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97" r:id="rId2"/>
    <p:sldId id="263" r:id="rId3"/>
    <p:sldId id="264" r:id="rId4"/>
    <p:sldId id="301" r:id="rId5"/>
    <p:sldId id="302" r:id="rId6"/>
    <p:sldId id="271" r:id="rId7"/>
    <p:sldId id="276" r:id="rId8"/>
    <p:sldId id="303" r:id="rId9"/>
    <p:sldId id="272" r:id="rId10"/>
    <p:sldId id="274" r:id="rId11"/>
    <p:sldId id="296" r:id="rId12"/>
    <p:sldId id="275" r:id="rId13"/>
    <p:sldId id="312" r:id="rId14"/>
    <p:sldId id="304" r:id="rId15"/>
    <p:sldId id="299" r:id="rId16"/>
    <p:sldId id="300" r:id="rId17"/>
    <p:sldId id="305" r:id="rId18"/>
    <p:sldId id="306" r:id="rId19"/>
    <p:sldId id="307" r:id="rId20"/>
    <p:sldId id="308" r:id="rId21"/>
    <p:sldId id="309" r:id="rId22"/>
    <p:sldId id="310" r:id="rId23"/>
    <p:sldId id="265" r:id="rId24"/>
    <p:sldId id="31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81E"/>
    <a:srgbClr val="00FF00"/>
    <a:srgbClr val="5DBACA"/>
    <a:srgbClr val="FF9218"/>
    <a:srgbClr val="8CB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45" autoAdjust="0"/>
    <p:restoredTop sz="86354" autoAdjust="0"/>
  </p:normalViewPr>
  <p:slideViewPr>
    <p:cSldViewPr>
      <p:cViewPr varScale="1">
        <p:scale>
          <a:sx n="56" d="100"/>
          <a:sy n="56" d="100"/>
        </p:scale>
        <p:origin x="6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5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0C8414-B295-407C-9F16-B95617615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7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C2BD6-5F66-4A48-98B8-E3B17E0D2BBD}" type="slidenum">
              <a:rPr lang="en-US"/>
              <a:pPr/>
              <a:t>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2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381D9-75A1-44F4-912C-8C7A855C625A}" type="slidenum">
              <a:rPr lang="en-US"/>
              <a:pPr/>
              <a:t>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4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5B158-580D-437B-BEEC-C739A0466E6B}" type="slidenum">
              <a:rPr lang="en-US"/>
              <a:pPr/>
              <a:t>3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E8004-8EC9-4A28-BE90-272C3E527046}" type="slidenum">
              <a:rPr lang="en-US"/>
              <a:pPr/>
              <a:t>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9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C06FF-DC11-4C3E-980D-7B1E29CD4C79}" type="slidenum">
              <a:rPr lang="en-US"/>
              <a:pPr/>
              <a:t>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85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8E84B-96AF-451F-BA7E-B2366A767E8E}" type="slidenum">
              <a:rPr lang="en-US"/>
              <a:pPr/>
              <a:t>9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85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9B9DA-024F-4B76-9F05-03C50BD00906}" type="slidenum">
              <a:rPr lang="en-US"/>
              <a:pPr/>
              <a:t>10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25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C9D61-6CDA-44FC-99C0-EB6DDA427821}" type="slidenum">
              <a:rPr lang="en-US"/>
              <a:pPr/>
              <a:t>12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A9EFE-2834-4AD6-9B2E-78FDFF23D38A}" type="slidenum">
              <a:rPr lang="en-US"/>
              <a:pPr/>
              <a:t>23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5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401C7-1A30-4734-9608-1B6B4E22A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4F450-E795-4BEE-9A07-7814EE099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09BE6-AA09-4DE6-938D-CBA62DE71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5EAF7-F524-4463-B3BD-65F882D1D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563A7-C057-4647-85D7-5E7A78CAD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6346A-E72D-4D46-8F6B-BF1A21326F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9E0A9-8D36-481D-BF43-265B5363E7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9BFDB-1B72-4B8B-ABC9-F081D1040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4790C-361C-4BD1-A2F0-B4EC60393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409C1-CD23-4E7A-BBA5-A9C1B77FC5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94964-DABC-459C-9111-967D027675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4A0B52-B0FB-4A3B-B7CE-FCC6D432F6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9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9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9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9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9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9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9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9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3ESXvLHceD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on-portal.com/academy/lesson/the-endosymbiosis-theory-evolution-of-cell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1752600"/>
          </a:xfrm>
          <a:solidFill>
            <a:schemeClr val="hlink"/>
          </a:solidFill>
        </p:spPr>
        <p:txBody>
          <a:bodyPr/>
          <a:lstStyle/>
          <a:p>
            <a:r>
              <a:rPr lang="en-US" sz="5400">
                <a:latin typeface="Copperplate Gothic Bold" pitchFamily="34" charset="0"/>
              </a:rPr>
              <a:t>THE HISTORY OF LIFE: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048000"/>
            <a:ext cx="7086600" cy="1752600"/>
          </a:xfrm>
          <a:solidFill>
            <a:schemeClr val="accent1"/>
          </a:solidFill>
        </p:spPr>
        <p:txBody>
          <a:bodyPr/>
          <a:lstStyle/>
          <a:p>
            <a:r>
              <a:rPr lang="en-US" sz="4400">
                <a:latin typeface="Bradley Hand ITC TT-Bold" pitchFamily="96" charset="0"/>
              </a:rPr>
              <a:t>A PREFACE TO THE THEORY OF EVOLUTION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4000" dirty="0">
                <a:latin typeface="Arial" charset="0"/>
              </a:rPr>
              <a:t> </a:t>
            </a:r>
            <a:r>
              <a:rPr lang="en-US" sz="4000" b="1" dirty="0">
                <a:latin typeface="Arial" charset="0"/>
              </a:rPr>
              <a:t>RADIOMETRIC DATING</a:t>
            </a:r>
            <a:endParaRPr lang="en-US" sz="4000" dirty="0">
              <a:latin typeface="Arial" charset="0"/>
            </a:endParaRPr>
          </a:p>
        </p:txBody>
      </p:sp>
      <p:graphicFrame>
        <p:nvGraphicFramePr>
          <p:cNvPr id="21533" name="Group 29"/>
          <p:cNvGraphicFramePr>
            <a:graphicFrameLocks noGrp="1"/>
          </p:cNvGraphicFramePr>
          <p:nvPr/>
        </p:nvGraphicFramePr>
        <p:xfrm>
          <a:off x="914400" y="2286000"/>
          <a:ext cx="6096000" cy="4064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RADIOACTIVE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ISOTOPE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B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HALF-LIFE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BACA"/>
                    </a:solidFill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Potassium-40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B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 billion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BACA"/>
                    </a:solidFill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Carbon-14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B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5730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BACA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 descr="Fish fossil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blipFill dpi="0" rotWithShape="0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6000" b="1" i="1" dirty="0">
                <a:solidFill>
                  <a:srgbClr val="ED18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dget" charset="0"/>
              </a:rPr>
              <a:t>THE AGE OF A FOSSIL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 dirty="0"/>
              <a:t>A scientist was dating a fossil using carbon-14. If he began with 20 grams, and all that remained were 5 grams, how old is the fossil (hint: the half life of C-14 = 5730 years)</a:t>
            </a:r>
          </a:p>
        </p:txBody>
      </p:sp>
      <p:sp>
        <p:nvSpPr>
          <p:cNvPr id="5" name="Rectangle 2" descr="Fish fossil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6000" b="1" i="1" dirty="0">
                <a:solidFill>
                  <a:srgbClr val="ED18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dget" charset="0"/>
              </a:rPr>
              <a:t>THE AGE OF A FOSSIL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4000" b="1" dirty="0">
                <a:latin typeface="Arial" charset="0"/>
              </a:rPr>
              <a:t>2. RELATIVE DATING</a:t>
            </a:r>
            <a:endParaRPr lang="en-US" sz="4000" dirty="0">
              <a:latin typeface="Arial" charset="0"/>
            </a:endParaRPr>
          </a:p>
          <a:p>
            <a:pPr marL="609600" indent="-609600"/>
            <a:r>
              <a:rPr lang="en-US" sz="4000" dirty="0">
                <a:latin typeface="Arial" charset="0"/>
              </a:rPr>
              <a:t>Fossils are found in different layers of rock</a:t>
            </a:r>
          </a:p>
          <a:p>
            <a:pPr marL="990600" lvl="1" indent="-533400">
              <a:buFont typeface="Times" pitchFamily="96" charset="0"/>
              <a:buChar char="•"/>
            </a:pPr>
            <a:r>
              <a:rPr lang="en-US" sz="3600" dirty="0">
                <a:latin typeface="Arial" charset="0"/>
              </a:rPr>
              <a:t>Top layers younger</a:t>
            </a:r>
          </a:p>
          <a:p>
            <a:pPr marL="990600" lvl="1" indent="-533400">
              <a:buFont typeface="Times" pitchFamily="96" charset="0"/>
              <a:buChar char="•"/>
            </a:pPr>
            <a:r>
              <a:rPr lang="en-US" sz="3600" dirty="0">
                <a:latin typeface="Arial" charset="0"/>
              </a:rPr>
              <a:t>Bottom layers </a:t>
            </a:r>
            <a:r>
              <a:rPr lang="en-US" sz="3600" dirty="0" smtClean="0">
                <a:latin typeface="Arial" charset="0"/>
              </a:rPr>
              <a:t>older</a:t>
            </a:r>
          </a:p>
          <a:p>
            <a:pPr marL="990600" lvl="1" indent="-533400">
              <a:buFont typeface="Times" pitchFamily="96" charset="0"/>
              <a:buChar char="•"/>
            </a:pPr>
            <a:r>
              <a:rPr lang="en-US" sz="3600" i="1" dirty="0" smtClean="0">
                <a:latin typeface="Arial" charset="0"/>
              </a:rPr>
              <a:t>Cannot determine the actual age!</a:t>
            </a:r>
            <a:endParaRPr lang="en-US" sz="3600" i="1" dirty="0">
              <a:latin typeface="Arial" charset="0"/>
            </a:endParaRPr>
          </a:p>
        </p:txBody>
      </p: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-152400" y="5334000"/>
            <a:ext cx="9542463" cy="1709738"/>
            <a:chOff x="-96" y="3360"/>
            <a:chExt cx="6011" cy="1077"/>
          </a:xfrm>
        </p:grpSpPr>
        <p:sp>
          <p:nvSpPr>
            <p:cNvPr id="22534" name="Freeform 6" descr="Oak"/>
            <p:cNvSpPr>
              <a:spLocks/>
            </p:cNvSpPr>
            <p:nvPr/>
          </p:nvSpPr>
          <p:spPr bwMode="auto">
            <a:xfrm>
              <a:off x="-96" y="3360"/>
              <a:ext cx="6011" cy="793"/>
            </a:xfrm>
            <a:custGeom>
              <a:avLst/>
              <a:gdLst/>
              <a:ahLst/>
              <a:cxnLst>
                <a:cxn ang="0">
                  <a:pos x="5854" y="48"/>
                </a:cxn>
                <a:cxn ang="0">
                  <a:pos x="5139" y="60"/>
                </a:cxn>
                <a:cxn ang="0">
                  <a:pos x="4484" y="60"/>
                </a:cxn>
                <a:cxn ang="0">
                  <a:pos x="4024" y="120"/>
                </a:cxn>
                <a:cxn ang="0">
                  <a:pos x="3309" y="23"/>
                </a:cxn>
                <a:cxn ang="0">
                  <a:pos x="2739" y="60"/>
                </a:cxn>
                <a:cxn ang="0">
                  <a:pos x="1066" y="35"/>
                </a:cxn>
                <a:cxn ang="0">
                  <a:pos x="121" y="11"/>
                </a:cxn>
                <a:cxn ang="0">
                  <a:pos x="60" y="23"/>
                </a:cxn>
                <a:cxn ang="0">
                  <a:pos x="48" y="254"/>
                </a:cxn>
                <a:cxn ang="0">
                  <a:pos x="0" y="593"/>
                </a:cxn>
                <a:cxn ang="0">
                  <a:pos x="133" y="666"/>
                </a:cxn>
                <a:cxn ang="0">
                  <a:pos x="509" y="702"/>
                </a:cxn>
                <a:cxn ang="0">
                  <a:pos x="897" y="702"/>
                </a:cxn>
                <a:cxn ang="0">
                  <a:pos x="2448" y="726"/>
                </a:cxn>
                <a:cxn ang="0">
                  <a:pos x="2751" y="787"/>
                </a:cxn>
                <a:cxn ang="0">
                  <a:pos x="3115" y="763"/>
                </a:cxn>
                <a:cxn ang="0">
                  <a:pos x="3890" y="775"/>
                </a:cxn>
                <a:cxn ang="0">
                  <a:pos x="5090" y="763"/>
                </a:cxn>
                <a:cxn ang="0">
                  <a:pos x="5442" y="751"/>
                </a:cxn>
                <a:cxn ang="0">
                  <a:pos x="5817" y="739"/>
                </a:cxn>
                <a:cxn ang="0">
                  <a:pos x="5902" y="678"/>
                </a:cxn>
                <a:cxn ang="0">
                  <a:pos x="5975" y="654"/>
                </a:cxn>
                <a:cxn ang="0">
                  <a:pos x="6011" y="642"/>
                </a:cxn>
                <a:cxn ang="0">
                  <a:pos x="5902" y="435"/>
                </a:cxn>
                <a:cxn ang="0">
                  <a:pos x="5866" y="326"/>
                </a:cxn>
                <a:cxn ang="0">
                  <a:pos x="5854" y="48"/>
                </a:cxn>
              </a:cxnLst>
              <a:rect l="0" t="0" r="r" b="b"/>
              <a:pathLst>
                <a:path w="6011" h="793">
                  <a:moveTo>
                    <a:pt x="5854" y="48"/>
                  </a:moveTo>
                  <a:cubicBezTo>
                    <a:pt x="5613" y="37"/>
                    <a:pt x="5378" y="25"/>
                    <a:pt x="5139" y="60"/>
                  </a:cubicBezTo>
                  <a:cubicBezTo>
                    <a:pt x="4833" y="49"/>
                    <a:pt x="4771" y="38"/>
                    <a:pt x="4484" y="60"/>
                  </a:cubicBezTo>
                  <a:cubicBezTo>
                    <a:pt x="4334" y="70"/>
                    <a:pt x="4175" y="103"/>
                    <a:pt x="4024" y="120"/>
                  </a:cubicBezTo>
                  <a:cubicBezTo>
                    <a:pt x="3779" y="107"/>
                    <a:pt x="3549" y="63"/>
                    <a:pt x="3309" y="23"/>
                  </a:cubicBezTo>
                  <a:cubicBezTo>
                    <a:pt x="3117" y="30"/>
                    <a:pt x="2928" y="33"/>
                    <a:pt x="2739" y="60"/>
                  </a:cubicBezTo>
                  <a:cubicBezTo>
                    <a:pt x="2189" y="12"/>
                    <a:pt x="1611" y="41"/>
                    <a:pt x="1066" y="35"/>
                  </a:cubicBezTo>
                  <a:cubicBezTo>
                    <a:pt x="713" y="16"/>
                    <a:pt x="470" y="0"/>
                    <a:pt x="121" y="11"/>
                  </a:cubicBezTo>
                  <a:cubicBezTo>
                    <a:pt x="101" y="15"/>
                    <a:pt x="66" y="3"/>
                    <a:pt x="60" y="23"/>
                  </a:cubicBezTo>
                  <a:cubicBezTo>
                    <a:pt x="38" y="96"/>
                    <a:pt x="54" y="177"/>
                    <a:pt x="48" y="254"/>
                  </a:cubicBezTo>
                  <a:cubicBezTo>
                    <a:pt x="41" y="369"/>
                    <a:pt x="17" y="479"/>
                    <a:pt x="0" y="593"/>
                  </a:cubicBezTo>
                  <a:cubicBezTo>
                    <a:pt x="45" y="617"/>
                    <a:pt x="86" y="649"/>
                    <a:pt x="133" y="666"/>
                  </a:cubicBezTo>
                  <a:cubicBezTo>
                    <a:pt x="199" y="689"/>
                    <a:pt x="468" y="699"/>
                    <a:pt x="509" y="702"/>
                  </a:cubicBezTo>
                  <a:cubicBezTo>
                    <a:pt x="688" y="737"/>
                    <a:pt x="484" y="702"/>
                    <a:pt x="897" y="702"/>
                  </a:cubicBezTo>
                  <a:cubicBezTo>
                    <a:pt x="1414" y="702"/>
                    <a:pt x="1930" y="719"/>
                    <a:pt x="2448" y="726"/>
                  </a:cubicBezTo>
                  <a:cubicBezTo>
                    <a:pt x="2549" y="746"/>
                    <a:pt x="2648" y="793"/>
                    <a:pt x="2751" y="787"/>
                  </a:cubicBezTo>
                  <a:cubicBezTo>
                    <a:pt x="2872" y="779"/>
                    <a:pt x="3115" y="763"/>
                    <a:pt x="3115" y="763"/>
                  </a:cubicBezTo>
                  <a:cubicBezTo>
                    <a:pt x="3404" y="778"/>
                    <a:pt x="3573" y="783"/>
                    <a:pt x="3890" y="775"/>
                  </a:cubicBezTo>
                  <a:cubicBezTo>
                    <a:pt x="4665" y="792"/>
                    <a:pt x="4240" y="793"/>
                    <a:pt x="5090" y="763"/>
                  </a:cubicBezTo>
                  <a:cubicBezTo>
                    <a:pt x="5207" y="758"/>
                    <a:pt x="5324" y="754"/>
                    <a:pt x="5442" y="751"/>
                  </a:cubicBezTo>
                  <a:cubicBezTo>
                    <a:pt x="5566" y="746"/>
                    <a:pt x="5817" y="739"/>
                    <a:pt x="5817" y="739"/>
                  </a:cubicBezTo>
                  <a:cubicBezTo>
                    <a:pt x="5951" y="703"/>
                    <a:pt x="5777" y="760"/>
                    <a:pt x="5902" y="678"/>
                  </a:cubicBezTo>
                  <a:cubicBezTo>
                    <a:pt x="5923" y="663"/>
                    <a:pt x="5950" y="662"/>
                    <a:pt x="5975" y="654"/>
                  </a:cubicBezTo>
                  <a:cubicBezTo>
                    <a:pt x="5987" y="650"/>
                    <a:pt x="6011" y="642"/>
                    <a:pt x="6011" y="642"/>
                  </a:cubicBezTo>
                  <a:cubicBezTo>
                    <a:pt x="5992" y="568"/>
                    <a:pt x="5965" y="477"/>
                    <a:pt x="5902" y="435"/>
                  </a:cubicBezTo>
                  <a:cubicBezTo>
                    <a:pt x="5892" y="397"/>
                    <a:pt x="5871" y="363"/>
                    <a:pt x="5866" y="326"/>
                  </a:cubicBezTo>
                  <a:cubicBezTo>
                    <a:pt x="5851" y="232"/>
                    <a:pt x="5854" y="141"/>
                    <a:pt x="5854" y="48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" name="Freeform 5" descr="Cork"/>
            <p:cNvSpPr>
              <a:spLocks/>
            </p:cNvSpPr>
            <p:nvPr/>
          </p:nvSpPr>
          <p:spPr bwMode="auto">
            <a:xfrm>
              <a:off x="-96" y="3744"/>
              <a:ext cx="5871" cy="693"/>
            </a:xfrm>
            <a:custGeom>
              <a:avLst/>
              <a:gdLst/>
              <a:ahLst/>
              <a:cxnLst>
                <a:cxn ang="0">
                  <a:pos x="5871" y="75"/>
                </a:cxn>
                <a:cxn ang="0">
                  <a:pos x="5289" y="232"/>
                </a:cxn>
                <a:cxn ang="0">
                  <a:pos x="5204" y="196"/>
                </a:cxn>
                <a:cxn ang="0">
                  <a:pos x="4780" y="184"/>
                </a:cxn>
                <a:cxn ang="0">
                  <a:pos x="4659" y="111"/>
                </a:cxn>
                <a:cxn ang="0">
                  <a:pos x="4538" y="135"/>
                </a:cxn>
                <a:cxn ang="0">
                  <a:pos x="4513" y="160"/>
                </a:cxn>
                <a:cxn ang="0">
                  <a:pos x="4441" y="184"/>
                </a:cxn>
                <a:cxn ang="0">
                  <a:pos x="4138" y="160"/>
                </a:cxn>
                <a:cxn ang="0">
                  <a:pos x="3992" y="123"/>
                </a:cxn>
                <a:cxn ang="0">
                  <a:pos x="3847" y="111"/>
                </a:cxn>
                <a:cxn ang="0">
                  <a:pos x="3568" y="63"/>
                </a:cxn>
                <a:cxn ang="0">
                  <a:pos x="3423" y="111"/>
                </a:cxn>
                <a:cxn ang="0">
                  <a:pos x="2938" y="172"/>
                </a:cxn>
                <a:cxn ang="0">
                  <a:pos x="2332" y="75"/>
                </a:cxn>
                <a:cxn ang="0">
                  <a:pos x="2126" y="2"/>
                </a:cxn>
                <a:cxn ang="0">
                  <a:pos x="1992" y="38"/>
                </a:cxn>
                <a:cxn ang="0">
                  <a:pos x="1932" y="99"/>
                </a:cxn>
                <a:cxn ang="0">
                  <a:pos x="1714" y="111"/>
                </a:cxn>
                <a:cxn ang="0">
                  <a:pos x="1568" y="87"/>
                </a:cxn>
                <a:cxn ang="0">
                  <a:pos x="1423" y="38"/>
                </a:cxn>
                <a:cxn ang="0">
                  <a:pos x="1302" y="50"/>
                </a:cxn>
                <a:cxn ang="0">
                  <a:pos x="635" y="135"/>
                </a:cxn>
                <a:cxn ang="0">
                  <a:pos x="550" y="220"/>
                </a:cxn>
                <a:cxn ang="0">
                  <a:pos x="490" y="293"/>
                </a:cxn>
                <a:cxn ang="0">
                  <a:pos x="247" y="305"/>
                </a:cxn>
                <a:cxn ang="0">
                  <a:pos x="223" y="269"/>
                </a:cxn>
                <a:cxn ang="0">
                  <a:pos x="235" y="220"/>
                </a:cxn>
                <a:cxn ang="0">
                  <a:pos x="65" y="196"/>
                </a:cxn>
                <a:cxn ang="0">
                  <a:pos x="41" y="317"/>
                </a:cxn>
                <a:cxn ang="0">
                  <a:pos x="65" y="354"/>
                </a:cxn>
                <a:cxn ang="0">
                  <a:pos x="126" y="560"/>
                </a:cxn>
                <a:cxn ang="0">
                  <a:pos x="126" y="669"/>
                </a:cxn>
                <a:cxn ang="0">
                  <a:pos x="296" y="632"/>
                </a:cxn>
                <a:cxn ang="0">
                  <a:pos x="756" y="596"/>
                </a:cxn>
                <a:cxn ang="0">
                  <a:pos x="1302" y="596"/>
                </a:cxn>
                <a:cxn ang="0">
                  <a:pos x="2162" y="608"/>
                </a:cxn>
                <a:cxn ang="0">
                  <a:pos x="2889" y="632"/>
                </a:cxn>
                <a:cxn ang="0">
                  <a:pos x="3568" y="693"/>
                </a:cxn>
                <a:cxn ang="0">
                  <a:pos x="5544" y="681"/>
                </a:cxn>
                <a:cxn ang="0">
                  <a:pos x="5810" y="669"/>
                </a:cxn>
                <a:cxn ang="0">
                  <a:pos x="5834" y="584"/>
                </a:cxn>
                <a:cxn ang="0">
                  <a:pos x="5859" y="511"/>
                </a:cxn>
                <a:cxn ang="0">
                  <a:pos x="5847" y="293"/>
                </a:cxn>
                <a:cxn ang="0">
                  <a:pos x="5871" y="75"/>
                </a:cxn>
              </a:cxnLst>
              <a:rect l="0" t="0" r="r" b="b"/>
              <a:pathLst>
                <a:path w="5871" h="693">
                  <a:moveTo>
                    <a:pt x="5871" y="75"/>
                  </a:moveTo>
                  <a:cubicBezTo>
                    <a:pt x="5677" y="127"/>
                    <a:pt x="5484" y="186"/>
                    <a:pt x="5289" y="232"/>
                  </a:cubicBezTo>
                  <a:cubicBezTo>
                    <a:pt x="5277" y="234"/>
                    <a:pt x="5204" y="196"/>
                    <a:pt x="5204" y="196"/>
                  </a:cubicBezTo>
                  <a:cubicBezTo>
                    <a:pt x="5063" y="185"/>
                    <a:pt x="4921" y="188"/>
                    <a:pt x="4780" y="184"/>
                  </a:cubicBezTo>
                  <a:cubicBezTo>
                    <a:pt x="4734" y="161"/>
                    <a:pt x="4704" y="133"/>
                    <a:pt x="4659" y="111"/>
                  </a:cubicBezTo>
                  <a:cubicBezTo>
                    <a:pt x="4645" y="112"/>
                    <a:pt x="4564" y="119"/>
                    <a:pt x="4538" y="135"/>
                  </a:cubicBezTo>
                  <a:cubicBezTo>
                    <a:pt x="4527" y="141"/>
                    <a:pt x="4523" y="154"/>
                    <a:pt x="4513" y="160"/>
                  </a:cubicBezTo>
                  <a:cubicBezTo>
                    <a:pt x="4490" y="171"/>
                    <a:pt x="4441" y="184"/>
                    <a:pt x="4441" y="184"/>
                  </a:cubicBezTo>
                  <a:cubicBezTo>
                    <a:pt x="4340" y="176"/>
                    <a:pt x="4238" y="169"/>
                    <a:pt x="4138" y="160"/>
                  </a:cubicBezTo>
                  <a:cubicBezTo>
                    <a:pt x="4088" y="155"/>
                    <a:pt x="4042" y="127"/>
                    <a:pt x="3992" y="123"/>
                  </a:cubicBezTo>
                  <a:cubicBezTo>
                    <a:pt x="3943" y="119"/>
                    <a:pt x="3895" y="115"/>
                    <a:pt x="3847" y="111"/>
                  </a:cubicBezTo>
                  <a:cubicBezTo>
                    <a:pt x="3754" y="84"/>
                    <a:pt x="3662" y="81"/>
                    <a:pt x="3568" y="63"/>
                  </a:cubicBezTo>
                  <a:cubicBezTo>
                    <a:pt x="3505" y="73"/>
                    <a:pt x="3474" y="76"/>
                    <a:pt x="3423" y="111"/>
                  </a:cubicBezTo>
                  <a:cubicBezTo>
                    <a:pt x="3377" y="248"/>
                    <a:pt x="3003" y="170"/>
                    <a:pt x="2938" y="172"/>
                  </a:cubicBezTo>
                  <a:cubicBezTo>
                    <a:pt x="2734" y="151"/>
                    <a:pt x="2535" y="100"/>
                    <a:pt x="2332" y="75"/>
                  </a:cubicBezTo>
                  <a:cubicBezTo>
                    <a:pt x="2263" y="40"/>
                    <a:pt x="2198" y="26"/>
                    <a:pt x="2126" y="2"/>
                  </a:cubicBezTo>
                  <a:cubicBezTo>
                    <a:pt x="2090" y="6"/>
                    <a:pt x="2022" y="0"/>
                    <a:pt x="1992" y="38"/>
                  </a:cubicBezTo>
                  <a:cubicBezTo>
                    <a:pt x="1959" y="78"/>
                    <a:pt x="2012" y="88"/>
                    <a:pt x="1932" y="99"/>
                  </a:cubicBezTo>
                  <a:cubicBezTo>
                    <a:pt x="1859" y="108"/>
                    <a:pt x="1786" y="107"/>
                    <a:pt x="1714" y="111"/>
                  </a:cubicBezTo>
                  <a:cubicBezTo>
                    <a:pt x="1665" y="103"/>
                    <a:pt x="1615" y="99"/>
                    <a:pt x="1568" y="87"/>
                  </a:cubicBezTo>
                  <a:cubicBezTo>
                    <a:pt x="1518" y="74"/>
                    <a:pt x="1473" y="45"/>
                    <a:pt x="1423" y="38"/>
                  </a:cubicBezTo>
                  <a:cubicBezTo>
                    <a:pt x="1382" y="32"/>
                    <a:pt x="1342" y="46"/>
                    <a:pt x="1302" y="50"/>
                  </a:cubicBezTo>
                  <a:cubicBezTo>
                    <a:pt x="1178" y="173"/>
                    <a:pt x="718" y="132"/>
                    <a:pt x="635" y="135"/>
                  </a:cubicBezTo>
                  <a:cubicBezTo>
                    <a:pt x="571" y="156"/>
                    <a:pt x="605" y="136"/>
                    <a:pt x="550" y="220"/>
                  </a:cubicBezTo>
                  <a:cubicBezTo>
                    <a:pt x="540" y="233"/>
                    <a:pt x="508" y="289"/>
                    <a:pt x="490" y="293"/>
                  </a:cubicBezTo>
                  <a:cubicBezTo>
                    <a:pt x="410" y="306"/>
                    <a:pt x="328" y="301"/>
                    <a:pt x="247" y="305"/>
                  </a:cubicBezTo>
                  <a:cubicBezTo>
                    <a:pt x="239" y="293"/>
                    <a:pt x="225" y="283"/>
                    <a:pt x="223" y="269"/>
                  </a:cubicBezTo>
                  <a:cubicBezTo>
                    <a:pt x="220" y="252"/>
                    <a:pt x="230" y="236"/>
                    <a:pt x="235" y="220"/>
                  </a:cubicBezTo>
                  <a:cubicBezTo>
                    <a:pt x="261" y="126"/>
                    <a:pt x="283" y="181"/>
                    <a:pt x="65" y="196"/>
                  </a:cubicBezTo>
                  <a:cubicBezTo>
                    <a:pt x="0" y="217"/>
                    <a:pt x="13" y="200"/>
                    <a:pt x="41" y="317"/>
                  </a:cubicBezTo>
                  <a:cubicBezTo>
                    <a:pt x="45" y="331"/>
                    <a:pt x="59" y="340"/>
                    <a:pt x="65" y="354"/>
                  </a:cubicBezTo>
                  <a:cubicBezTo>
                    <a:pt x="98" y="425"/>
                    <a:pt x="114" y="483"/>
                    <a:pt x="126" y="560"/>
                  </a:cubicBezTo>
                  <a:cubicBezTo>
                    <a:pt x="126" y="560"/>
                    <a:pt x="97" y="662"/>
                    <a:pt x="126" y="669"/>
                  </a:cubicBezTo>
                  <a:cubicBezTo>
                    <a:pt x="182" y="681"/>
                    <a:pt x="238" y="638"/>
                    <a:pt x="296" y="632"/>
                  </a:cubicBezTo>
                  <a:cubicBezTo>
                    <a:pt x="448" y="615"/>
                    <a:pt x="602" y="604"/>
                    <a:pt x="756" y="596"/>
                  </a:cubicBezTo>
                  <a:cubicBezTo>
                    <a:pt x="942" y="534"/>
                    <a:pt x="1115" y="589"/>
                    <a:pt x="1302" y="596"/>
                  </a:cubicBezTo>
                  <a:cubicBezTo>
                    <a:pt x="1588" y="606"/>
                    <a:pt x="1875" y="604"/>
                    <a:pt x="2162" y="608"/>
                  </a:cubicBezTo>
                  <a:cubicBezTo>
                    <a:pt x="2404" y="616"/>
                    <a:pt x="2647" y="605"/>
                    <a:pt x="2889" y="632"/>
                  </a:cubicBezTo>
                  <a:cubicBezTo>
                    <a:pt x="3114" y="656"/>
                    <a:pt x="3341" y="679"/>
                    <a:pt x="3568" y="693"/>
                  </a:cubicBezTo>
                  <a:cubicBezTo>
                    <a:pt x="4228" y="684"/>
                    <a:pt x="4884" y="692"/>
                    <a:pt x="5544" y="681"/>
                  </a:cubicBezTo>
                  <a:cubicBezTo>
                    <a:pt x="5632" y="677"/>
                    <a:pt x="5722" y="684"/>
                    <a:pt x="5810" y="669"/>
                  </a:cubicBezTo>
                  <a:cubicBezTo>
                    <a:pt x="5815" y="668"/>
                    <a:pt x="5825" y="610"/>
                    <a:pt x="5834" y="584"/>
                  </a:cubicBezTo>
                  <a:cubicBezTo>
                    <a:pt x="5841" y="559"/>
                    <a:pt x="5859" y="511"/>
                    <a:pt x="5859" y="511"/>
                  </a:cubicBezTo>
                  <a:cubicBezTo>
                    <a:pt x="5855" y="438"/>
                    <a:pt x="5847" y="365"/>
                    <a:pt x="5847" y="293"/>
                  </a:cubicBezTo>
                  <a:cubicBezTo>
                    <a:pt x="5847" y="213"/>
                    <a:pt x="5871" y="152"/>
                    <a:pt x="5871" y="75"/>
                  </a:cubicBez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448" y="3504"/>
              <a:ext cx="91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younger</a:t>
              </a:r>
            </a:p>
          </p:txBody>
        </p:sp>
        <p:sp>
          <p:nvSpPr>
            <p:cNvPr id="2253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496" y="3936"/>
              <a:ext cx="624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older</a:t>
              </a:r>
            </a:p>
          </p:txBody>
        </p:sp>
      </p:grpSp>
      <p:sp>
        <p:nvSpPr>
          <p:cNvPr id="11" name="Rectangle 2" descr="Fish fossil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blipFill dpi="0" rotWithShape="0">
            <a:blip r:embed="rId5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6000" b="1" i="1" dirty="0">
                <a:solidFill>
                  <a:srgbClr val="ED18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dget" charset="0"/>
              </a:rPr>
              <a:t>THE AGE OF A FOSSIL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"/>
            <a:ext cx="7772400" cy="1143000"/>
          </a:xfrm>
        </p:spPr>
        <p:txBody>
          <a:bodyPr/>
          <a:lstStyle/>
          <a:p>
            <a:r>
              <a:rPr lang="en-US" dirty="0" smtClean="0"/>
              <a:t>Review….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4114800"/>
          </a:xfrm>
        </p:spPr>
        <p:txBody>
          <a:bodyPr/>
          <a:lstStyle/>
          <a:p>
            <a:r>
              <a:rPr lang="en-US" sz="3000" dirty="0" smtClean="0"/>
              <a:t>How old do scientists believe the Earth is?</a:t>
            </a:r>
          </a:p>
          <a:p>
            <a:r>
              <a:rPr lang="en-US" sz="3000" dirty="0" smtClean="0"/>
              <a:t>What was our Earth originally like?</a:t>
            </a:r>
          </a:p>
          <a:p>
            <a:r>
              <a:rPr lang="en-US" sz="3000" dirty="0" smtClean="0"/>
              <a:t>What gases were present in early Earth’s atmosphere?</a:t>
            </a:r>
          </a:p>
          <a:p>
            <a:r>
              <a:rPr lang="en-US" sz="3000" dirty="0" smtClean="0"/>
              <a:t>Where on Earth do scientists propose life first began?</a:t>
            </a:r>
          </a:p>
          <a:p>
            <a:r>
              <a:rPr lang="en-US" sz="3000" dirty="0" smtClean="0"/>
              <a:t>How do fossils form?</a:t>
            </a:r>
          </a:p>
          <a:p>
            <a:r>
              <a:rPr lang="en-US" sz="3000" dirty="0" smtClean="0"/>
              <a:t>What are the six types of fossils?</a:t>
            </a:r>
          </a:p>
          <a:p>
            <a:r>
              <a:rPr lang="en-US" sz="3000" dirty="0" smtClean="0"/>
              <a:t>What are the two ways we can date/determine the age of a fossil?  Which is more accurate?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148177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772400" cy="1143000"/>
          </a:xfrm>
        </p:spPr>
        <p:txBody>
          <a:bodyPr/>
          <a:lstStyle/>
          <a:p>
            <a:r>
              <a:rPr lang="en-US" dirty="0" smtClean="0"/>
              <a:t>Used to believe in </a:t>
            </a:r>
            <a:r>
              <a:rPr lang="en-US" dirty="0" smtClean="0">
                <a:solidFill>
                  <a:srgbClr val="ED181E"/>
                </a:solidFill>
              </a:rPr>
              <a:t>spontaneous generation</a:t>
            </a:r>
            <a:r>
              <a:rPr lang="en-US" dirty="0" smtClean="0"/>
              <a:t>-living things came from nonliving things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gradFill rotWithShape="0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</p:spPr>
        <p:txBody>
          <a:bodyPr/>
          <a:lstStyle/>
          <a:p>
            <a:r>
              <a:rPr lang="en-US" sz="4800" dirty="0" smtClean="0">
                <a:latin typeface="Andale Mono" pitchFamily="96" charset="0"/>
              </a:rPr>
              <a:t>How did life appear?</a:t>
            </a:r>
            <a:endParaRPr lang="en-US" sz="4800" dirty="0">
              <a:latin typeface="Andale Mono" pitchFamily="96" charset="0"/>
            </a:endParaRPr>
          </a:p>
        </p:txBody>
      </p:sp>
      <p:pic>
        <p:nvPicPr>
          <p:cNvPr id="5" name="Picture 5" descr="\\Hvf-work\Education\Edu3\BDOL Interactive Chalkboard\01-Image Bank Images\ch14\FrancescoRedisExperi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05400"/>
          </a:xfrm>
        </p:spPr>
        <p:txBody>
          <a:bodyPr/>
          <a:lstStyle/>
          <a:p>
            <a:r>
              <a:rPr lang="en-US" dirty="0" smtClean="0"/>
              <a:t>In the 1950s, American scientists Miller and Urey conducted experiments to determine if organic molecules could have been created from the harsh environment of early earth</a:t>
            </a:r>
          </a:p>
          <a:p>
            <a:r>
              <a:rPr lang="en-US" dirty="0" smtClean="0"/>
              <a:t>Simulated early atmosphere conditions by filling a flask with hydrogen, methane, ammonia, and water to represent the atmosphere</a:t>
            </a:r>
          </a:p>
          <a:p>
            <a:r>
              <a:rPr lang="en-US" dirty="0" smtClean="0"/>
              <a:t>Passed electric sparks through the mixture to simulate lightning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 smtClean="0">
                <a:solidFill>
                  <a:schemeClr val="tx2"/>
                </a:solidFill>
                <a:latin typeface="Andale Mono" pitchFamily="96" charset="0"/>
                <a:ea typeface="+mj-ea"/>
                <a:cs typeface="+mj-cs"/>
              </a:rPr>
              <a:t>How did life appear?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ndale Mono" pitchFamily="9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077200" cy="2362200"/>
          </a:xfrm>
        </p:spPr>
        <p:txBody>
          <a:bodyPr/>
          <a:lstStyle/>
          <a:p>
            <a:r>
              <a:rPr lang="en-US" dirty="0" smtClean="0"/>
              <a:t>Amazing results!  Over a few days several amino acids began to accumulate!</a:t>
            </a:r>
          </a:p>
          <a:p>
            <a:r>
              <a:rPr lang="en-US" dirty="0" smtClean="0"/>
              <a:t>Recall: What are amino acids?</a:t>
            </a:r>
            <a:endParaRPr lang="en-US" dirty="0"/>
          </a:p>
        </p:txBody>
      </p:sp>
      <p:pic>
        <p:nvPicPr>
          <p:cNvPr id="1026" name="Picture 2" descr="http://www.answersingenesis.org/assets/images/articles/ee/v2/miller-urey-experi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26" y="762000"/>
            <a:ext cx="7253274" cy="419481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gradFill rotWithShape="0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</p:spPr>
        <p:txBody>
          <a:bodyPr/>
          <a:lstStyle/>
          <a:p>
            <a:r>
              <a:rPr lang="en-US" sz="4800" dirty="0" smtClean="0">
                <a:latin typeface="Andale Mono" pitchFamily="96" charset="0"/>
              </a:rPr>
              <a:t>How did life appear?</a:t>
            </a:r>
            <a:endParaRPr lang="en-US" sz="4800" dirty="0">
              <a:latin typeface="Andale Mono" pitchFamily="9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Cells =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PROKARYOTES!!!</a:t>
            </a:r>
          </a:p>
          <a:p>
            <a:pPr marL="990600" marR="0" lvl="1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Bacteria</a:t>
            </a:r>
          </a:p>
          <a:p>
            <a:pPr marL="990600" marR="0" lvl="1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</a:rPr>
              <a:t>Anaerobic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because Earth’s early atmosphere lacked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Oxygen</a:t>
            </a:r>
          </a:p>
          <a:p>
            <a:pPr marL="990600" marR="0" lvl="1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Food = small molecules in the early ocean</a:t>
            </a:r>
          </a:p>
          <a:p>
            <a:pPr marL="990600" marR="0" lvl="1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990600" marR="0" lvl="1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If they had to obtain their food, where they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heterotrophs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or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autotrophs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???</a:t>
            </a:r>
          </a:p>
          <a:p>
            <a:pPr marL="990600" marR="0" lvl="1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gradFill rotWithShape="0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</p:spPr>
        <p:txBody>
          <a:bodyPr/>
          <a:lstStyle/>
          <a:p>
            <a:r>
              <a:rPr lang="en-US" sz="4800" dirty="0" smtClean="0">
                <a:latin typeface="Andale Mono" pitchFamily="96" charset="0"/>
              </a:rPr>
              <a:t>Evolution of Living Organisms</a:t>
            </a:r>
            <a:endParaRPr lang="en-US" sz="4800" dirty="0">
              <a:latin typeface="Andale Mono" pitchFamily="9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dale Mono" pitchFamily="96" charset="0"/>
                <a:ea typeface="+mj-ea"/>
                <a:cs typeface="+mj-cs"/>
              </a:rPr>
              <a:t>Evolution of Living Organisms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ndale Mono" pitchFamily="96" charset="0"/>
              <a:ea typeface="+mj-ea"/>
              <a:cs typeface="+mj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5105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5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Over time fossil evidence shows organisms evolved to survive in the presence of oxygen….but where did oxygen originate from?  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5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-Photosynthetic Prokaryotes!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5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/>
              <a:t>make their own food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	- product of photosynthesis =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		* formation of the ozone layer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		* life comes from the sun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dirty="0" smtClean="0"/>
              <a:t>The rise of oxygen in the atmosphere led to the extinction of some life forms, while other life forms evolved new, more efficient metabolic pathways that used oxygen for </a:t>
            </a:r>
            <a:r>
              <a:rPr lang="en-US" i="1" dirty="0" smtClean="0">
                <a:solidFill>
                  <a:srgbClr val="FF0000"/>
                </a:solidFill>
              </a:rPr>
              <a:t>RESPIRATION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How did eukaryotes develop over time?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Endosymbiotic</a:t>
            </a:r>
            <a:r>
              <a:rPr lang="en-US" dirty="0" smtClean="0">
                <a:solidFill>
                  <a:schemeClr val="tx2"/>
                </a:solidFill>
              </a:rPr>
              <a:t> theory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dale Mono" pitchFamily="96" charset="0"/>
                <a:ea typeface="+mj-ea"/>
                <a:cs typeface="+mj-cs"/>
              </a:rPr>
              <a:t>Evolution of Living Organisms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ndale Mono" pitchFamily="9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gradFill rotWithShape="0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</p:spPr>
        <p:txBody>
          <a:bodyPr/>
          <a:lstStyle/>
          <a:p>
            <a:r>
              <a:rPr lang="en-US" sz="4800">
                <a:latin typeface="Andale Mono" pitchFamily="96" charset="0"/>
              </a:rPr>
              <a:t>EARLY HISTORY OF EARTH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609600" indent="-609600"/>
            <a:r>
              <a:rPr lang="en-US" sz="3400" dirty="0">
                <a:latin typeface="Arial" charset="0"/>
              </a:rPr>
              <a:t>Earth is 4.6 billion years old</a:t>
            </a:r>
          </a:p>
          <a:p>
            <a:pPr marL="609600" indent="-609600">
              <a:buFontTx/>
              <a:buNone/>
            </a:pPr>
            <a:r>
              <a:rPr lang="en-US" sz="3400" dirty="0">
                <a:latin typeface="Arial" charset="0"/>
              </a:rPr>
              <a:t>WHAT WAS IT LIKE?</a:t>
            </a:r>
          </a:p>
          <a:p>
            <a:pPr marL="609600" indent="-609600"/>
            <a:r>
              <a:rPr lang="en-US" sz="3400" dirty="0">
                <a:latin typeface="Arial" charset="0"/>
              </a:rPr>
              <a:t>Inhospitable</a:t>
            </a:r>
          </a:p>
          <a:p>
            <a:pPr marL="609600" indent="-609600"/>
            <a:r>
              <a:rPr lang="en-US" sz="3400" dirty="0">
                <a:latin typeface="Arial" charset="0"/>
              </a:rPr>
              <a:t>Very </a:t>
            </a:r>
            <a:r>
              <a:rPr lang="en-US" sz="3400" dirty="0" smtClean="0">
                <a:latin typeface="Arial" charset="0"/>
              </a:rPr>
              <a:t>hot</a:t>
            </a:r>
          </a:p>
          <a:p>
            <a:pPr marL="609600" indent="-609600"/>
            <a:r>
              <a:rPr lang="en-US" sz="3400" dirty="0" smtClean="0">
                <a:latin typeface="Arial" charset="0"/>
              </a:rPr>
              <a:t>Anaerobic </a:t>
            </a:r>
            <a:endParaRPr lang="en-US" sz="3400" dirty="0">
              <a:latin typeface="Arial" charset="0"/>
            </a:endParaRPr>
          </a:p>
          <a:p>
            <a:pPr marL="609600" indent="-609600">
              <a:buFontTx/>
              <a:buNone/>
            </a:pPr>
            <a:r>
              <a:rPr lang="en-US" sz="3400" dirty="0">
                <a:latin typeface="Arial" charset="0"/>
              </a:rPr>
              <a:t>Ancient atmosphere consisted of: </a:t>
            </a:r>
          </a:p>
          <a:p>
            <a:pPr marL="990600" lvl="1" indent="-533400">
              <a:buFontTx/>
              <a:buAutoNum type="arabicPeriod"/>
            </a:pPr>
            <a:r>
              <a:rPr lang="en-US" sz="3400" dirty="0">
                <a:latin typeface="Arial" charset="0"/>
              </a:rPr>
              <a:t>water vapor</a:t>
            </a:r>
          </a:p>
          <a:p>
            <a:pPr marL="990600" lvl="1" indent="-533400">
              <a:buFontTx/>
              <a:buAutoNum type="arabicPeriod"/>
            </a:pPr>
            <a:r>
              <a:rPr lang="en-US" sz="3400" dirty="0">
                <a:latin typeface="Arial" charset="0"/>
              </a:rPr>
              <a:t>carbon dioxide</a:t>
            </a:r>
          </a:p>
          <a:p>
            <a:pPr marL="990600" lvl="1" indent="-533400">
              <a:buFontTx/>
              <a:buAutoNum type="arabicPeriod"/>
            </a:pPr>
            <a:r>
              <a:rPr lang="en-US" sz="3400" dirty="0">
                <a:latin typeface="Arial" charset="0"/>
              </a:rPr>
              <a:t>nitrogen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4114800"/>
          </a:xfrm>
        </p:spPr>
        <p:txBody>
          <a:bodyPr/>
          <a:lstStyle/>
          <a:p>
            <a:r>
              <a:rPr lang="en-US" i="1" u="sng" dirty="0" err="1" smtClean="0">
                <a:hlinkClick r:id="rId2"/>
              </a:rPr>
              <a:t>Endosymbiotic</a:t>
            </a:r>
            <a:r>
              <a:rPr lang="en-US" i="1" u="sng" dirty="0" smtClean="0">
                <a:hlinkClick r:id="rId2"/>
              </a:rPr>
              <a:t> theory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proposes that eukaryotic cells arose from living communities formed by prokaryotic organisms.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dale Mono" pitchFamily="96" charset="0"/>
                <a:ea typeface="+mj-ea"/>
                <a:cs typeface="+mj-cs"/>
              </a:rPr>
              <a:t>Evolution of Living Organisms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ndale Mono" pitchFamily="96" charset="0"/>
              <a:ea typeface="+mj-ea"/>
              <a:cs typeface="+mj-cs"/>
            </a:endParaRPr>
          </a:p>
        </p:txBody>
      </p:sp>
      <p:pic>
        <p:nvPicPr>
          <p:cNvPr id="53250" name="Picture 2" descr="http://cnx.org/content/m44614/latest/Figure_23_01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95574"/>
            <a:ext cx="8324850" cy="41624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4114800"/>
          </a:xfrm>
        </p:spPr>
        <p:txBody>
          <a:bodyPr/>
          <a:lstStyle/>
          <a:p>
            <a:r>
              <a:rPr lang="en-US" dirty="0" smtClean="0"/>
              <a:t>1. Mitochondria and </a:t>
            </a:r>
            <a:r>
              <a:rPr lang="en-US" dirty="0" err="1" smtClean="0"/>
              <a:t>choloroplasts</a:t>
            </a:r>
            <a:r>
              <a:rPr lang="en-US" dirty="0" smtClean="0"/>
              <a:t> contain DNA similar to bacterial DNA</a:t>
            </a:r>
          </a:p>
          <a:p>
            <a:r>
              <a:rPr lang="en-US" dirty="0" smtClean="0"/>
              <a:t>2. Mitochondria and bacteria have </a:t>
            </a:r>
            <a:r>
              <a:rPr lang="en-US" dirty="0" err="1" smtClean="0"/>
              <a:t>ribosomes</a:t>
            </a:r>
            <a:r>
              <a:rPr lang="en-US" dirty="0" smtClean="0"/>
              <a:t> whose size and structure closely resembles bacteria</a:t>
            </a:r>
          </a:p>
          <a:p>
            <a:r>
              <a:rPr lang="en-US" dirty="0" smtClean="0"/>
              <a:t>3.  Mitochondria and bacteria reproduce the same way – binary fission</a:t>
            </a:r>
          </a:p>
          <a:p>
            <a:r>
              <a:rPr lang="en-US" dirty="0" smtClean="0">
                <a:hlinkClick r:id="rId2"/>
              </a:rPr>
              <a:t>http://education-portal.com/academy/lesson/the-endosymbiosis-theory-evolution-of-cells.html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dale Mono" pitchFamily="96" charset="0"/>
                <a:ea typeface="+mj-ea"/>
                <a:cs typeface="+mj-cs"/>
              </a:rPr>
              <a:t>Evidence for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dale Mono" pitchFamily="96" charset="0"/>
                <a:ea typeface="+mj-ea"/>
                <a:cs typeface="+mj-cs"/>
              </a:rPr>
              <a:t>Endosymbiotic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dale Mono" pitchFamily="96" charset="0"/>
                <a:ea typeface="+mj-ea"/>
                <a:cs typeface="+mj-cs"/>
              </a:rPr>
              <a:t> Theory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ndale Mono" pitchFamily="9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638800"/>
          </a:xfrm>
        </p:spPr>
        <p:txBody>
          <a:bodyPr/>
          <a:lstStyle/>
          <a:p>
            <a:r>
              <a:rPr lang="en-US" dirty="0" smtClean="0"/>
              <a:t>Most prokaryotes reproduce asexually</a:t>
            </a:r>
          </a:p>
          <a:p>
            <a:r>
              <a:rPr lang="en-US" dirty="0" smtClean="0"/>
              <a:t>What process do they reproduce by?</a:t>
            </a:r>
          </a:p>
          <a:p>
            <a:r>
              <a:rPr lang="en-US" dirty="0" smtClean="0"/>
              <a:t>Some time after eukaryotes developed, cells began to reproduce sexually</a:t>
            </a:r>
          </a:p>
          <a:p>
            <a:r>
              <a:rPr lang="en-US" dirty="0" smtClean="0"/>
              <a:t>Remember sexual reproduction (meiosis) results in greater genetic diversity and variation</a:t>
            </a:r>
          </a:p>
          <a:p>
            <a:r>
              <a:rPr lang="en-US" dirty="0" smtClean="0"/>
              <a:t>Increasing the number of gene combinations increases the probability that favorable combinations will be produced – favorable combinations greatly increase the chance of evolutionary change in a species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dale Mono" pitchFamily="96" charset="0"/>
                <a:ea typeface="+mj-ea"/>
                <a:cs typeface="+mj-cs"/>
              </a:rPr>
              <a:t>Evolution of Living Organisms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ndale Mono" pitchFamily="9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gradFill rotWithShape="0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</p:spPr>
        <p:txBody>
          <a:bodyPr/>
          <a:lstStyle/>
          <a:p>
            <a:r>
              <a:rPr lang="en-US" sz="4800" dirty="0">
                <a:latin typeface="Andale Mono" pitchFamily="96" charset="0"/>
              </a:rPr>
              <a:t>EARLY HISTORY OF EARTH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>
                <a:latin typeface="Arial" charset="0"/>
              </a:rPr>
              <a:t>Are scientists sure that life began this way?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4000" dirty="0">
                <a:latin typeface="Arial" charset="0"/>
              </a:rPr>
              <a:t>				</a:t>
            </a:r>
            <a:r>
              <a:rPr lang="en-US" sz="4000" b="1" i="1" dirty="0">
                <a:solidFill>
                  <a:srgbClr val="ED181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</a:t>
            </a:r>
          </a:p>
          <a:p>
            <a:pPr>
              <a:lnSpc>
                <a:spcPct val="90000"/>
              </a:lnSpc>
            </a:pPr>
            <a:r>
              <a:rPr lang="en-US" sz="4400" dirty="0">
                <a:latin typeface="Arial" charset="0"/>
              </a:rPr>
              <a:t>There is no direct evidence of these early years</a:t>
            </a:r>
          </a:p>
          <a:p>
            <a:pPr>
              <a:lnSpc>
                <a:spcPct val="90000"/>
              </a:lnSpc>
            </a:pPr>
            <a:r>
              <a:rPr lang="en-US" sz="4400" dirty="0">
                <a:latin typeface="Arial" charset="0"/>
              </a:rPr>
              <a:t>The oldest rocks that have been found on Earth are only </a:t>
            </a:r>
            <a:r>
              <a:rPr lang="en-US" sz="4400" b="1" i="1" dirty="0">
                <a:solidFill>
                  <a:srgbClr val="FF9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3.9 billion years old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3300" dirty="0" smtClean="0"/>
              <a:t>Review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305800" cy="5029200"/>
          </a:xfrm>
        </p:spPr>
        <p:txBody>
          <a:bodyPr/>
          <a:lstStyle/>
          <a:p>
            <a:r>
              <a:rPr lang="en-US" sz="3000" dirty="0" smtClean="0"/>
              <a:t>What is spontaneous generation?</a:t>
            </a:r>
          </a:p>
          <a:p>
            <a:r>
              <a:rPr lang="en-US" sz="3000" dirty="0" smtClean="0"/>
              <a:t>What did Miller and Urey’s experiment prove?</a:t>
            </a:r>
          </a:p>
          <a:p>
            <a:r>
              <a:rPr lang="en-US" sz="3000" dirty="0" smtClean="0"/>
              <a:t>What did the first organisms look like?</a:t>
            </a:r>
          </a:p>
          <a:p>
            <a:r>
              <a:rPr lang="en-US" sz="3000" dirty="0" smtClean="0"/>
              <a:t>From there they were able to make their own food, so they evolved into ________ __________.</a:t>
            </a:r>
          </a:p>
          <a:p>
            <a:r>
              <a:rPr lang="en-US" sz="3000" dirty="0" smtClean="0"/>
              <a:t>Then the organisms developed into ____________ that started to reproduce  ____________.</a:t>
            </a:r>
          </a:p>
          <a:p>
            <a:r>
              <a:rPr lang="en-US" sz="3000" dirty="0" smtClean="0"/>
              <a:t>What theory explains how eukaryotes evolved over time?</a:t>
            </a:r>
          </a:p>
          <a:p>
            <a:r>
              <a:rPr lang="en-US" sz="3000" dirty="0" smtClean="0"/>
              <a:t>Finally, ________________ organisms appeared.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21734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gradFill rotWithShape="0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</p:spPr>
        <p:txBody>
          <a:bodyPr/>
          <a:lstStyle/>
          <a:p>
            <a:r>
              <a:rPr lang="en-US" sz="4800" dirty="0">
                <a:latin typeface="Andale Mono" pitchFamily="96" charset="0"/>
              </a:rPr>
              <a:t>EARLY HISTORY OF EARTH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>
                <a:latin typeface="Arial" charset="0"/>
              </a:rPr>
              <a:t>By 3.9 billion years ago, Earth might have cooled enough for water in the atmosphere to condense</a:t>
            </a:r>
          </a:p>
          <a:p>
            <a:pPr>
              <a:lnSpc>
                <a:spcPct val="90000"/>
              </a:lnSpc>
            </a:pPr>
            <a:r>
              <a:rPr lang="en-US" sz="4400" dirty="0">
                <a:latin typeface="Arial" charset="0"/>
              </a:rPr>
              <a:t>Millions of years of rainstorms filled the oceans</a:t>
            </a:r>
          </a:p>
          <a:p>
            <a:pPr>
              <a:lnSpc>
                <a:spcPct val="90000"/>
              </a:lnSpc>
            </a:pPr>
            <a:r>
              <a:rPr lang="en-US" sz="4400" dirty="0">
                <a:latin typeface="Arial" charset="0"/>
              </a:rPr>
              <a:t>It is in the </a:t>
            </a:r>
            <a:r>
              <a:rPr lang="en-US" sz="4400" b="1" i="1" dirty="0">
                <a:solidFill>
                  <a:srgbClr val="FF9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oceans, 3.9-3.5 billion years ago</a:t>
            </a:r>
            <a:r>
              <a:rPr lang="en-US" sz="4400" dirty="0">
                <a:latin typeface="Arial" charset="0"/>
              </a:rPr>
              <a:t>, that scientists propose the first living organisms appeared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638800"/>
          </a:xfrm>
        </p:spPr>
        <p:txBody>
          <a:bodyPr/>
          <a:lstStyle/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How do we know what the some of these organisms looked like?</a:t>
            </a: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Fossil evidence!</a:t>
            </a:r>
          </a:p>
          <a:p>
            <a:r>
              <a:rPr lang="en-US" sz="3800" dirty="0" smtClean="0">
                <a:solidFill>
                  <a:srgbClr val="ED181E"/>
                </a:solidFill>
                <a:latin typeface="Arial" charset="0"/>
              </a:rPr>
              <a:t>FOSSIL</a:t>
            </a:r>
            <a:r>
              <a:rPr lang="en-US" sz="3800" dirty="0" smtClean="0">
                <a:latin typeface="Arial" charset="0"/>
              </a:rPr>
              <a:t> = evidence of an organism that lived long ago</a:t>
            </a:r>
          </a:p>
          <a:p>
            <a:pPr>
              <a:lnSpc>
                <a:spcPct val="90000"/>
              </a:lnSpc>
            </a:pPr>
            <a:r>
              <a:rPr lang="en-US" sz="3800" dirty="0" smtClean="0">
                <a:latin typeface="Arial" charset="0"/>
              </a:rPr>
              <a:t>Organism buried in small particles of soil soon after dying</a:t>
            </a:r>
          </a:p>
          <a:p>
            <a:pPr>
              <a:lnSpc>
                <a:spcPct val="90000"/>
              </a:lnSpc>
            </a:pPr>
            <a:r>
              <a:rPr lang="en-US" sz="3800" dirty="0" smtClean="0">
                <a:latin typeface="Arial" charset="0"/>
              </a:rPr>
              <a:t>Soil particles are compressed over time = </a:t>
            </a:r>
            <a:r>
              <a:rPr lang="en-US" sz="3800" b="1" i="1" u="sng" dirty="0" smtClean="0">
                <a:solidFill>
                  <a:srgbClr val="FF9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sedimentary rock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dale Mono" pitchFamily="96" charset="0"/>
                <a:ea typeface="+mj-ea"/>
                <a:cs typeface="+mj-cs"/>
              </a:rPr>
              <a:t>EARLY HISTORY OF EARTH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ndale Mono" pitchFamily="9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gcps.desire2learn.com/d2l/lor/viewer/viewFile.d2lfile/15538/6268/fossil%20form%20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62163"/>
            <a:ext cx="4800600" cy="69201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47428" y="1600200"/>
            <a:ext cx="2696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Why aren’t soft</a:t>
            </a:r>
          </a:p>
          <a:p>
            <a:pPr algn="ctr"/>
            <a:r>
              <a:rPr lang="en-US" dirty="0" smtClean="0"/>
              <a:t>parts of bodies </a:t>
            </a:r>
          </a:p>
          <a:p>
            <a:pPr algn="ctr"/>
            <a:r>
              <a:rPr lang="en-US" dirty="0" smtClean="0"/>
              <a:t>preserved in fossils?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Fish fossil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blipFill dpi="0" rotWithShape="0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FFFFFF"/>
                  </a:outerShdw>
                </a:effectLst>
                <a:latin typeface="Gadget" charset="0"/>
              </a:rPr>
              <a:t>TYPES OF FOSSILS</a:t>
            </a:r>
            <a:endParaRPr lang="en-US" dirty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1311275"/>
          </a:xfrm>
          <a:prstGeom prst="rect">
            <a:avLst/>
          </a:prstGeom>
          <a:solidFill>
            <a:srgbClr val="8CBC1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ED18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TRACE FOSSIL</a:t>
            </a:r>
            <a:r>
              <a:rPr lang="en-US" sz="4000" dirty="0">
                <a:latin typeface="Arial" charset="0"/>
              </a:rPr>
              <a:t> = marking left by an animal (footprint, trail, burrow, etc.)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2590800"/>
            <a:ext cx="9144000" cy="1920875"/>
          </a:xfrm>
          <a:prstGeom prst="rect">
            <a:avLst/>
          </a:prstGeom>
          <a:solidFill>
            <a:srgbClr val="FF921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ED18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CAST</a:t>
            </a:r>
            <a:r>
              <a:rPr lang="en-US" sz="4000" dirty="0">
                <a:latin typeface="Arial" charset="0"/>
              </a:rPr>
              <a:t> = when minerals in rocks fill a space left by a decayed organism… makes a cast (replica) of the organism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0" y="4648200"/>
            <a:ext cx="9144000" cy="1920875"/>
          </a:xfrm>
          <a:prstGeom prst="rect">
            <a:avLst/>
          </a:prstGeom>
          <a:solidFill>
            <a:srgbClr val="5DBAC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ED18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PETRIFIED FOSSIL</a:t>
            </a:r>
            <a:r>
              <a:rPr lang="en-US" sz="4000" dirty="0">
                <a:latin typeface="Arial" charset="0"/>
              </a:rPr>
              <a:t> = when minerals penetrate and replace the hard parts of an organism (makes copy)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Fish fossil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blipFill dpi="0" rotWithShape="0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Gadget" charset="0"/>
              </a:rPr>
              <a:t>TYPES OF FOSSILS</a:t>
            </a:r>
            <a:endParaRPr lang="en-US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1920875"/>
          </a:xfrm>
          <a:prstGeom prst="rect">
            <a:avLst/>
          </a:prstGeom>
          <a:solidFill>
            <a:srgbClr val="8CBC1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ED18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IMPRINTS</a:t>
            </a:r>
            <a:r>
              <a:rPr lang="en-US" sz="4000" dirty="0">
                <a:latin typeface="Arial" charset="0"/>
              </a:rPr>
              <a:t> = thin object (leaf) falls into sediment and leaves imprint when sediment hardens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3048000"/>
            <a:ext cx="9144000" cy="1920875"/>
          </a:xfrm>
          <a:prstGeom prst="rect">
            <a:avLst/>
          </a:prstGeom>
          <a:solidFill>
            <a:srgbClr val="FF921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ED18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AMBER-PRESERVED</a:t>
            </a:r>
            <a:r>
              <a:rPr lang="en-US" sz="4000" dirty="0">
                <a:latin typeface="Arial" charset="0"/>
              </a:rPr>
              <a:t> = organism quickly trapped in tree sap (also frozen in ice)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4937125"/>
            <a:ext cx="9144000" cy="1920875"/>
          </a:xfrm>
          <a:prstGeom prst="rect">
            <a:avLst/>
          </a:prstGeom>
          <a:solidFill>
            <a:srgbClr val="5DBAC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ED18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MOLD</a:t>
            </a:r>
            <a:r>
              <a:rPr lang="en-US" sz="4000" dirty="0">
                <a:latin typeface="Arial" charset="0"/>
              </a:rPr>
              <a:t> = forms when an organism is buried in sediment and decays, leaving an empty space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upload.wikimedia.org/wikipedia/commons/e/e9/Trex_foot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3124200" cy="46958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2057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Trace (T. Rex)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048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2230" name="Picture 6" descr="http://www.yourgemologist.com/Kids/petrifiedwood/woo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362200"/>
            <a:ext cx="2743200" cy="2914650"/>
          </a:xfrm>
          <a:prstGeom prst="rect">
            <a:avLst/>
          </a:prstGeom>
          <a:noFill/>
        </p:spPr>
      </p:pic>
      <p:sp>
        <p:nvSpPr>
          <p:cNvPr id="9" name="Rectangle 2" descr="Fish fossil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blipFill dpi="0" rotWithShape="0">
            <a:blip r:embed="rId4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Gadget" charset="0"/>
              </a:rPr>
              <a:t>TYPES OF FOSSILS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4495800"/>
            <a:ext cx="2041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Petrified Wood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2232" name="Picture 8" descr="http://www.fossilmall.com/Pangaea/plantae/pae2/pfp223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2529" y="4448175"/>
            <a:ext cx="3211471" cy="24098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08729" y="635317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Imprint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2234" name="Picture 10" descr="http://www.fossilmall.com/Fossil_Images/assassin_bug_1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5405735"/>
            <a:ext cx="1828800" cy="138112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352800" y="6396335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Amber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2236" name="Picture 12" descr="http://skywalker.cochise.edu/wellerr/fossil/trilobite/6fssl-trilobite-gravicalymen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3378" y="914400"/>
            <a:ext cx="4130622" cy="2362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315200" y="281940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274320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Mold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Fish fossil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blipFill dpi="0" rotWithShape="0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6000" b="1" i="1" dirty="0">
                <a:solidFill>
                  <a:srgbClr val="ED18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dget" charset="0"/>
              </a:rPr>
              <a:t>THE AGE OF A FOSSIL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500" dirty="0">
                <a:latin typeface="Arial" charset="0"/>
              </a:rPr>
              <a:t>1. </a:t>
            </a:r>
            <a:r>
              <a:rPr lang="en-US" sz="3500" b="1" dirty="0">
                <a:latin typeface="Arial" charset="0"/>
              </a:rPr>
              <a:t>RADIOMETRIC DATING</a:t>
            </a:r>
            <a:endParaRPr lang="en-US" sz="3500" dirty="0">
              <a:latin typeface="Arial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3500" dirty="0">
                <a:latin typeface="Arial" charset="0"/>
              </a:rPr>
              <a:t>determines </a:t>
            </a:r>
            <a:r>
              <a:rPr lang="en-US" sz="3500" u="sng" dirty="0">
                <a:solidFill>
                  <a:srgbClr val="ED181E"/>
                </a:solidFill>
                <a:latin typeface="Arial" charset="0"/>
              </a:rPr>
              <a:t>specific</a:t>
            </a:r>
            <a:r>
              <a:rPr lang="en-US" sz="3500" dirty="0">
                <a:latin typeface="Arial" charset="0"/>
              </a:rPr>
              <a:t> ages of fossils</a:t>
            </a:r>
          </a:p>
          <a:p>
            <a:pPr marL="609600" indent="-609600">
              <a:lnSpc>
                <a:spcPct val="90000"/>
              </a:lnSpc>
            </a:pPr>
            <a:r>
              <a:rPr lang="en-US" sz="3500" dirty="0">
                <a:latin typeface="Arial" charset="0"/>
              </a:rPr>
              <a:t>Radioactive isotopes decay at a measurable rate</a:t>
            </a:r>
            <a:endParaRPr lang="en-US" sz="3500" dirty="0">
              <a:solidFill>
                <a:srgbClr val="ED181E"/>
              </a:solidFill>
              <a:latin typeface="Arial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3500" dirty="0">
                <a:latin typeface="Arial" charset="0"/>
              </a:rPr>
              <a:t>As they decay, they turn in to something </a:t>
            </a:r>
            <a:r>
              <a:rPr lang="en-US" sz="3500" dirty="0" smtClean="0">
                <a:latin typeface="Arial" charset="0"/>
              </a:rPr>
              <a:t>new</a:t>
            </a:r>
          </a:p>
          <a:p>
            <a:pPr marL="609600" indent="-609600">
              <a:lnSpc>
                <a:spcPct val="90000"/>
              </a:lnSpc>
            </a:pPr>
            <a:r>
              <a:rPr lang="en-US" sz="3500" dirty="0" smtClean="0">
                <a:solidFill>
                  <a:srgbClr val="ED181E"/>
                </a:solidFill>
                <a:latin typeface="Arial" charset="0"/>
              </a:rPr>
              <a:t>Half-life</a:t>
            </a:r>
            <a:r>
              <a:rPr lang="en-US" sz="3500" dirty="0" smtClean="0">
                <a:latin typeface="Arial" charset="0"/>
              </a:rPr>
              <a:t> = time it takes for half of the radioactive isotope to decay and turn in to something new</a:t>
            </a:r>
          </a:p>
          <a:p>
            <a:pPr marL="609600" indent="-609600">
              <a:lnSpc>
                <a:spcPct val="90000"/>
              </a:lnSpc>
            </a:pPr>
            <a:endParaRPr lang="en-US" sz="3500" dirty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96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4341</TotalTime>
  <Words>932</Words>
  <Application>Microsoft Office PowerPoint</Application>
  <PresentationFormat>On-screen Show (4:3)</PresentationFormat>
  <Paragraphs>141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Andale Mono</vt:lpstr>
      <vt:lpstr>Arial</vt:lpstr>
      <vt:lpstr>Arial Black</vt:lpstr>
      <vt:lpstr>Bradley Hand ITC TT-Bold</vt:lpstr>
      <vt:lpstr>Copperplate Gothic Bold</vt:lpstr>
      <vt:lpstr>Gadget</vt:lpstr>
      <vt:lpstr>Times</vt:lpstr>
      <vt:lpstr>Blank</vt:lpstr>
      <vt:lpstr>THE HISTORY OF LIFE:</vt:lpstr>
      <vt:lpstr>EARLY HISTORY OF EARTH</vt:lpstr>
      <vt:lpstr>EARLY HISTORY OF EARTH</vt:lpstr>
      <vt:lpstr>PowerPoint Presentation</vt:lpstr>
      <vt:lpstr>PowerPoint Presentation</vt:lpstr>
      <vt:lpstr>TYPES OF FOSSILS</vt:lpstr>
      <vt:lpstr>TYPES OF FOSSILS</vt:lpstr>
      <vt:lpstr>TYPES OF FOSSILS</vt:lpstr>
      <vt:lpstr>THE AGE OF A FOSSIL</vt:lpstr>
      <vt:lpstr>THE AGE OF A FOSSIL</vt:lpstr>
      <vt:lpstr>THE AGE OF A FOSSIL</vt:lpstr>
      <vt:lpstr>THE AGE OF A FOSSIL</vt:lpstr>
      <vt:lpstr>Review….</vt:lpstr>
      <vt:lpstr>How did life appear?</vt:lpstr>
      <vt:lpstr>PowerPoint Presentation</vt:lpstr>
      <vt:lpstr>How did life appear?</vt:lpstr>
      <vt:lpstr>Evolution of Living Organisms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HISTORY OF EARTH</vt:lpstr>
      <vt:lpstr>Review</vt:lpstr>
    </vt:vector>
  </TitlesOfParts>
  <Company>coa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LIFE:</dc:title>
  <dc:creator>david r fish</dc:creator>
  <cp:lastModifiedBy>Shannon Atkins</cp:lastModifiedBy>
  <cp:revision>76</cp:revision>
  <dcterms:created xsi:type="dcterms:W3CDTF">2002-09-29T19:20:17Z</dcterms:created>
  <dcterms:modified xsi:type="dcterms:W3CDTF">2015-05-07T13:38:33Z</dcterms:modified>
</cp:coreProperties>
</file>