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76" r:id="rId8"/>
    <p:sldId id="273" r:id="rId9"/>
    <p:sldId id="274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04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2E44-DE09-4E9F-A823-6DFC132C6D92}" type="datetimeFigureOut">
              <a:rPr lang="en-US" smtClean="0"/>
              <a:pPr/>
              <a:t>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4FBD-99F1-4D75-BA2C-1A35F9E77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2436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2E44-DE09-4E9F-A823-6DFC132C6D92}" type="datetimeFigureOut">
              <a:rPr lang="en-US" smtClean="0"/>
              <a:pPr/>
              <a:t>2/23/17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4FBD-99F1-4D75-BA2C-1A35F9E77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585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2E44-DE09-4E9F-A823-6DFC132C6D92}" type="datetimeFigureOut">
              <a:rPr lang="en-US" smtClean="0"/>
              <a:pPr/>
              <a:t>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4FBD-99F1-4D75-BA2C-1A35F9E77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3112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2E44-DE09-4E9F-A823-6DFC132C6D92}" type="datetimeFigureOut">
              <a:rPr lang="en-US" smtClean="0"/>
              <a:pPr/>
              <a:t>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4FBD-99F1-4D75-BA2C-1A35F9E770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6050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2E44-DE09-4E9F-A823-6DFC132C6D92}" type="datetimeFigureOut">
              <a:rPr lang="en-US" smtClean="0"/>
              <a:pPr/>
              <a:t>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4FBD-99F1-4D75-BA2C-1A35F9E77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4737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2E44-DE09-4E9F-A823-6DFC132C6D92}" type="datetimeFigureOut">
              <a:rPr lang="en-US" smtClean="0"/>
              <a:pPr/>
              <a:t>2/23/17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4FBD-99F1-4D75-BA2C-1A35F9E77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5947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2E44-DE09-4E9F-A823-6DFC132C6D92}" type="datetimeFigureOut">
              <a:rPr lang="en-US" smtClean="0"/>
              <a:pPr/>
              <a:t>2/23/17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4FBD-99F1-4D75-BA2C-1A35F9E77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5063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2E44-DE09-4E9F-A823-6DFC132C6D92}" type="datetimeFigureOut">
              <a:rPr lang="en-US" smtClean="0"/>
              <a:pPr/>
              <a:t>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4FBD-99F1-4D75-BA2C-1A35F9E77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3543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2E44-DE09-4E9F-A823-6DFC132C6D92}" type="datetimeFigureOut">
              <a:rPr lang="en-US" smtClean="0"/>
              <a:pPr/>
              <a:t>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4FBD-99F1-4D75-BA2C-1A35F9E77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1571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2E44-DE09-4E9F-A823-6DFC132C6D92}" type="datetimeFigureOut">
              <a:rPr lang="en-US" smtClean="0"/>
              <a:pPr/>
              <a:t>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4FBD-99F1-4D75-BA2C-1A35F9E77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384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2E44-DE09-4E9F-A823-6DFC132C6D92}" type="datetimeFigureOut">
              <a:rPr lang="en-US" smtClean="0"/>
              <a:pPr/>
              <a:t>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4FBD-99F1-4D75-BA2C-1A35F9E77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9930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2E44-DE09-4E9F-A823-6DFC132C6D92}" type="datetimeFigureOut">
              <a:rPr lang="en-US" smtClean="0"/>
              <a:pPr/>
              <a:t>2/23/17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4FBD-99F1-4D75-BA2C-1A35F9E77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166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2E44-DE09-4E9F-A823-6DFC132C6D92}" type="datetimeFigureOut">
              <a:rPr lang="en-US" smtClean="0"/>
              <a:pPr/>
              <a:t>2/23/17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4FBD-99F1-4D75-BA2C-1A35F9E77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678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2E44-DE09-4E9F-A823-6DFC132C6D92}" type="datetimeFigureOut">
              <a:rPr lang="en-US" smtClean="0"/>
              <a:pPr/>
              <a:t>2/23/17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4FBD-99F1-4D75-BA2C-1A35F9E77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4690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2E44-DE09-4E9F-A823-6DFC132C6D92}" type="datetimeFigureOut">
              <a:rPr lang="en-US" smtClean="0"/>
              <a:pPr/>
              <a:t>2/23/17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4FBD-99F1-4D75-BA2C-1A35F9E77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63174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2E44-DE09-4E9F-A823-6DFC132C6D92}" type="datetimeFigureOut">
              <a:rPr lang="en-US" smtClean="0"/>
              <a:pPr/>
              <a:t>2/23/17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4FBD-99F1-4D75-BA2C-1A35F9E77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8398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22E44-DE09-4E9F-A823-6DFC132C6D92}" type="datetimeFigureOut">
              <a:rPr lang="en-US" smtClean="0"/>
              <a:pPr/>
              <a:t>2/23/17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4FBD-99F1-4D75-BA2C-1A35F9E77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863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8122E44-DE09-4E9F-A823-6DFC132C6D92}" type="datetimeFigureOut">
              <a:rPr lang="en-US" smtClean="0"/>
              <a:pPr/>
              <a:t>2/23/17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B4FBD-99F1-4D75-BA2C-1A35F9E770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3524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Recall </a:t>
            </a:r>
            <a:r>
              <a:rPr lang="en-US" b="1" i="1" dirty="0" smtClean="0">
                <a:solidFill>
                  <a:schemeClr val="tx1"/>
                </a:solidFill>
              </a:rPr>
              <a:t>Homeostasis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43697" y="1600200"/>
            <a:ext cx="11046941" cy="4876800"/>
          </a:xfrm>
        </p:spPr>
        <p:txBody>
          <a:bodyPr>
            <a:normAutofit/>
          </a:bodyPr>
          <a:lstStyle/>
          <a:p>
            <a:pPr algn="just"/>
            <a:r>
              <a:rPr lang="en-US" sz="3600" b="1" dirty="0" smtClean="0"/>
              <a:t>Remember that </a:t>
            </a:r>
            <a:r>
              <a:rPr lang="en-US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homeostasis</a:t>
            </a:r>
            <a:r>
              <a:rPr lang="en-US" sz="3600" b="1" dirty="0" smtClean="0"/>
              <a:t> is about maintaining a </a:t>
            </a:r>
            <a:r>
              <a:rPr lang="en-US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balance</a:t>
            </a:r>
            <a:r>
              <a:rPr lang="en-US" sz="3600" b="1" dirty="0" smtClean="0"/>
              <a:t> between the environment </a:t>
            </a:r>
            <a:r>
              <a:rPr lang="en-US" sz="3600" b="1" i="1" u="sng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INSIDE</a:t>
            </a:r>
            <a:r>
              <a:rPr lang="en-US" sz="3600" b="1" dirty="0" smtClean="0"/>
              <a:t> your body and the environment </a:t>
            </a:r>
            <a:r>
              <a:rPr lang="en-US" sz="3600" b="1" i="1" u="sng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OUTSIDE</a:t>
            </a:r>
            <a:r>
              <a:rPr lang="en-US" sz="3600" b="1" dirty="0" smtClean="0"/>
              <a:t> your body</a:t>
            </a:r>
          </a:p>
          <a:p>
            <a:pPr algn="just"/>
            <a:r>
              <a:rPr lang="en-US" sz="3600" b="1" dirty="0" smtClean="0"/>
              <a:t>Structural </a:t>
            </a:r>
            <a:r>
              <a:rPr lang="en-US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adaptations</a:t>
            </a:r>
            <a:r>
              <a:rPr lang="en-US" sz="3600" b="1" dirty="0" smtClean="0"/>
              <a:t> have evolved to help animals thrive and assume </a:t>
            </a:r>
            <a:r>
              <a:rPr lang="en-US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specialized</a:t>
            </a:r>
            <a:r>
              <a:rPr lang="en-US" sz="3600" b="1" dirty="0" smtClean="0"/>
              <a:t> roles (niches) in even the most </a:t>
            </a:r>
            <a:r>
              <a:rPr lang="en-US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extreme </a:t>
            </a:r>
            <a:r>
              <a:rPr lang="en-US" sz="3600" b="1" dirty="0" smtClean="0"/>
              <a:t>of environments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32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4983" y="148280"/>
            <a:ext cx="5854085" cy="6709719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Phototaxis</a:t>
            </a:r>
            <a:r>
              <a:rPr lang="en-US" sz="2800" b="1" dirty="0"/>
              <a:t> is a kind of taxis, or </a:t>
            </a:r>
            <a:r>
              <a:rPr lang="en-US" sz="2800" b="1" dirty="0" err="1"/>
              <a:t>locomotory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movement</a:t>
            </a:r>
            <a:r>
              <a:rPr lang="en-US" sz="2800" b="1" dirty="0"/>
              <a:t>, that occurs when a whole organism moves in 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response</a:t>
            </a:r>
            <a:r>
              <a:rPr lang="en-US" sz="2800" b="1" dirty="0"/>
              <a:t> to the stimulus of 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light</a:t>
            </a:r>
            <a:r>
              <a:rPr lang="en-US" sz="2800" b="1" dirty="0"/>
              <a:t>.  This is advantageous for phototrophic organisms as they can orient themselves most efficiently to receive light for 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photosynthesis</a:t>
            </a:r>
            <a:r>
              <a:rPr lang="en-US" sz="2800" b="1" dirty="0"/>
              <a:t>. </a:t>
            </a:r>
            <a:r>
              <a:rPr lang="en-US" sz="2800" b="1" dirty="0" err="1"/>
              <a:t>Phototaxis</a:t>
            </a:r>
            <a:r>
              <a:rPr lang="en-US" sz="2800" b="1" dirty="0"/>
              <a:t> is called 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positive</a:t>
            </a:r>
            <a:r>
              <a:rPr lang="en-US" sz="2800" b="1" dirty="0"/>
              <a:t> if the movement is in the direction of increasing light intensity and </a:t>
            </a:r>
            <a:r>
              <a:rPr lang="en-US" sz="2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negative</a:t>
            </a:r>
            <a:r>
              <a:rPr lang="en-US" sz="2800" b="1" dirty="0"/>
              <a:t> if the direction is opposite.</a:t>
            </a:r>
          </a:p>
        </p:txBody>
      </p:sp>
      <p:pic>
        <p:nvPicPr>
          <p:cNvPr id="6" name="Picture 2" descr="http://dpb.carnegiescience.edu/sites/dpb.carnegiescience.edu/files/labs/bhaya/project1pic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9809" y="270992"/>
            <a:ext cx="5108421" cy="60866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082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942" y="274638"/>
            <a:ext cx="1014105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Contractile Vacuoles in Unicellular Organisms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029" y="1933834"/>
            <a:ext cx="5275079" cy="45259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Not all </a:t>
            </a:r>
            <a:r>
              <a:rPr lang="en-US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animal</a:t>
            </a:r>
            <a:r>
              <a:rPr lang="en-US" sz="3200" b="1" dirty="0" smtClean="0"/>
              <a:t> cells have vacuoles; some do, and if so they are called </a:t>
            </a:r>
            <a:r>
              <a:rPr lang="en-US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contractile</a:t>
            </a:r>
            <a:r>
              <a:rPr lang="en-US" sz="3200" b="1" dirty="0" smtClean="0"/>
              <a:t> vacuoles. Their purpose is to remove excess </a:t>
            </a:r>
            <a:r>
              <a:rPr lang="en-US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water</a:t>
            </a:r>
            <a:r>
              <a:rPr lang="en-US" sz="3200" b="1" dirty="0" smtClean="0"/>
              <a:t> build up inside the cell.</a:t>
            </a:r>
            <a:endParaRPr lang="en-US" sz="3200" b="1" dirty="0"/>
          </a:p>
        </p:txBody>
      </p:sp>
      <p:pic>
        <p:nvPicPr>
          <p:cNvPr id="56322" name="Picture 2" descr="http://www2.estrellamountain.edu/faculty/farabee/biobk/contractileva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1828" y="1417639"/>
            <a:ext cx="6053588" cy="48101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885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www.infovisual.info/02/img_en/001%20Structure%20of%20a%20eugl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53514"/>
            <a:ext cx="7895967" cy="5004486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8969" y="333531"/>
            <a:ext cx="1038903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Contractile Vacuoles in Unicellular </a:t>
            </a:r>
            <a:r>
              <a:rPr lang="en-US" dirty="0" err="1" smtClean="0"/>
              <a:t>Organsims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164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44843" y="381000"/>
            <a:ext cx="9689757" cy="1143000"/>
          </a:xfrm>
        </p:spPr>
        <p:txBody>
          <a:bodyPr/>
          <a:lstStyle/>
          <a:p>
            <a:r>
              <a:rPr lang="en-US" dirty="0" smtClean="0"/>
              <a:t>Eyespot in Unicellular Organisms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2475" y="1524000"/>
            <a:ext cx="5634925" cy="5334000"/>
          </a:xfrm>
        </p:spPr>
        <p:txBody>
          <a:bodyPr>
            <a:noAutofit/>
          </a:bodyPr>
          <a:lstStyle/>
          <a:p>
            <a:r>
              <a:rPr lang="en-US" sz="2500" b="1" dirty="0" smtClean="0"/>
              <a:t>The </a:t>
            </a:r>
            <a:r>
              <a:rPr lang="en-US" sz="25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eyespot</a:t>
            </a:r>
            <a:r>
              <a:rPr lang="en-US" sz="2500" b="1" dirty="0" smtClean="0"/>
              <a:t> apparatus is a photoreceptive </a:t>
            </a:r>
            <a:r>
              <a:rPr lang="en-US" sz="25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organelle</a:t>
            </a:r>
            <a:r>
              <a:rPr lang="en-US" sz="2500" b="1" dirty="0" smtClean="0"/>
              <a:t> found in the flagellate or (motile) cells of green algae and other </a:t>
            </a:r>
            <a:r>
              <a:rPr lang="en-US" sz="25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unicellular</a:t>
            </a:r>
            <a:r>
              <a:rPr lang="en-US" sz="2500" b="1" dirty="0" smtClean="0"/>
              <a:t> photosynthetic organisms such as </a:t>
            </a:r>
            <a:r>
              <a:rPr lang="en-US" sz="25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euglenids</a:t>
            </a:r>
            <a:r>
              <a:rPr lang="en-US" sz="25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</a:t>
            </a:r>
            <a:r>
              <a:rPr lang="en-US" sz="2500" b="1" dirty="0" smtClean="0"/>
              <a:t>  It allows the cells to sense light direction and intensity and </a:t>
            </a:r>
            <a:r>
              <a:rPr lang="en-US" sz="25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respond</a:t>
            </a:r>
            <a:r>
              <a:rPr lang="en-US" sz="2500" b="1" dirty="0" smtClean="0"/>
              <a:t> to it by swimming either towards the light (</a:t>
            </a:r>
            <a:r>
              <a:rPr lang="en-US" sz="25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positive</a:t>
            </a:r>
            <a:r>
              <a:rPr lang="en-US" sz="2500" b="1" dirty="0" smtClean="0"/>
              <a:t> </a:t>
            </a:r>
            <a:r>
              <a:rPr lang="en-US" sz="25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phototaxis</a:t>
            </a:r>
            <a:r>
              <a:rPr lang="en-US" sz="2500" b="1" dirty="0" smtClean="0"/>
              <a:t>) or away from the light (</a:t>
            </a:r>
            <a:r>
              <a:rPr lang="en-US" sz="25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negative </a:t>
            </a:r>
            <a:r>
              <a:rPr lang="en-US" sz="25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phototaxis</a:t>
            </a:r>
            <a:r>
              <a:rPr lang="en-US" sz="2500" b="1" dirty="0" smtClean="0"/>
              <a:t>).</a:t>
            </a:r>
            <a:endParaRPr lang="en-US" sz="2500" b="1" dirty="0"/>
          </a:p>
        </p:txBody>
      </p:sp>
      <p:pic>
        <p:nvPicPr>
          <p:cNvPr id="6" name="Picture 4" descr="http://year12biologyatsmc.wikispaces.com/file/view/phacus-acuminatus_31540_1.jpg/127899875/441x225/phacus-acuminatus_3154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810250" y="2060865"/>
            <a:ext cx="5600700" cy="41148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9296400" y="2209800"/>
            <a:ext cx="3810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458200" y="1524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Red eyespot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585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050" y="221136"/>
            <a:ext cx="8229600" cy="1066800"/>
          </a:xfrm>
        </p:spPr>
        <p:txBody>
          <a:bodyPr/>
          <a:lstStyle/>
          <a:p>
            <a:r>
              <a:rPr lang="en-US" sz="4800" b="1" dirty="0" smtClean="0"/>
              <a:t>Flagella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692" y="1336201"/>
            <a:ext cx="9031856" cy="432511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Flagella</a:t>
            </a:r>
            <a:r>
              <a:rPr lang="en-US" sz="3200" b="1" dirty="0" smtClean="0"/>
              <a:t> are long </a:t>
            </a:r>
            <a:r>
              <a:rPr lang="en-US" sz="3200" b="1" dirty="0" err="1" smtClean="0"/>
              <a:t>whiplike</a:t>
            </a:r>
            <a:r>
              <a:rPr lang="en-US" sz="3200" b="1" dirty="0" smtClean="0"/>
              <a:t> tails used for </a:t>
            </a:r>
            <a:r>
              <a:rPr lang="en-US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motion</a:t>
            </a:r>
            <a:r>
              <a:rPr lang="en-US" sz="3200" b="1" dirty="0" smtClean="0"/>
              <a:t> of the cell toward </a:t>
            </a:r>
            <a:r>
              <a:rPr lang="en-US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food</a:t>
            </a:r>
            <a:r>
              <a:rPr lang="en-US" sz="3200" b="1" dirty="0" smtClean="0"/>
              <a:t>, away from </a:t>
            </a:r>
            <a:r>
              <a:rPr lang="en-US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predators</a:t>
            </a:r>
            <a:r>
              <a:rPr lang="en-US" sz="3200" b="1" dirty="0" smtClean="0"/>
              <a:t>, and for </a:t>
            </a:r>
            <a:r>
              <a:rPr lang="en-US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reproduction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sp>
        <p:nvSpPr>
          <p:cNvPr id="4" name="AutoShape 2" descr="data:image/jpeg;base64,/9j/4AAQSkZJRgABAQAAAQABAAD/2wCEAAkGBwgHBhUUBxMVFhIXGBgZGRcXGRwgIBgiHR0fGRsfIBgYHSgsHyElHSMeJDEiJykrLi4uHB8zPzMuOystLisBCgoKDg0OFxAQGywkICQsLCwsLCwsLSwsLCwsLCwsLCwsLCwrKzQsLCwsLCwvLCwsLCwsLCwsLCwsLCwsLDEsLP/AABEIALYBFQMBIgACEQEDEQH/xAAcAAEAAgMBAQEAAAAAAAAAAAAABAUDBgcCCAH/xABDEAACAQMCBAMGAggEAgsAAAAAAQIDBBEFIQYSMUEiUWEHEzJxgZFSoRQjQmKCscHwQ3KS0RYzFSQlNFOTorLS4fH/xAAYAQEAAwEAAAAAAAAAAAAAAAAAAQIDBP/EACERAQEAAgICAgMBAAAAAAAAAAABAhEDMRJRIUETMkIi/9oADAMBAAIRAxEAPwDhoAAAAAAAAAAAAAAAAAAAAAAAAAAAAAAAANi4c4J1/iLDsKLVL/xanhh9JP4n6RTfodG0f2PabZx5tfryqSX+HS8Mc+Tm8t/RRwTMbUWuLmSlQq1pYoxlJ+STf8j6OtOH+GdB5VbW1BVMZTfjlHPdynzSX3RMueIIUoJWzaT6NJRT+nl8zScVqvnHzNXt69tPFxCUX5STT+zMR9IXPEVtcQ5av61/hqNYfyU01+RqXF3C2ha1Ff8ARVGNvcNbOnhQk/wyprZeXNHGO6YvDlCZxxwGW5t6trcShcRcZxbjJPs1szEZLgAAAAAAAAAAAAAAAAAAAAAAAAAAAAAAAAB0P2Yezx8Tz9/q3NG1UsRS2dZrqk+0F+1JfJb5aDXeEuDdZ4sr40uC5E8SqzeIR77vu/RJvddtzsfDPs54d4e8V0ldV1+3UXgi/wB2luvXxZ89s4Np95SsNPcLGMKVGPhhGCXTo8Y65e2e+c+pXXNeFKmvePCmmopvfC+KT8svOM+nmb48ftnclhc6k4U26OzeEm+0dk3v/L+SRSVr+c68WpYju1+81lJfdbt9cEH3tW/ueeo+SlDPXv2z9v6lNd3kbr4HyUYPl9XlNpenhz/bN8cZFLUyte28avLHxupKWW31xtt/fc17X7qtWfva86cYQio06UM7Yffl+J9327H5K5gsxp7OHhw35NY/Lf7mu31O5leVacllZcqb8njtnzwWvwSPEdRvKtw6lSTaxjfPy237P09NzauDq1GTj7+cveN7Llx/6u/nu+vc060t6kakf0lLHq/oui2X1N94H0+4p1I1Krz4nyrCxFLGOVeSx5Luyk2mqL206RTtL+2uKezr0mpbdXT5Vn/TKK/hObnUvbnc89ezg3uqU5/6moZ+vI39zlpyZ91rOgAFUgAAAAAAAAAAAAAAAAAAAAAAAAAAAADYeBOHf+JuI4UZtqkk6lVrtCPXHrJ4in5yR9F3dSnp1nGGnpRgoxhTS2UUvJfJN/XzOcewvTIR0i5uJ9ZzjRT8kkqkt/XKX0Rut7dKrcw95tGUtvTfq/TGF8sm/Fj9s868VqijZpQ3klLr0XRR/vy+jKCpeSVjXndZ/VwfL3lmOeuO76/Yl6kq1KVT3fxNTw/xPOUvlhfbJW6s1d6DKVq0ptdOniylh5/vodEZvdnWnXuJQ6xcXNeUUo5x8mk/uUVndKkpNLNKtLPm4SW2PTHi9exYX1vWlpdKpQzGrFOE0m9s9H9m8f5iLplK4vKElU5vF1TXwvdZTe/32LCDeaLKV3L9Ek+eL5l6p4X3x0yfl9otRX8ZXS6cvyn5eHOc58smedhqVxCpSpVJywkkmsY228WVldmsltolrWoW7VziWFtmL8L7vmbe2Om33ISiWtnKHi1GEpcz8MYtYiuu8W+3Xz2N60/TJU6OKq5d1j8XL0xuvDHG/wDe0HRbKynJysabbyl7x5Tb9G8bfnsVHtY4oehaV+j2sv8ArNxF8zX+HTbw+vRz3itltzehnyZ6iZNuW+0DXlxFxTVq0v8AlRxTpJdqcNo/feX8RrgBxtgAAAAAAAAAAAAAAAAAAAAAAAAAAAAAAOy+zv2c0LCnG64mjzTwpRotbU12c0+s+mIdI98vaMybRbpc+yi1ubbgOELyEqbq3EnHOzlGShyyx884z1W62LHV6U6U894Sjhem0JL+RdUbz9Iu/d3DX6yPOv3ZLdJPy5U19iHq9nJVJc+XFt5a3cVnPT0e/wBzqw/z8Msvn5UWoVHCNKe/Nh4+eO6+WxTyuKFW1xcxabwpYaw/XLe27zv2Rd3CuJeCpjni+eMsLE13Xz9TDRq0JVH7zCb7xXVp7ZWNn2+5rFUC31CnXtN1iXK1J48uj2+S3R5tNPuKlb3tjUoNfgxl56dujwl9lsXNpZ0aNzJ0k1+JR+HfO7zst/5M916cKs176q1HqswS5t84Uo/FlP5DY90qlw1+sclF74SyvJ7Pqvn59yRa81eH6mCe+FKSbzjyzFJGSysLa6fNJP3a/acsZee0d/XffsTde1zTuHtGdfUHiksqEF8VV9ks4z/JdXtsZ5ZSJk2h8Sa/bcJ6F7/UEpTe1OG2akvTriK6ykui6btZ+dNY1S71nU519QlzVKjzJ/kkl2SWEl5JE7i3ibUOKtXdbUX6Qgvhpx7RX9X3ZSHLll5VtJoABVIAAAAAAAAAAAAAAAAAAAAAAAAAAABsHBXC91xXrKpUXyU14qtRrKpx/rJ9Eu79E2gn+yzSpalxhSlOnz06PNVnlZiuWLcM/wAeNn1O23N1KMpKTzzU+dN98fF+e/2Mej2Vpw5QhQ0enGNFSxPO8p5WG5SXWWM9dl0SSMt5auF3hpuDi+VpbLZZT6+rXmdPHjrtlldqu7lUjBTp5VSLhj1Wc7/Rl9Z3UdStU1tth525fLddY5zuun1RHo0HTwqnTG2U3F/7fLtnZ9iPrOraNwtR99qU1Bv4YRfjqdtqb3eemX4fNl8rESPeo6dqEMStl447OMs4ku+GsYfzyn1I9axquPNTh7uT67qUfy3x9sGtWHth0a8uJQ1S3qUabfhnCXNt2547b/JPrjsX1DjDgyrvQ1BQ74lGot+/xQ7/ADKTlibjWaja0oQ8MHF9fC2vT9jDafy8ifaWNCcf10IwT/ZlzSx3y4uP5srb72icJ6bRbjduq8bRpKTfyTcUl9ZI0XiD2zahXpyjoFJUk9ve1MSnj0j8MX6vmfqRlywmDonFvE+g8J2eb5upWx+roReHLPRtY8MP3n64TZ8/8T8R6jxNqTq6nLL6Rgvhpr8MV5evV92ysubitdV3O5lKc5PMpSbbk/Nt9WYjG5WtJNAAKpAAAAAAAAAAAAAAAAAAAAAAAAAAAAAEjT7KvqN9ClaR5qk5KMV5tvC//Tv2h2GncJ6SrexmnUypVan45Y3fpFZwl5euTSPZFosbehVv7uPwqVOjt3a8c1t2TUU/3peRumkXNLVLZP3a54y5E3083t3eWdHFh/VZ536W9F5jmL2nusbpeuWa/wAXcc2HCNKVK1ar3b6wfwU3+/jv+4t9lnHeP7SOLv8AhehGhprzdSjtLtRi9uZL8b3xn5+WeHznKpNubbb3bfcjk5PqGOPtvt57XOJa9HFsrei3+3Tp5l9Peykl9EaPe3lzf3LqXs5VKkuspttv5tmAGO9tAAEAAAAAAAAAAAAAAAAAAAAAAAAAAAAAAAAAAABYaDo93rurU6Fgszm8ZfSK7yb7JLdkewsrrUbyNKxg51JvEYx6t/337Ha+FuH6PBGn5coSuquFVn2hHryQfl5y7teiLYY3K6Rbpf2tO00/T42umLMadLkjlfHhvM3jpzNOT9WzBWvLThfQZ3N0o8lPPJBbc8n8MV33fV+knvhky1o068VVy4wXVuSSSW7+iWW29ktzjPtH4vXEmoKFjlWtLPJ1XO+jm0+ixsk90svZyaN88vGajPGbu2s6tqN1q2pVK19LmqVJOUn/AEXkktkuySIgBzNQAAAAAAAAAAAAAAAAAAAAAAAAAAAAABYaNoupa3c8ml0pVJd8dI+spPaK+bR0zRPZjp1hBS1+fvqr/wAKnKUYR/zTXifyWPqWxxt6RbI5GS7bS9Qu4ZtKNWa84wk190j6F0rh+ysaiWnWdGnhZ94oZf8ArknL8zHe6tdW99GFxcRVPvmpTTX8OVt8jScXuq+bhUOFuIZ/BZXT+VGp/wDEyx4O4mk9rK5/8qf+x3enOlN5pV6NXfq6sMr6Z3+jLK7sazhzW8ozlt8L3x9/6D8c9nnfT58o8C8VVpYjZ11/mjyr7zwi30z2Xa/cVv8AtPkt4filKM2/8sKbefq0vU6/So6hBv8A5sfm859N1t9CdaUalWfPdU1FJb59O7ZP4pO6jzqh4O4S07QJNaVzOrKLU61TGWuvJHC8MW8NpdemWSbrR53EZz1CcFCL5pOWySj1k5PZL1KnWuOeHtFrNfpDrNN+GilJ79f1jfKvu36HMuNuO7/iibhBe6tk01STzzY6Ocv2n5dl5d3NzmP6kxt7XHtE4+p6lb/ouhN+4W1SrjDq4/Ziu1PO++8ts4785AMLd/NaSaAAQAAAAAAAAAAAAAAAAAAAAAAAAAAAG48C8DXPEk/eXWadrFvM+82usYZ/OXRer2IXAvDFTibV+WeVQp4nWku0fwr96XRfV9jpnGnF1DhKjGlYxg6zjinTS8FGC2i2v5R77t9fFfHGd1W36i1u9b0jgrTIxusU4Y/V0Ka8T82orq33nN7vuc71r2o6hV5o8P0420JP4n46j/iaxH+FZXmaPqF9daleSq385TqSeZSk93/9Lol0S2Iwyzt6Jil3mp399/32tUqf55yl/wC5kQAosH6nh7H4AJH6bd8uPeTx5cz/ANzDOc5vxtv5nkAAAAAAAAAAAAAAAAAAAAAAAAAAAAAAAAAD3SpzrVVGkm5NpJLq29kkjwb/AOyXRaNxqFS6v3y0qEXyyeNptZ59/wAEcyz2biyZN3SLdNw/Sbf2dcCcuE68njlf+LVaTk9t3CC2+iWzkcXvbu4vrqVS7k5VJvMpPq2XPG3EM+ItblOLfuYtxpRfaOer/el1fz9DXycrvokAAVSAAAAAAAAAAAAAAAAAAAAAAAAAAAAAAAAAAAAAAAAk6dY3GpX0KVnHmqTkoxXq/wCi6t9kbvxdqceHtCjpun4Usfrpp7vL5mn6yeG12jyx7sj6Rq+m8G6UqmnOFfUa0dp9YW0Wt1jpKb/LvttLS69apcVpTrtylJuUpN5bbeW2/NstvUR2xgAqkAAAAAAAAAAAAAAAAAAAAAAAAAAAAA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679576" y="-1409700"/>
            <a:ext cx="448627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4" descr="data:image/jpeg;base64,/9j/4AAQSkZJRgABAQAAAQABAAD/2wCEAAkGBwgHBhUUBxMVFhIXGBgZGRcXGRwgIBgiHR0fGRsfIBgYHSgsHyElHSMeJDEiJykrLi4uHB8zPzMuOystLisBCgoKDg0OFxAQGywkICQsLCwsLCwsLSwsLCwsLCwsLCwsLCwrKzQsLCwsLCwvLCwsLCwsLCwsLCwsLCwsLDEsLP/AABEIALYBFQMBIgACEQEDEQH/xAAcAAEAAgMBAQEAAAAAAAAAAAAABAUDBgcCCAH/xABDEAACAQMCBAMGAggEAgsAAAAAAQIDBBEFIQYSMUEiUWEHEzJxgZFSoRQjQmKCscHwQ3KS0RYzFSQlNFOTorLS4fH/xAAYAQEAAwEAAAAAAAAAAAAAAAAAAQIDBP/EACERAQEAAgICAgMBAAAAAAAAAAABAhEDMRJRIUETMkIi/9oADAMBAAIRAxEAPwDhoAAAAAAAAAAAAAAAAAAAAAAAAAAAAAAAANi4c4J1/iLDsKLVL/xanhh9JP4n6RTfodG0f2PabZx5tfryqSX+HS8Mc+Tm8t/RRwTMbUWuLmSlQq1pYoxlJ+STf8j6OtOH+GdB5VbW1BVMZTfjlHPdynzSX3RMueIIUoJWzaT6NJRT+nl8zScVqvnHzNXt69tPFxCUX5STT+zMR9IXPEVtcQ5av61/hqNYfyU01+RqXF3C2ha1Ff8ARVGNvcNbOnhQk/wyprZeXNHGO6YvDlCZxxwGW5t6trcShcRcZxbjJPs1szEZLgAAAAAAAAAAAAAAAAAAAAAAAAAAAAAAAAB0P2Yezx8Tz9/q3NG1UsRS2dZrqk+0F+1JfJb5aDXeEuDdZ4sr40uC5E8SqzeIR77vu/RJvddtzsfDPs54d4e8V0ldV1+3UXgi/wB2luvXxZ89s4Np95SsNPcLGMKVGPhhGCXTo8Y65e2e+c+pXXNeFKmvePCmmopvfC+KT8svOM+nmb48ftnclhc6k4U26OzeEm+0dk3v/L+SRSVr+c68WpYju1+81lJfdbt9cEH3tW/ueeo+SlDPXv2z9v6lNd3kbr4HyUYPl9XlNpenhz/bN8cZFLUyte28avLHxupKWW31xtt/fc17X7qtWfva86cYQio06UM7Yffl+J9327H5K5gsxp7OHhw35NY/Lf7mu31O5leVacllZcqb8njtnzwWvwSPEdRvKtw6lSTaxjfPy237P09NzauDq1GTj7+cveN7Llx/6u/nu+vc060t6kakf0lLHq/oui2X1N94H0+4p1I1Krz4nyrCxFLGOVeSx5Luyk2mqL206RTtL+2uKezr0mpbdXT5Vn/TKK/hObnUvbnc89ezg3uqU5/6moZ+vI39zlpyZ91rOgAFUgAAAAAAAAAAAAAAAAAAAAAAAAAAAADYeBOHf+JuI4UZtqkk6lVrtCPXHrJ4in5yR9F3dSnp1nGGnpRgoxhTS2UUvJfJN/XzOcewvTIR0i5uJ9ZzjRT8kkqkt/XKX0Rut7dKrcw95tGUtvTfq/TGF8sm/Fj9s868VqijZpQ3klLr0XRR/vy+jKCpeSVjXndZ/VwfL3lmOeuO76/Yl6kq1KVT3fxNTw/xPOUvlhfbJW6s1d6DKVq0ptdOniylh5/vodEZvdnWnXuJQ6xcXNeUUo5x8mk/uUVndKkpNLNKtLPm4SW2PTHi9exYX1vWlpdKpQzGrFOE0m9s9H9m8f5iLplK4vKElU5vF1TXwvdZTe/32LCDeaLKV3L9Ek+eL5l6p4X3x0yfl9otRX8ZXS6cvyn5eHOc58smedhqVxCpSpVJywkkmsY228WVldmsltolrWoW7VziWFtmL8L7vmbe2Om33ISiWtnKHi1GEpcz8MYtYiuu8W+3Xz2N60/TJU6OKq5d1j8XL0xuvDHG/wDe0HRbKynJysabbyl7x5Tb9G8bfnsVHtY4oehaV+j2sv8ArNxF8zX+HTbw+vRz3itltzehnyZ6iZNuW+0DXlxFxTVq0v8AlRxTpJdqcNo/feX8RrgBxtgAAAAAAAAAAAAAAAAAAAAAAAAAAAAAAOy+zv2c0LCnG64mjzTwpRotbU12c0+s+mIdI98vaMybRbpc+yi1ubbgOELyEqbq3EnHOzlGShyyx884z1W62LHV6U6U894Sjhem0JL+RdUbz9Iu/d3DX6yPOv3ZLdJPy5U19iHq9nJVJc+XFt5a3cVnPT0e/wBzqw/z8Msvn5UWoVHCNKe/Nh4+eO6+WxTyuKFW1xcxabwpYaw/XLe27zv2Rd3CuJeCpjni+eMsLE13Xz9TDRq0JVH7zCb7xXVp7ZWNn2+5rFUC31CnXtN1iXK1J48uj2+S3R5tNPuKlb3tjUoNfgxl56dujwl9lsXNpZ0aNzJ0k1+JR+HfO7zst/5M916cKs176q1HqswS5t84Uo/FlP5DY90qlw1+sclF74SyvJ7Pqvn59yRa81eH6mCe+FKSbzjyzFJGSysLa6fNJP3a/acsZee0d/XffsTde1zTuHtGdfUHiksqEF8VV9ks4z/JdXtsZ5ZSJk2h8Sa/bcJ6F7/UEpTe1OG2akvTriK6ykui6btZ+dNY1S71nU519QlzVKjzJ/kkl2SWEl5JE7i3ibUOKtXdbUX6Qgvhpx7RX9X3ZSHLll5VtJoABVIAAAAAAAAAAAAAAAAAAAAAAAAAAABsHBXC91xXrKpUXyU14qtRrKpx/rJ9Eu79E2gn+yzSpalxhSlOnz06PNVnlZiuWLcM/wAeNn1O23N1KMpKTzzU+dN98fF+e/2Mej2Vpw5QhQ0enGNFSxPO8p5WG5SXWWM9dl0SSMt5auF3hpuDi+VpbLZZT6+rXmdPHjrtlldqu7lUjBTp5VSLhj1Wc7/Rl9Z3UdStU1tth525fLddY5zuun1RHo0HTwqnTG2U3F/7fLtnZ9iPrOraNwtR99qU1Bv4YRfjqdtqb3eemX4fNl8rESPeo6dqEMStl447OMs4ku+GsYfzyn1I9axquPNTh7uT67qUfy3x9sGtWHth0a8uJQ1S3qUabfhnCXNt2547b/JPrjsX1DjDgyrvQ1BQ74lGot+/xQ7/ADKTlibjWaja0oQ8MHF9fC2vT9jDafy8ifaWNCcf10IwT/ZlzSx3y4uP5srb72icJ6bRbjduq8bRpKTfyTcUl9ZI0XiD2zahXpyjoFJUk9ve1MSnj0j8MX6vmfqRlywmDonFvE+g8J2eb5upWx+roReHLPRtY8MP3n64TZ8/8T8R6jxNqTq6nLL6Rgvhpr8MV5evV92ysubitdV3O5lKc5PMpSbbk/Nt9WYjG5WtJNAAKpAAAAAAAAAAAAAAAAAAAAAAAAAAAAAEjT7KvqN9ClaR5qk5KMV5tvC//Tv2h2GncJ6SrexmnUypVan45Y3fpFZwl5euTSPZFosbehVv7uPwqVOjt3a8c1t2TUU/3peRumkXNLVLZP3a54y5E3083t3eWdHFh/VZ536W9F5jmL2nusbpeuWa/wAXcc2HCNKVK1ar3b6wfwU3+/jv+4t9lnHeP7SOLv8AhehGhprzdSjtLtRi9uZL8b3xn5+WeHznKpNubbb3bfcjk5PqGOPtvt57XOJa9HFsrei3+3Tp5l9Peykl9EaPe3lzf3LqXs5VKkuspttv5tmAGO9tAAEAAAAAAAAAAAAAAAAAAAAAAAAAAAAAAAAAAABYaDo93rurU6Fgszm8ZfSK7yb7JLdkewsrrUbyNKxg51JvEYx6t/337Ha+FuH6PBGn5coSuquFVn2hHryQfl5y7teiLYY3K6Rbpf2tO00/T42umLMadLkjlfHhvM3jpzNOT9WzBWvLThfQZ3N0o8lPPJBbc8n8MV33fV+knvhky1o068VVy4wXVuSSSW7+iWW29ktzjPtH4vXEmoKFjlWtLPJ1XO+jm0+ixsk90svZyaN88vGajPGbu2s6tqN1q2pVK19LmqVJOUn/AEXkktkuySIgBzNQAAAAAAAAAAAAAAAAAAAAAAAAAAAAABYaNoupa3c8ml0pVJd8dI+spPaK+bR0zRPZjp1hBS1+fvqr/wAKnKUYR/zTXifyWPqWxxt6RbI5GS7bS9Qu4ZtKNWa84wk190j6F0rh+ysaiWnWdGnhZ94oZf8ArknL8zHe6tdW99GFxcRVPvmpTTX8OVt8jScXuq+bhUOFuIZ/BZXT+VGp/wDEyx4O4mk9rK5/8qf+x3enOlN5pV6NXfq6sMr6Z3+jLK7sazhzW8ozlt8L3x9/6D8c9nnfT58o8C8VVpYjZ11/mjyr7zwi30z2Xa/cVv8AtPkt4filKM2/8sKbefq0vU6/So6hBv8A5sfm859N1t9CdaUalWfPdU1FJb59O7ZP4pO6jzqh4O4S07QJNaVzOrKLU61TGWuvJHC8MW8NpdemWSbrR53EZz1CcFCL5pOWySj1k5PZL1KnWuOeHtFrNfpDrNN+GilJ79f1jfKvu36HMuNuO7/iibhBe6tk01STzzY6Ocv2n5dl5d3NzmP6kxt7XHtE4+p6lb/ouhN+4W1SrjDq4/Ziu1PO++8ts4785AMLd/NaSaAAQAAAAAAAAAAAAAAAAAAAAAAAAAAAG48C8DXPEk/eXWadrFvM+82usYZ/OXRer2IXAvDFTibV+WeVQp4nWku0fwr96XRfV9jpnGnF1DhKjGlYxg6zjinTS8FGC2i2v5R77t9fFfHGd1W36i1u9b0jgrTIxusU4Y/V0Ka8T82orq33nN7vuc71r2o6hV5o8P0420JP4n46j/iaxH+FZXmaPqF9daleSq385TqSeZSk93/9Lol0S2Iwyzt6Jil3mp399/32tUqf55yl/wC5kQAosH6nh7H4AJH6bd8uPeTx5cz/ANzDOc5vxtv5nkAAAAAAAAAAAAAAAAAAAAAAAAAAAAAAAAAD3SpzrVVGkm5NpJLq29kkjwb/AOyXRaNxqFS6v3y0qEXyyeNptZ59/wAEcyz2biyZN3SLdNw/Sbf2dcCcuE68njlf+LVaTk9t3CC2+iWzkcXvbu4vrqVS7k5VJvMpPq2XPG3EM+ItblOLfuYtxpRfaOer/el1fz9DXycrvokAAVSAAAAAAAAAAAAAAAAAAAAAAAAAAAAAAAAAAAAAAAAk6dY3GpX0KVnHmqTkoxXq/wCi6t9kbvxdqceHtCjpun4Usfrpp7vL5mn6yeG12jyx7sj6Rq+m8G6UqmnOFfUa0dp9YW0Wt1jpKb/LvttLS69apcVpTrtylJuUpN5bbeW2/NstvUR2xgAqkAAAAAAAAAAAAAAAAAAAAAAAAAAAAAAAAAAAAAAAAAAAAAAAAAAAAAAAAAAAAAAAAAAAAAAAAAAAAAAAAAAAAAAAB//Z"/>
          <p:cNvSpPr>
            <a:spLocks noChangeAspect="1" noChangeArrowheads="1"/>
          </p:cNvSpPr>
          <p:nvPr/>
        </p:nvSpPr>
        <p:spPr bwMode="auto">
          <a:xfrm>
            <a:off x="1831976" y="-1257300"/>
            <a:ext cx="448627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0" name="Picture 6" descr="http://static.ddmcdn.com/gif/sperm-can-be-superfood-130604-6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9575" y="2971800"/>
            <a:ext cx="3505200" cy="229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commons/e/ea/Euglena_diagr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2944" y="2963840"/>
            <a:ext cx="5325057" cy="349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490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533400"/>
            <a:ext cx="7543800" cy="1066800"/>
          </a:xfrm>
        </p:spPr>
        <p:txBody>
          <a:bodyPr/>
          <a:lstStyle/>
          <a:p>
            <a:r>
              <a:rPr lang="en-US" sz="5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Cilia</a:t>
            </a:r>
            <a:endParaRPr lang="en-US" sz="5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129" y="1524000"/>
            <a:ext cx="4473844" cy="5334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Small </a:t>
            </a:r>
            <a:r>
              <a:rPr lang="en-US" sz="3200" b="1" dirty="0" err="1" smtClean="0"/>
              <a:t>hairlike</a:t>
            </a:r>
            <a:r>
              <a:rPr lang="en-US" sz="3200" b="1" dirty="0" smtClean="0"/>
              <a:t> projections from the cell membrane used for </a:t>
            </a:r>
            <a:r>
              <a:rPr lang="en-US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motion</a:t>
            </a:r>
            <a:r>
              <a:rPr lang="en-US" sz="3200" b="1" dirty="0" smtClean="0"/>
              <a:t> of mucus in respiratory system and </a:t>
            </a:r>
            <a:r>
              <a:rPr lang="en-US" sz="32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movement</a:t>
            </a:r>
            <a:r>
              <a:rPr lang="en-US" sz="3200" b="1" dirty="0" smtClean="0"/>
              <a:t> in unicellular organisms</a:t>
            </a:r>
            <a:endParaRPr lang="en-US" sz="3200" b="1" dirty="0"/>
          </a:p>
        </p:txBody>
      </p:sp>
      <p:pic>
        <p:nvPicPr>
          <p:cNvPr id="2050" name="Picture 2" descr="http://8fb80e.medialib.glogster.com/media/018b6f15a6558aa512ad51f8491d896b7829f4894929bed0d0f80c21faa9250b/paramecium-label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218" y="0"/>
            <a:ext cx="5388612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pathpedia.com/education/eatlas/histology/cells_and_epithelia/ciliated_-columnar-epithelium-%5b14-et07-1%5d.jpeg?Width=600&amp;Height=450&amp;Format=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1" y="4058653"/>
            <a:ext cx="448627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824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6231942"/>
              </p:ext>
            </p:extLst>
          </p:nvPr>
        </p:nvGraphicFramePr>
        <p:xfrm>
          <a:off x="0" y="778477"/>
          <a:ext cx="12192000" cy="6077223"/>
        </p:xfrm>
        <a:graphic>
          <a:graphicData uri="http://schemas.openxmlformats.org/drawingml/2006/table">
            <a:tbl>
              <a:tblPr firstRow="1" firstCol="1" bandRow="1"/>
              <a:tblGrid>
                <a:gridCol w="1492116"/>
                <a:gridCol w="5195101"/>
                <a:gridCol w="5504783"/>
              </a:tblGrid>
              <a:tr h="123669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Definition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Cilia are short, hair like appendages extending from the surface of a living cell.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Flagella are long, threadlike appendages on the surface of a living cell.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47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Length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Short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Longer than cilia, can vary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69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Motion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Rotational, like a motor, very fast moving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Wave-like, undulating, sinusoidal, slow movement compared to cilia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47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Density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Many (hundreds) per cell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Few (less than 10) per cell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61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Found in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Eukaryotic cells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Eukaryotic and prokaryotic cells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669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Etymology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47625" marT="47625" marB="476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Pronounced as ‘silly-ah’, is the plural of cilium. From Latin word for eyelash.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Pronounced as ‘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fla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-gel-ah’, is the plural of flagellum. From Latin word for whip.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0" marR="95250" marT="47625" marB="476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62432" y="123568"/>
            <a:ext cx="3830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Cilia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7994822" y="123568"/>
            <a:ext cx="2879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Flagella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908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04305" y="533400"/>
            <a:ext cx="8229600" cy="914400"/>
          </a:xfrm>
        </p:spPr>
        <p:txBody>
          <a:bodyPr/>
          <a:lstStyle/>
          <a:p>
            <a:r>
              <a:rPr lang="en-US" sz="6000" dirty="0" err="1" smtClean="0"/>
              <a:t>Chemotaxis</a:t>
            </a:r>
            <a:endParaRPr lang="en-US" sz="60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7458" y="1981200"/>
            <a:ext cx="11158779" cy="4175760"/>
          </a:xfrm>
        </p:spPr>
        <p:txBody>
          <a:bodyPr>
            <a:normAutofit/>
          </a:bodyPr>
          <a:lstStyle/>
          <a:p>
            <a:pPr algn="just"/>
            <a:r>
              <a:rPr lang="en-US" sz="3600" b="1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Chemotaxis</a:t>
            </a:r>
            <a:r>
              <a:rPr lang="en-US" sz="3600" b="1" dirty="0" smtClean="0"/>
              <a:t> is the phenomenon whereby bacteria, and other single-cell or </a:t>
            </a:r>
            <a:r>
              <a:rPr lang="en-US" sz="3600" b="1" dirty="0" err="1" smtClean="0"/>
              <a:t>multicellular</a:t>
            </a:r>
            <a:r>
              <a:rPr lang="en-US" sz="3600" b="1" dirty="0" smtClean="0"/>
              <a:t> organisms direct their movements according to certain </a:t>
            </a:r>
            <a:r>
              <a:rPr lang="en-US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chemicals</a:t>
            </a:r>
            <a:r>
              <a:rPr lang="en-US" sz="3600" b="1" dirty="0" smtClean="0"/>
              <a:t> in their environment. This is important for bacteria to find </a:t>
            </a:r>
            <a:r>
              <a:rPr lang="en-US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food</a:t>
            </a:r>
            <a:r>
              <a:rPr lang="en-US" sz="3600" b="1" dirty="0" smtClean="0"/>
              <a:t> (move to the greatest concentration of particles) or to move away from </a:t>
            </a:r>
            <a:r>
              <a:rPr lang="en-US" sz="3600" b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toxins</a:t>
            </a:r>
            <a:r>
              <a:rPr lang="en-US" sz="3600" b="1" dirty="0" smtClean="0"/>
              <a:t>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684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4305" y="381000"/>
            <a:ext cx="8229600" cy="1066800"/>
          </a:xfrm>
        </p:spPr>
        <p:txBody>
          <a:bodyPr/>
          <a:lstStyle/>
          <a:p>
            <a:r>
              <a:rPr lang="en-US" dirty="0" smtClean="0"/>
              <a:t>Pseudopod</a:t>
            </a:r>
            <a:endParaRPr lang="en-US" dirty="0"/>
          </a:p>
        </p:txBody>
      </p:sp>
      <p:pic>
        <p:nvPicPr>
          <p:cNvPr id="4" name="Picture 3" descr="http://www.eastcentral.edu/programs/amoeba2_labe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617" y="1289194"/>
            <a:ext cx="7798041" cy="3395603"/>
          </a:xfrm>
          <a:prstGeom prst="rect">
            <a:avLst/>
          </a:prstGeom>
          <a:noFill/>
        </p:spPr>
      </p:pic>
      <p:pic>
        <p:nvPicPr>
          <p:cNvPr id="5" name="Picture 2" descr="http://klemkelab.ucsd.edu/images/research/cell_migratio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4119" y="3380761"/>
            <a:ext cx="4228738" cy="335325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8919" y="4872336"/>
            <a:ext cx="7475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Amoebas use a </a:t>
            </a:r>
            <a:r>
              <a:rPr lang="en-US" sz="2800" b="1" dirty="0" err="1"/>
              <a:t>pseudopod</a:t>
            </a:r>
            <a:r>
              <a:rPr lang="en-US" sz="2800" b="1" dirty="0"/>
              <a:t> (fake foot) to </a:t>
            </a:r>
          </a:p>
          <a:p>
            <a:r>
              <a:rPr lang="en-US" sz="2800" b="1" dirty="0"/>
              <a:t>move toward/away from chemicals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504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464</Words>
  <Application>Microsoft Macintosh PowerPoint</Application>
  <PresentationFormat>Custom</PresentationFormat>
  <Paragraphs>39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Ion</vt:lpstr>
      <vt:lpstr>Recall Homeostasis…</vt:lpstr>
      <vt:lpstr>Contractile Vacuoles in Unicellular Organisms</vt:lpstr>
      <vt:lpstr>Contractile Vacuoles in Unicellular Organsims</vt:lpstr>
      <vt:lpstr>Eyespot in Unicellular Organisms</vt:lpstr>
      <vt:lpstr>Flagella</vt:lpstr>
      <vt:lpstr>Cilia</vt:lpstr>
      <vt:lpstr>Slide 7</vt:lpstr>
      <vt:lpstr>Chemotaxis</vt:lpstr>
      <vt:lpstr>Pseudopod</vt:lpstr>
      <vt:lpstr>Slide 10</vt:lpstr>
    </vt:vector>
  </TitlesOfParts>
  <Company>Harnett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Structure</dc:title>
  <dc:creator>Jennifer Fuller</dc:creator>
  <cp:lastModifiedBy>Shannon Atkins</cp:lastModifiedBy>
  <cp:revision>15</cp:revision>
  <dcterms:created xsi:type="dcterms:W3CDTF">2017-02-23T10:49:47Z</dcterms:created>
  <dcterms:modified xsi:type="dcterms:W3CDTF">2017-02-23T11:00:37Z</dcterms:modified>
</cp:coreProperties>
</file>