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0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8589-2E62-467F-BD45-DC0FF758EB62}" type="datetimeFigureOut">
              <a:rPr lang="en-US" smtClean="0"/>
              <a:pPr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3874-D95D-415A-A57B-D358D2680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8624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8589-2E62-467F-BD45-DC0FF758EB62}" type="datetimeFigureOut">
              <a:rPr lang="en-US" smtClean="0"/>
              <a:pPr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3874-D95D-415A-A57B-D358D2680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928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8589-2E62-467F-BD45-DC0FF758EB62}" type="datetimeFigureOut">
              <a:rPr lang="en-US" smtClean="0"/>
              <a:pPr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3874-D95D-415A-A57B-D358D2680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0796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AEAEC-BA90-480D-920A-4998AF23AF55}" type="datetimeFigureOut">
              <a:rPr lang="en-US"/>
              <a:pPr>
                <a:defRPr/>
              </a:pPr>
              <a:t>5/2/16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88AC8-E04D-4E86-BF7C-3864ED015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5141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5B00-3C28-4AD7-B2F5-CBF67AFF81BE}" type="datetimeFigureOut">
              <a:rPr lang="en-US"/>
              <a:pPr>
                <a:defRPr/>
              </a:pPr>
              <a:t>5/2/16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051C6-B6F6-428E-9A5E-93FC2A01F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250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8589-2E62-467F-BD45-DC0FF758EB62}" type="datetimeFigureOut">
              <a:rPr lang="en-US" smtClean="0"/>
              <a:pPr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3874-D95D-415A-A57B-D358D2680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009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8589-2E62-467F-BD45-DC0FF758EB62}" type="datetimeFigureOut">
              <a:rPr lang="en-US" smtClean="0"/>
              <a:pPr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3874-D95D-415A-A57B-D358D2680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4596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8589-2E62-467F-BD45-DC0FF758EB62}" type="datetimeFigureOut">
              <a:rPr lang="en-US" smtClean="0"/>
              <a:pPr/>
              <a:t>5/2/16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3874-D95D-415A-A57B-D358D2680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058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8589-2E62-467F-BD45-DC0FF758EB62}" type="datetimeFigureOut">
              <a:rPr lang="en-US" smtClean="0"/>
              <a:pPr/>
              <a:t>5/2/16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3874-D95D-415A-A57B-D358D2680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6065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8589-2E62-467F-BD45-DC0FF758EB62}" type="datetimeFigureOut">
              <a:rPr lang="en-US" smtClean="0"/>
              <a:pPr/>
              <a:t>5/2/16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3874-D95D-415A-A57B-D358D2680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729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8589-2E62-467F-BD45-DC0FF758EB62}" type="datetimeFigureOut">
              <a:rPr lang="en-US" smtClean="0"/>
              <a:pPr/>
              <a:t>5/2/16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3874-D95D-415A-A57B-D358D2680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031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8589-2E62-467F-BD45-DC0FF758EB62}" type="datetimeFigureOut">
              <a:rPr lang="en-US" smtClean="0"/>
              <a:pPr/>
              <a:t>5/2/16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3874-D95D-415A-A57B-D358D2680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9054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8589-2E62-467F-BD45-DC0FF758EB62}" type="datetimeFigureOut">
              <a:rPr lang="en-US" smtClean="0"/>
              <a:pPr/>
              <a:t>5/2/16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3874-D95D-415A-A57B-D358D2680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667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B8589-2E62-467F-BD45-DC0FF758EB62}" type="datetimeFigureOut">
              <a:rPr lang="en-US" smtClean="0"/>
              <a:pPr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D3874-D95D-415A-A57B-D358D2680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553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3" Type="http://schemas.openxmlformats.org/officeDocument/2006/relationships/hyperlink" Target="http://content.tutorvista.com/biology_11/content/media/cloning.sw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Relationship Id="rId3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3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jpeg"/><Relationship Id="rId3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Relationship Id="rId3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Relationship Id="rId3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546225"/>
          </a:xfrm>
        </p:spPr>
        <p:txBody>
          <a:bodyPr/>
          <a:lstStyle/>
          <a:p>
            <a:pPr eaLnBrk="1" hangingPunct="1"/>
            <a:r>
              <a:rPr lang="en-US" sz="6000" b="1" u="sng" smtClean="0">
                <a:solidFill>
                  <a:schemeClr val="accent2"/>
                </a:solidFill>
                <a:latin typeface="Arial Black" pitchFamily="34" charset="0"/>
              </a:rPr>
              <a:t>Genetic Engineering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2" name="Picture 5" descr="genetic_engineering_gm_encyclopa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20800"/>
            <a:ext cx="8305800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783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0"/>
            <a:ext cx="8458200" cy="6126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smtClean="0"/>
              <a:t>2. Grape + apple= grapple. The fruit tastes like grapes and looks like apple. </a:t>
            </a:r>
          </a:p>
          <a:p>
            <a:pPr eaLnBrk="1" hangingPunct="1"/>
            <a:endParaRPr lang="en-US" sz="3600" smtClean="0"/>
          </a:p>
        </p:txBody>
      </p:sp>
      <p:pic>
        <p:nvPicPr>
          <p:cNvPr id="11267" name="Picture 5" descr="Image Detai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5486400" y="2667000"/>
            <a:ext cx="3657600" cy="2517775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9" descr="Image Detai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909638" y="1066800"/>
            <a:ext cx="2713037" cy="2895600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13" descr="Image Deta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38671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Line 14"/>
          <p:cNvSpPr>
            <a:spLocks noChangeShapeType="1"/>
          </p:cNvSpPr>
          <p:nvPr/>
        </p:nvSpPr>
        <p:spPr bwMode="auto">
          <a:xfrm>
            <a:off x="3581400" y="2667000"/>
            <a:ext cx="1447800" cy="685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15"/>
          <p:cNvSpPr>
            <a:spLocks noChangeShapeType="1"/>
          </p:cNvSpPr>
          <p:nvPr/>
        </p:nvSpPr>
        <p:spPr bwMode="auto">
          <a:xfrm flipV="1">
            <a:off x="3505200" y="3886200"/>
            <a:ext cx="1600200" cy="1219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752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7200" y="19050"/>
            <a:ext cx="8229600" cy="40957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b="1" u="sng" dirty="0" smtClean="0"/>
              <a:t>C. Inbreeding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- breeding of organisms that are </a:t>
            </a:r>
            <a:r>
              <a:rPr lang="en-US" sz="2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genetically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similar to maintain desired traits.</a:t>
            </a:r>
          </a:p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Dog breeds are kept “pure” and </a:t>
            </a:r>
            <a:r>
              <a:rPr lang="en-US" sz="2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unique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from other breeds.</a:t>
            </a:r>
          </a:p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Risk:  Since both parents have the same </a:t>
            </a:r>
            <a:r>
              <a:rPr lang="en-US" sz="2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genes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the chance that a baby will get a </a:t>
            </a:r>
            <a:r>
              <a:rPr lang="en-US" sz="2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recessive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genetic disorder is high. </a:t>
            </a:r>
          </a:p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Risks: cataracts, hip dysplasia (joint deformities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1" name="AutoShape 5" descr="data:image/jpeg;base64,/9j/4AAQSkZJRgABAQAAAQABAAD/2wCEAAkGBhQSERUTExMWFBUVGBoXFxcYFxkdGxgYGBgVGBwYGhgXGyYeGhkjGRcXHy8gIycpLCwsFx4xNTAqNSYrLCkBCQoKDgwOGg8PGiwkHyQsLCwsLCwsLCwsLCwsLCwsLCwsLCwsLCwsLCwsLCwsLCwsLCwsLCwsLCwsLCwsLCwsLP/AABEIAKYBLwMBIgACEQEDEQH/xAAbAAACAwEBAQAAAAAAAAAAAAAEBQIDBgABB//EADsQAAECBAQEBAUDAwQDAQEBAAECEQADITEEEkFRBWFxgSKRobETMsHR8AZC4VJi8RRygpIjorIzFQf/xAAZAQADAQEBAAAAAAAAAAAAAAACAwQBAAX/xAAlEQACAgICAgMAAgMAAAAAAAAAAQIRAyESMUFRBBNhInFCUpH/2gAMAwEAAhEDEQA/AMKQyMppcEbOKK5iFc7EErAu1jyJBbsKdoZTFkEvUCgJNR5+0UDCPUB+Y5bbR58OrPVyPdAuKUwygXr2fboYYcHxpDDMwFBTTuaRVMwrBRIvv094q4UuuUkipDUqNrUEbJXE6LqRvOGFTkEUcBwwHd6Gm0O1YJ2DpId/kr0Dpf1MBcC4UkJ8Ki5FU3G9aNdoe4LBa+AnY6f9fcxKkNbJYWQyHKlNoCCLP/bHi8YAxsLUUQH3J5mzRGYljYFrkW3LqV35xZMns2VCEtZ7n/qC3SNbo5HnxA5DgClApupqPrHqJCjRBIFyQGHIEvWITpjuTQ7AHS4/w0eTp5VTRrBTv126iFp7DrQX8TICkEGuxqT09m7wLi5wBoXB+Zrve1QOpV2gOXjcxKT8o2HmylfN1BiaCgKIGUg8gB7VrrB8vRnH2XS08gNgC5PNrv5xRisYkOHVmF926p+sU4rGFAyoVSzJrbTMoUvpWK5ODzJcgklmIrXnmBL3sPKGx/QHroMwUxDHKXpUPd+alEPBOVZBZKkFLfKXfyYe0DqSHympULFKg96DR+ghnh5CSjK6gNKkeqS4grMoXzcNn8CySo1sTcbCx7mL8Ng1IaiSAwcAgtsp694PRhy4YuNaE+prFi5wBZQ6W8xCuS7DoiuWm9QC+tCbHvA82U6qCrN32Zu+3YwThpwIyg9O1PMfnOK5hL6sY5ZEd9bAcUg+Ln5KFHJGjAiMhx7h+VT0KSWVuDfv4Spuh3EbfEoCkhwAzl9QOf8AUNT2jO8RwJOYEk2BBuSmqSDdmYNzfqcoqSsGMnF0ZrDkS5iQsuDr/a7BXUD2O8eLkK8JoBmBU1R8qkgjk7DsDBgwqMrmpAqOVQWrSoTTTtEFBwCkMCooSLWGTLWzAW5RMUfgMgEJRUFRBy1o6iauL3NTyhgvEBISUj9xQlN3yEB+tCaf0iJ4bDJUWBByMUjmn9oPUGClIsWBUlYD6AKykkcxmSOcLk1YaToUT5Hi+GzkZwlhqCSpRYafRtYX4jBuiqBUhv6majqL8rbQ9m4cBaSlymqRpQgkuTUgBCVE3JLR5NkZgF5QQArxG2oo9Oj7PHKVGONmHxGHyLOyebMeT3gzATCahZfzENOKcJSflJLNmWQ9SPlFfoPpCJKTIWz0NKfbTvFSlyX6IceL/DUGaF4c5XfXd4xU+XlUxJjUYVaMzkklQrl0hRxHApzk5qHzhuJisiAkLymhggYynhoPeBZkkC2sEYOSVBnbnBSrs6KfRTiJixV/WPMPx2Yl6mL14CtS4j2Xw1OtYzlGtm/XK9MNwX6gCmTMAY/u1ENZ2HaqSFJ0IjJ4zhrfK/KJ8L4zMkHKrxJ2MFSe4i5adS/6OJstj/8AnfQpYjvtFyQ1iABXT6Rp+I8LBJYAtcg6s7CsD4bg4MsBKbmppQDnCMb2UzWjG4zE1Ap/MdheFKCs5OSyg+sOJ3CgFparV87NBnE6gE0ZLCuifreHOYlQNFwKqUutCmAFUkkPsRQvyEN5MhIqchNgALctE+sZnguOAAKfiVYJdWYqP9ic3uDyeHU5Ab4szMRs5cns51ajMdImtjKQwPFSlQQBYMAAwBrry5CIjCgJfIM6t0En+N6mFy8X4h4co3IYn/uHPpFs3FOWASOpS7/8gvKe0A22ElRZ8cjw5A4vVNKFnykl+VO8CmYHJypDXNL82tzFL3jpM+YpZNGTYZg1dTuKbdopnrCiQrxm4cMnkyXezaRyVm9A2KxQSpyfiKVolJbk7A5QNqPvFM6dMWC8soDaKCaWYJIJbqBBWInshwlibPTuxOb2gMTj8yphUdEpKW5kJSFPXdRgoo5g8iesKJyFwALr8P8AaSSG6BRhvhsUolyFNQk50n/7Ddq9YBl4EKULlVwkH5Rq5TRu9PSGEjKlIQEpfZgQ1LEgrJa7jWNk66OivY3wqk0cFOX+oetSx7GG9cvzUFqOX7F4ScKkKLklASFGw93asM5DE1Vmy0uXrzBEApuzZRQfKQSHcNvV7c3FoBnqN7jY37Ub0guWkmrAciK9a/aJ4rDasOrUjJ21aOjSdMSYqaCXDBq8+t/ykWyJ1K6uw3+/+IjxFGVk0tSmp6fSApalB0szaA1GtP8AF4mTooq0FTpztfQj7fl7QHMnpUSC7D0SXNeYJ/NKl4lwW1LsX6afK/pTQxSvEhKu9fW52p684ox5WuxU8aaKMfgyADRhRrE0zKruAl25EawmXIykh/CajUOSUlQN/wBznYNGkEsLTlKrP1ftY2MAyeH/APjYgkBCqbhhTXS/OKHFPaEJtaZTLxDL8AYfMqlWUQyeXzevKGcnDBJLksOd1hkgDuP/AFMB4DC5HeoYK6PUJ6AAHzhjIlFWjlwXtcKJPqT/AMokmtlUXommQNGAr1JVmsdAyfQcoXTsEMoGUOC9gzON+grX6wyRhdXcEP01A7k+TjePZshRc0JI75dA/Vz9dkhGbm4V2KmT8xBLtu4DCja6+yninCnllQKiCzBKXrd2D5RyPrGxxGGGVyE0diT2om2Z9w9BaM/xdCglwClixLtetBv138mwk7BcUzNYFRIADOLk8olj8GXDVUfLyECFP/kUKpDvpDuRLAAIJLi8W2/BNS8i/CcLXmAZyY1OE/RClIc35Qx4JwQNmJcxqcH4Axhqh7AcvR83xn6ZVL0cQtnYRSAGtqI+pYzC5gYx3E+HkHkYCSo2LM9h5YLgiF+N4a4oCYanBqStzYxTOmMa+kD1tB96NlPxuUAGUlKAbC/qYGn8USkjKkpFySXg4YtLgkAKFnD+kBcQwHxApbgHozmOlGnoyL9gUpQUsqFh97/SAOLzQwb9xYN1iuaVIFiAacoDIKlhLFR2f7aRykqOa2avgOCZIQhKApQGZRrTnv3YcjDWZKShTqWomwJyi2iU/tQOQJinhuGTLljMCokZixZ21LkE9X+0B47iQlksLsMqQ4A/4VHVR7wh7NJzsQklgClJ/cGSdalyFk/jQOcSAyCAQDQZQVaVJW7Ps3lAisUpIJITlUCwSu9Ll6vzYxZhElSSSopGyWt1Z66gDygooxsuwoeYwIS1EtT0AZ9Hr1gydhGRdJ/qJCj2H7vpSBUCZbNlT/utr8unPM77Q0KEN4jmsC5zHpzrRgIOgbEhllx4gHPylIfWr1aLyhAU2clqksSH2qSbdr9rMWhJNgD0r1ObVhp5R5KQQQE5nFHJDb2FB0ftC2x0UWzyKJQrMCRcFKewAc11g3CYCZYJ8JuVOSdbuBfkYMwHBwfEpyq7WFetb9IbJ8CaJNdPS8Lf6Ffopw3DiGzNZrV894ayMNTV+v3eA5YO9dXLt5D6xTnUT4FGnIkH2pGckvALTfkcSw+r/mkeGr6cvvWFBxM4VSQdwz+gq/VotTxZVBR/znHfYgfrfgtnoe9BrT7QmxmHBs/hsxqLsQ9cp5hoOmcQCiUlkkXpR/Y+cLsVNJFatqk+Jx+W1hL2PjaFSwSTn0cP1s/ne/XQdcokZSz0D7uz+oftBM5QUAL3SeWorsz109BeUWJHiAFdDev5ygk6DZXgksAkEjZRvUsAd6i/9whgpBSGA0ADaAM/1/7QNh0AVDgVubZWbtQD1huseeVvIH1i3FK1RHkjuwZMoNTdgW2yg+hJiIkZVh6Fw9NCG8zT/rzEFy5LEkhmUlhXUJNt3HrHmTMXBpSv9WVi7/8AL8rHTijIyPDheVHoGqbjyFf/AGtFC8OCHalmJudBz1OzbQwCCLl1UoduXu/XtXiUgu9CHIJNhEs4obGTFipQy+ElLUdg3mp3vZu0IMfh8yf3EqJGZ763V5FvS0aPF4UgZtdKl299oTKSFkqBdtA6QKGlCx7wpaHIx36hkKDCrBvLkLtHuBVnQwLNzhrjuEKN6voMo8hY/wAQsw+BXImZVpISbEi3UikWYZxemIyxfaH3A+OfDZKqxssFjkr6RgOIcIUlOcWvE+D8UWAwNovZJFn0ZYhZxPh4Uil4hwvjBWGVeGyVBUB2EYDi2EqaWEZ6cGLGPoH6hwbAqEYXGS7GFuNBqVm+4jgk5iaDrAg4WLkXOWh8i0EDEZlZgHFafmkRxBDFVsodvY/SE5dhxM9xyaQEpSHWXpWpcMfKL+H8AEl5qj4jZLUBNWYGp6v9YjgFGZMK8pXlD5icoH/L7RbiOKZlMkGgq1ASNt+5ha0g2wifxMZmSsg6qZVxux35won8PUtZ8RehZm70t5Raqai6kqJ3Dim737+sE4aeFLDBkaAE5B2+UnsYOKoXIjguAKUps+d6krVmCT/8vTmzQ6wXAsl1+tOpT9YYpSgMoZWA0dk6ULfaBsRigfktq+3Krw3QvZYvB0GWgFKe9LnziUvCNVm2JuQNyk2iUhQVZhrWgfpd3OsXoUo606ffXnGydHRViuZhmOl3OUMX3dnYONbww4fgXI8JAt4m9Bvp+GLJeHzkAvu1HHU7+3nDOTIPhBLUdTezk0LXesTPbH3SJpSwyhuevrZ4iUsK/Yet4vnrSBQskUfnt1gOaZaRVYro9/OhvGNN9Ap+z0YoCwflX6ikSmmlQknZyP8AMLF4tIJUCyQSzkaCpJScvYwqx/EUq8Qqwsl2Y2NaGhFdYz6pB8oj6bxBDsBla4oQbWIEez8TKSm6KXOZPlUuPysY9XHElioBv7hY2LGrUa1YaYLFonKYIpUNmfxGgIU1Hp5vpAOLT2GqoNm5S4YqZjerHufeFikUKxmSQXYl6VFD035RDF8IGUTJDpUU5wk5qEMSKGhdxreD8DhytJ+IA9lO7EEjs4VqIDjQywPEIoFJpQGnWoIuzj/25xbhWUl0b/KerkP1aLMZLAAUmhPhI/uDnycERVwyaEzMoHhV66u3Knm0CjS+Sov4jUHzBhtKCVJAq167E6+cQVgmJo+x209wIlh5bUFKN6j+YpxuhE9lSS5cl/ESNmHir6+cW/GKVKAGiW1H5aKvhslLmwVVt8unQDzggS3Yc68gbe7vvBObYHFIrCylzqQwPVxmG2vpFuHkORmDl/Ua87vtFmHwbE1BJDDlUnyr7Qwly2agsz6v+P8AhgVBmSmkL8fgEka/l+tYz07DZFUD8mJ+znr6CNiEONzo8DDAgGxJ5D8paMnjvo6GWuzKIJKicitrCn/Y5R05xXxLBhSQFFPOg0v8oHk8OePSwlL2bWzd4zaiQStKiS3+49PFp0HaAeOtjlOwGkqWUg+A1/2nlW0IsBiAFKD3MPeJK1+Ig/1JYOLOASq9baxmEpAnOk5gdqekV/HytrixGbHX8kbLCS3SDYxpOHElIeM1gJlLw54fPKVCsUMVYdxfCgyiN4+b8Wl5VsbR9RWcyTrGJ49w91xkkdFjRSQTmQWI+YEUPOmsA8dnlEs+K3oHduYi6ZxNKKOfr0O4hDxPiAWckuuZx0L76iJO2O6DuGqeU8wEJPyivi5qG3L3eguNnu6UEhqOALvYHlag847ic0hKUOQwZk6qIe511J07wHgCGcu9MtflFrkV8jem8ZXkILlBvAQVAfM4JSHqMzUPSpvaGHD0rSSVOpXVIAb+kAnLQ2JoIBwqSSxdmJFdGuEk686x6UKQxBYCtDQA2A3Ll6mmsYbQ0mcUL5VOphY25Xv1MBHiCnBDgXL6nYGjDTtcCKhMLFRQ+UO5SWAuNamtz9hEJwWpB+JUkOAWCRep32YPr3JNnNIa8M40yql6UDsLmv8AtfXWvbSSZ4UxBdLsNGamt6v+UHziWZmcuGAuS9KcgWPqX7w2wmImUS7pcWJsLp7G+zXOpOVAcbNxh57Al2GYily34/YbxVjePBApu1f3HsCfRrxmZ3FwxzCqSwHW5Pe3SEGL40qcF6gAgP01JFan6UEZCDkzW1HsecQ/XqnCJQcq8OatX5qoB7D1QzP1ZNC2M0TFlqID1csnNr1LttAmL/TSk4MYmav53KANXNCTzewir9J4MGY7W8PfX6Rbiwojy5mlY/w3BsdiWKlol0DO8whtQSwHYQdiP/8APJq/mxU0sxYBIDjtblG34PhglAaGc/DZWqC4emnWLVggndbPPfyMr86PiHHP0xOkOoTFTALhV29iOTQNwjj8wKbPkepylnYFq+XLpH039VSBlJEfJuJSvhTgpNHr0uPf3gMmGK8DsOaT02fU+DY3PLuR4RlGzFjepqkesOpQBKVFmzEnm2UN+f0x834XxDKUBCmcagUJOoaouXpe1o3HDsWChks5AIBF9ah7uAK7jePJzYqej1cc7Rdi5QALDLUKc1qc4enNoVSU+NlVGZOVX+4Kt3pD5UpRTWqiBXSgVpt/EBz5DEgDMywx5Jc/xEbiUqQ3QCUg3rr11PSFU+eQ5NwrzFRXkX9YaSJhKS+hhVjh4iFWALc2pXuXhjdIWu6CkrBu1FMTunfkWgnDDQmjba1c9/pCfC4gZSH1cNDrDrpWhDPS9Pt7QUXsGapBS1slxp6n/McFsB08tTA2InkIZy5+UdqjrQmITsQ4ozEUHIFvP7wbkKUC048AqA0q+3TtXzjp/FEpDqDU0s9b9gaaewCC6VscpL1alHFffsIT/qDHAIBcJFyC/wAo15eGlbPGKT8BOCs8/UHGkqYqLoFSkbg1sNbOdaNtj8dxVSqgpTzzsN2oCAmwoD11ij4JxAzLUr/yraWg0pdzyCQ7bvycTifB0SqISABsI9HH8XnH+RFP5PB1FA2KM5yVKfYIIKdGplB226xPCqMyZVswuzewAY8uUJ5XDM6V5RUEtDDg+CWAla1HN+0mtNudXgXCKevA1ZJtb8mwwjpvDTCzwTA+CRnQ5u0CKWUqpeBYSNhhZ8BcUwwWNjFGBxXhYmCfiuI0w+XYrj6lAjRVa79RWPP0vLWpSlftS6i++w5wdhv0sseLK/I6RdiZP+nlm7qoEjSJ1KPSHtPtlSphWVFW/hF6nQ8+jwdh5RSdKC/2Bts+u8KcG+VLgO7h31c17QwkTAKrLuX9drna+/WFSDiXSypWYHKSp2JNAOehLC1usFJkKABAAT/cpTqIpdRJALm1S+kTQlClioYfM1OwPqebViaGBz3qLJ0LsKuS5NmS+1oCwqL2+Rmr4mZ7v4nqH9NiYsk4TMvxVarmtuRtofK8R+Mpy+ulK11I2e/K4erXBpGVmZ71qWqLVaAboYloVr4YPlT4QC5NiokWvWp5D2g7AcNUgVSMpLh2bsE0ceYgz4BV8yWowcCvRrdoY4LCkDLQbbEj20pHWwW6MzxnhqBLXkASXDuz2ZwUkkuNwG5AGMpgJaRMyLDAlIDnKC6gAksLmlg7uY+oYjh6VAui4ZTKZhq9K019owX6i4AqWQpIVl6OA7v4gS+7m0V/HnTpkuaNq0HYvFfG4KkL/wD0kqVLVVyMqzUvcEEV6xlf03iMpI5v5/4hgFlcv4srxEpyz5Q+Yin/AJUtQkGtdtXhLisCvDrBcEFIUhaVAomINlJIuKEciDHqRpUzz5LlaPrnAuJpUkAqLw2/1QSDV68/qI+T4LjBAd/WGUv9Tryt6xRzRH9bHP6k4pmoDHzfi+IzzGvlDd/xoacQ41mcAud9ICk5Qy15f9qgTm5lgzPudITOdlGPHx2W8BxZUlSNU+JNrgEZa7kg9jGv4PiiKJCdFKpSwqQ5L2D8vPCcLnD/AFEsJYBa8iS5YkkJDuCxqOlY28pCksM+jE0zX0OoLnUg+cSZY3EtxS2a7B4vOcpo4CX1ZxYEUGnvBoSFK3CXLA3JYfQiMvw7EZaCvIu9i+pryEaLBYsMEgFPIjQhvwezR5soFthhIY9/O3v7wrxxJU+g+jP18VYaSfEpRYNYEbX+kLuJySEFmAcgegFT/cPUQElo2L2JkHKHIa7vS5SQfeHWAxHhAqWJFTStlPyZu8IeIK8XMkAD+0MWPqO0FYWYcqUgsoJeho4an/YX5CAUqGtWh7NWSEtcMeiqnyLEd4ElY0K8JGXwg9He+wo8FYUgDK9f29m12rCLiY+GsrTclwN3ckaUfpTvDOxS9BWP4ikOHTlBUEklvkWxet87dYwXG+I/GxEqRm8K1gLGrO6xWodI81HaDOM8YISUg1/qBqTodHLP6G7xmOF4hsT8VVSxZtzQHlQesV4oV/IRkl/j7NhxKYlePlqlpKUSpRLA0CiyRTZs3lCX9QYhyTziErjhTmU7lRZ+SbDzKvOFGN4jnWxrmuOUepjfDHbPLyLnkpF3CPDJmTTzI53YebQw+MKA0pQQk43iAAiQgi4K20Zi31PaJGYVrDR58u7fk9Ff6rwbfh03KBsYtxMsE5hAODWQgBUFaUgXIKiiVjiF1tDcYygYwmna0j3BT3DKpGp2c0OsfjJUtDkuqzAvGD/UfGPiqdIbLQtziEzi6lVAtp94Vz1G5Uwdz/iE4409hzfoL4ZPJNXrQ36/gEaCUkGwalCqt96U7ecJcGrLbuXY122GkaDAYdKwygRrSoo1CFVPlAZXsZj6B8MwUxIFblgD0ceIQ6kCmailCwFWNgW51Gg6ikUIwrlKSQK6sB0A+ntB0yQU2AOW9TT0qeoN4nbG0dLkODMXV6Af1EWDO5Yk2bXd4JkT2YAP1c2Yl2p76bRUlKmchkkN8xoHsGNLfmlkiWoX/cq1qaME1/xAMIfcOA36sXfk1mh7/pQ7g9tvtCHhNex3PmP5jRpNB77RRjSaJMraYBjcM3iZxYhgaV/br/MLpmETMT8jioFFMOyX2EaGYhxpt+faE+IUZajQZT/uIPmGjpKnZ2OVqjAYzhC5EwKlKdTO7U5OCL9qRHDqlTUFCglClHNMSU/+NarFTJqiYWDrQQpruwjarkpYlScoNGluMz1qnLUPXSM9K4Ela1ZAlV/AA5o9xlp/JqIrw/IfkXkwp7Rm8d+lSnNllrDGgSpCwfEaAuhXy/2KPh1d4AlcHOUGYlYLspPw1EpDGrlSUmrUfUnRjscP+nZoUchodiQ1A9rjc+8QmcBnMxYgs7XDULlyC4oz7Wiv7Idk31zMYeFnKXAZTanwspfQWyghT2pehOJwCSE/EzFTqsohXhBegPIqbmBrXU4n9OEpNszAgB72BuzlT78zBeF4AoXBJIOZX9NyAKMzBNOQjuaO4PyYrD/phIAmFSlpUoGWEjQ1TmCg9mqLuOkazhrTAgpOZKw4JZ3rY9rcqQykcHKAAkFQ8JtowokvRjpS8Up4SJa6JbMXUmwCmUc3L/NIXOaaobjg07IqlkeIs4dyza0JAY63HlBKcRVLl7FqV3at2atIpmO+YfuYXuWBcNdVuximWkklKUipFqAWOpfnEEmWpGkw+JUVBrFyR2oK/lIIxsrM7VpZrkVIHOjxXgsGlCEtVTG5dyQ96vbeLU4dwN39wC3S/cmEy6o7V2ZriMjIoq/cBmJP7kuyu4cDS8BcMxbTchIb5QpyKslz/wC4h/xKWSwyjWv9uvp7wily0ghRalG3ZIr1p7wr8HLocLJGUAFwSFDcFKvKw7mAf1Ej4kkruUOo8hlDuAasFnyPKDJGJzIBBo4uGZvCDz0ijHTGBe1Q39RUyWP9pd+2kFCVMGSPnUxJYlQNnIfmoU5hiIzWKxa/ilQNTcCz6s/N4+gq4KAtifAtsqtHOW+n4z3hXL/SQZyoKCkqawIYCoe56nR49TFNVbIM0W6SMaviaugiMvGH9tCf3faH+N/TiypkpSSPmS40BsXtQ+t6RR//AAclZtK1SCCfMe3OHPNCieOGd6FsiSWff8eH/B5qJdVQtmQNNXC2ufYxT4KkbbF8elqSADBvDMUFC8fNDMhhwrjhlKe4gXiro1Zrez6Di0WLQvzsYYcPx6Z0sEGK5+Cbm8J2h6dmSmAJ7+naKJuBzfLUk6mG3GsN8M8yIEwcpKQ7qJOw15mMTrYTXgtwOAUnKCl1PR/vtGl4WmpSpuZAe+xGnWFeDSp05ikqJ8I1HJgY0eEwqpYHhIe6gmtepeJ8jsdAkJKEMEkvdjYdSHrE5kshACWLnlRugpFglvRjQuXAHoIuAchOUhL16mlxV4QMshIWAySAmgzbct70vtE0pSFlRBYuwO3Q76xd/pkghkDq9ff7xVisOASQefJrV3f8EcdYbwv+oq5U+zUbnGllpdI9/wCNYyPDpVXqPIDr5RquHzfC1T+cz7Q7F3RPm9hiAW3iGKwgUCCG8vwxaSAmlvznSB5yzofp7uPy8UOkSxu7QoQAlRSywdPEx93inEy1UfLUn5gVBKb6kvTlrF+IAW4YpUK1AL9hY9CLR7JCmAKUhtSFV7UD83iW6Zb4sBlzggMEsSWDpo3RLCugURqdGhgqcHSFZnFxl8iSLBy+1I9TgBnJysWazN0ct25x0rCs4D5XqwJ2t9XhkZsBpMulKcgPWuja08Pn+MYrUgKJZg5q2XV2qNalR6couyOrKHVvo+pD3Oj9eUSlYclRcuSwoGYX+162tDk2LdFScM4KhswOzkEltL3hVi0ukhTEqZgNArftTnGg+DQsW0HtTygWbITtZzUan8eOlM2BmpwyJfYnur+3184ZcG4dlGY1JDqAFQNuUHI4dmIJLNpYVL++vIQYpgCAxb3+sIUfLHSl4QNMQEkF2BuB5jvApxJJJS9GuI9nLu9dmf3isIFTXej+ohbfoJIFnzyzPqbiwYiEvFcPfxUOtL9Rvp0hzMAXpd6+u0BcQklQy1Ntu3UfeF2MFuFxBKSFHKoKURTkmleRBHeC1TMw+YsQB31L/npCXFkoIYEOWfoQx9IJloJU4+Wx7VJ8vcRxp6jFpICFpqlQI/23p2NjasRygzHU4S4sKO7ENszhzq27QuxyVBedJIIZw10/Zh7w7wczNLSxYEMFM9y9eqt9IpUv4iJR2AY2UPhgkt4VMAnUEZe3hPb0yPFMTZIDAabdNunONDxzFHPySN6PYsNnEYyat1F94owxt2T5p8VRylQJPi9RgecqkWJENgqzFeaOmKikrhiQDG/COOrkKofDqI33C/1NLmpuH2j5TmicueRYkQEsakMhlcT6ZxsklLB2gVYegcMLP9oP4ogKDh3EU4WWMuYgPv8AxaPMlo9JFmC4eZqXKi41KlBm6Q9wMzTTdqetYCkqZLhUvmGDnoRByCpQBd9wo1bazCFSdjIh6ZajQu29U+hjkS8tSFFXJy/J6x7h1EFsz0tp6AwQ1xQPyZ+T3MKDsglSpqnICUpoauXu1KeT9YliU5g1jVg1mF2Hfyj1U4Iu77APTkNvSCykZcyqa3udATppSCBsR/B+GoORXrRq1VmofONHw+e6AbdCCfSrQux0tw7EsBYsT2vf6RHDTmbMS5sLMPOORkto1AxWhfbT6E37GKJq3sQk7sCTpYVMCJmVBzAaCr+9vOCZhUBUOk6lmDdDDW7EqKRRMSFhlvW6mNDs7U6eUepkMK02YsCOZDGC0yNWT5D6isTlyUmgboQKeQaBqwuVA8uSo2SK3INPeDZcnLtm7Ettt2EXSsGwccq/4EFiWRQef8aw2GP2Inl8IBRhykkveldB5Axb8DQtf85e8WFJc5gA2semXqHL0vaG1QvkVqRQ8vb7RSnCvWvirWClIpSg167QHMnpJpUCl37UjJfoUG30ezWH82/m8CkXfTkO5/NovC3ardr9H0pFU9VCCetNducLkPjoW4hdy5D8hTmXikrp+V6xPHigCX3PPq/aKEzf21AL3oH3ieXZQuiKZg3DXIjxUwOVBhsRt6x78AAGzvsxr3i1KAHAIbb+YBI0QcTw9CdPOpr76wjTiDLVckNrcX+0bPGYHMl7OIxnFsCoLuDoaHy8tYZxOUi1WKCw1P7g3Kz937RLh2IKVFCgQKB6Uc09n7QnTP8AEf8A5dhpUnpBKZqrjUEK6FjHJVo57KP1mFhYJZiGo9WJc1s52jLIEfRsVgkz5CpR+cB0FtrtSvn7R8/+CUqIIYgtHofHkqo8/wCRF3ZUtEBYgQ1WmF+IRFKZNQtmJgVcHTUwDNhqFsi8STEImmNMPpeNmW1D15QVJLaluTGFyqmusE8OxRQfCkHQhq9Xjx8iPXgx1hxLpnSHNqV9YNlzwqgyjLTxKPsLQtwozF1JB1dhmT6xKfiEO4QVvtQ+SSAYSNGst0kFXkCC/SpMFSgVEBzL31X/AB6wFw2cCLFNKghq94PCWDEAvzY79YFmheEkpALa3d3PMuXMWYgrV006wOmbV2Sw/uL+tIvGIOWx/No4wpmyzmsxFPz7xRiaqdwSXu7UA50/LwbmDnTKOz9NYHMsHKSHFydy1aD86RxxbwjiII57D8AhzJmXCcpfb5u7Rl8NiAmawCgDW/tyvSkaLDoIqMquZ22pDExUkMZVaOQeZMES5L8+30gGVhyS4b6dhUQZIUdIOL3sRP8AA5KQOft2iL9n/NIiivPzj3IVN6RR/RN/ZaQCIitf+N46ZMbnz59IgTuzbRrZiRGadL/h13gRQY7N779IuJcu9oFnkml9/wCYTJlMInhm00OxaA5iiSBzf8+8dOm836D2gNcwlVGazXhEpWVxjQUsslw/nC2bLuXZ6OfsIPluQ3JrP7QPOkqSTtau/SBmgkD/AAzlDA92v30gnCpcEkE+0SqzgAUiEmY1qPf/ABGI5nq5m9RtGU48hSs1BZ/xo1E+ZlGUQh4oeddBrDVsHoxM85WAF6R0rFGj0B0gviuHKWVQpepH1EIVTmPIwfC0dzpmx4TjKEOAygUmxBDl0ntbV4z/AOpFZ5xXRzQtdxvv1juHcSAUNLN9Ylj1BUw1caPpyvGwuErAyJSQqVAGKhzMkPaAV4FzFcciZHLE0I5sUf6JajRJjZ4DgKTeNVwz9OI2EE86XRq+O32fMML+l5q9Id4P9ALN3j61g+CIGghrJ4ekaQt5ZscsEEfIZi3MGcPWRM6+8dHRPkGQGyJakruKx67roGIu1uw3jo6JSgvHzh61YHWGeGmVILnqf4jo6OMZakAlhQ338v8AEcqaAoBQq9x9nj2OjDUEoU4v5xFWZ7hqvvu3SPY6OMA58sbWf/MMMJMUigLAFmZ3Pu3eOjobHoVId4TiBYEv2PPpDSUs35fmseR0NiybIkEIF+USJp1j2Oh/gmfYKuY9/wArFfxvKOjoQ27KIpE8zRVMkg8qR0dGvZy1tAszD7UgVOG8VGDR5HQlpFMZMIky222pHs6UCI6Ogq0deymZhwEtU84rXIACSAB9Y6OhbDQuxaS5I37wklDOshVW846OhkOzJdCnjYplDNeMhiJXvHsdFiRM2A5mMGyVkitxHsdA5EFjYTLXBSJIMdHRMx5JEwptB2F40pMdHQyILZoeH8eJ0h9heKvpHR0NRp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92" name="Picture 7" descr="https://s3.amazonaws.com/labradors/2014-01/cat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4419600"/>
            <a:ext cx="3576638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9" descr="http://findavet.us/wp-content/uploads/2009/12/dog-hip-dysplasia-diagram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7163" y="3886200"/>
            <a:ext cx="5176837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5748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0"/>
            <a:ext cx="8915400" cy="662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Variation: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difference between individuals of a </a:t>
            </a:r>
            <a:r>
              <a:rPr lang="en-US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species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 Variation occurs as a result of combinations of different </a:t>
            </a:r>
            <a:r>
              <a:rPr lang="en-US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genes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in organisms.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Results in: different skin color, hair color, eye color, height,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etc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Inbreeding decreases genetic variation because no new genes are introduced.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b="1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3315" name="Picture 5" descr="http://humanorigins.si.edu/sites/default/files/KidComp_landscap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24288"/>
            <a:ext cx="9144000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8508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52400" y="2286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Cloning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creating an organism that is an </a:t>
            </a:r>
            <a:r>
              <a:rPr lang="en-US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exact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genetic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copy of another. 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There are human clones in our school.  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identical twins are naturally created clones. </a:t>
            </a:r>
          </a:p>
          <a:p>
            <a:pPr eaLnBrk="1" hangingPunct="1">
              <a:defRPr/>
            </a:pPr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Clone: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group of cells or organisms that are genetically identical as a result of </a:t>
            </a:r>
            <a:r>
              <a:rPr lang="en-US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asexual reproduction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They will have the same exact </a:t>
            </a:r>
            <a:r>
              <a:rPr lang="en-US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DNA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 the parent.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1761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52400" y="76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609600" indent="-609600" eaLnBrk="1" hangingPunct="1">
              <a:buFontTx/>
              <a:buNone/>
              <a:defRPr/>
            </a:pPr>
            <a:r>
              <a:rPr lang="en-US" sz="3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How is cloning done?</a:t>
            </a:r>
          </a:p>
          <a:p>
            <a:pPr marL="609600" indent="-609600" eaLnBrk="1" hangingPunct="1">
              <a:buFontTx/>
              <a:buChar char="►"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sz="36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single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cell is removed from a </a:t>
            </a:r>
            <a:r>
              <a:rPr lang="en-US" sz="36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parent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organism.  </a:t>
            </a:r>
          </a:p>
          <a:p>
            <a:pPr marL="609600" indent="-609600" eaLnBrk="1" hangingPunct="1">
              <a:buFontTx/>
              <a:buChar char="►"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 entire </a:t>
            </a:r>
            <a:r>
              <a:rPr lang="en-US" sz="36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individual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is grown from that cell.  </a:t>
            </a:r>
          </a:p>
          <a:p>
            <a:pPr marL="609600" indent="-609600" eaLnBrk="1" hangingPunct="1">
              <a:buFontTx/>
              <a:buChar char="►"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Remember one cell has all the </a:t>
            </a:r>
            <a:r>
              <a:rPr lang="en-US" sz="36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DNA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needed to make an entire organism.  </a:t>
            </a:r>
          </a:p>
          <a:p>
            <a:pPr marL="609600" indent="-609600" eaLnBrk="1" hangingPunct="1">
              <a:buFontTx/>
              <a:buChar char="►"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Each </a:t>
            </a:r>
            <a:r>
              <a:rPr lang="en-US" sz="36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cell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in the body has the same </a:t>
            </a:r>
            <a:r>
              <a:rPr lang="en-US" sz="36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DNA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but cells vary because different genes are turned on in each cell.  This is </a:t>
            </a:r>
            <a:r>
              <a:rPr lang="en-US" sz="36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differentiation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</a:p>
          <a:p>
            <a:pPr marL="609600" indent="-609600" eaLnBrk="1" hangingPunct="1">
              <a:defRPr/>
            </a:pPr>
            <a:endParaRPr lang="en-US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4655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0"/>
            <a:ext cx="5638800" cy="66294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3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Dolly:</a:t>
            </a:r>
          </a:p>
          <a:p>
            <a:pPr eaLnBrk="1" hangingPunct="1">
              <a:defRPr/>
            </a:pPr>
            <a:r>
              <a:rPr lang="en-US" sz="36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Dolly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was the first mammal cloned. (1996)</a:t>
            </a:r>
          </a:p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She had the same exact </a:t>
            </a:r>
            <a:r>
              <a:rPr lang="en-US" sz="36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DNA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as her mother and had no </a:t>
            </a:r>
            <a:r>
              <a:rPr lang="en-US" sz="36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father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Cloning is a form of </a:t>
            </a:r>
            <a:r>
              <a:rPr lang="en-US" sz="36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asexual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reproduction, since there is only one genetic parent.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 eaLnBrk="1" hangingPunct="1">
              <a:defRPr/>
            </a:pP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411" name="Picture 5" descr="dolly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5505450" y="1371600"/>
            <a:ext cx="3638550" cy="3619500"/>
          </a:xfrm>
          <a:noFill/>
        </p:spPr>
      </p:pic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304800" y="6019800"/>
            <a:ext cx="88392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  <a:hlinkClick r:id="rId3"/>
              </a:rPr>
              <a:t>http://content.tutorvista.com/biology_11/content/media/cloning.swf</a:t>
            </a:r>
            <a:endParaRPr lang="en-US"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0007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648200" cy="6705600"/>
          </a:xfrm>
        </p:spPr>
        <p:txBody>
          <a:bodyPr/>
          <a:lstStyle/>
          <a:p>
            <a:pPr eaLnBrk="1" hangingPunct="1"/>
            <a:r>
              <a:rPr lang="en-US" sz="2800" b="1" u="sng" dirty="0" smtClean="0"/>
              <a:t>Eggs are haploid</a:t>
            </a:r>
          </a:p>
          <a:p>
            <a:pPr eaLnBrk="1" hangingPunct="1"/>
            <a:r>
              <a:rPr lang="en-US" sz="2800" b="1" u="sng" dirty="0" smtClean="0"/>
              <a:t>Haploid:</a:t>
            </a:r>
            <a:r>
              <a:rPr lang="en-US" sz="2800" dirty="0" smtClean="0"/>
              <a:t> half the chromosomes,  23 in humans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/>
            <a:r>
              <a:rPr lang="en-US" sz="2800" b="1" u="sng" dirty="0" smtClean="0"/>
              <a:t>Body cells are diploid</a:t>
            </a:r>
            <a:r>
              <a:rPr lang="en-US" sz="2800" dirty="0" smtClean="0"/>
              <a:t>:  </a:t>
            </a:r>
          </a:p>
          <a:p>
            <a:pPr eaLnBrk="1" hangingPunct="1"/>
            <a:r>
              <a:rPr lang="en-US" sz="2800" b="1" u="sng" dirty="0" smtClean="0"/>
              <a:t>Diploid</a:t>
            </a:r>
            <a:r>
              <a:rPr lang="en-US" sz="2800" dirty="0" smtClean="0"/>
              <a:t>: two sets of chromosomes, one from mom and one set from dad 46 in humans.</a:t>
            </a:r>
          </a:p>
        </p:txBody>
      </p:sp>
      <p:pic>
        <p:nvPicPr>
          <p:cNvPr id="18435" name="Picture 9" descr="Image Detai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3924300" y="4322763"/>
            <a:ext cx="5219700" cy="2535237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13" descr="Image Detail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7200"/>
            <a:ext cx="3667125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834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54102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b="1" u="sng" dirty="0" smtClean="0"/>
              <a:t>How could  you clone a  human?</a:t>
            </a:r>
          </a:p>
          <a:p>
            <a:pPr eaLnBrk="1" hangingPunct="1"/>
            <a:r>
              <a:rPr lang="en-US" sz="3600" u="sng" dirty="0" smtClean="0"/>
              <a:t>Step 1:</a:t>
            </a:r>
            <a:r>
              <a:rPr lang="en-US" sz="3600" dirty="0" smtClean="0"/>
              <a:t> An </a:t>
            </a:r>
            <a:r>
              <a:rPr lang="en-US" sz="3600" u="sng" dirty="0" smtClean="0"/>
              <a:t>egg</a:t>
            </a:r>
            <a:r>
              <a:rPr lang="en-US" sz="3600" dirty="0" smtClean="0"/>
              <a:t> is removed from a female human</a:t>
            </a:r>
          </a:p>
          <a:p>
            <a:pPr eaLnBrk="1" hangingPunct="1"/>
            <a:r>
              <a:rPr lang="en-US" sz="3600" dirty="0" smtClean="0"/>
              <a:t>Eggs are </a:t>
            </a:r>
            <a:r>
              <a:rPr lang="en-US" sz="3600" u="sng" dirty="0" smtClean="0"/>
              <a:t>haploid</a:t>
            </a:r>
            <a:r>
              <a:rPr lang="en-US" sz="3600" dirty="0" smtClean="0"/>
              <a:t>: 23 chromosomes. </a:t>
            </a:r>
          </a:p>
          <a:p>
            <a:pPr eaLnBrk="1" hangingPunct="1"/>
            <a:r>
              <a:rPr lang="en-US" sz="3600" dirty="0" smtClean="0"/>
              <a:t>The </a:t>
            </a:r>
            <a:r>
              <a:rPr lang="en-US" sz="3600" u="sng" dirty="0" smtClean="0"/>
              <a:t>nucleus</a:t>
            </a:r>
            <a:r>
              <a:rPr lang="en-US" sz="3600" dirty="0" smtClean="0"/>
              <a:t> of the egg is removed and is thrown away.</a:t>
            </a:r>
          </a:p>
          <a:p>
            <a:pPr eaLnBrk="1" hangingPunct="1">
              <a:buFontTx/>
              <a:buNone/>
            </a:pPr>
            <a:endParaRPr lang="en-US" sz="3600" dirty="0" smtClean="0"/>
          </a:p>
        </p:txBody>
      </p:sp>
      <p:pic>
        <p:nvPicPr>
          <p:cNvPr id="19459" name="Picture 5" descr="Image Deta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574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7010400" y="3352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9461" name="Line 7"/>
          <p:cNvSpPr>
            <a:spLocks noChangeShapeType="1"/>
          </p:cNvSpPr>
          <p:nvPr/>
        </p:nvSpPr>
        <p:spPr bwMode="auto">
          <a:xfrm>
            <a:off x="7467600" y="3733800"/>
            <a:ext cx="762000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6781800" y="4267200"/>
            <a:ext cx="1352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u="sng">
                <a:solidFill>
                  <a:srgbClr val="FF0000"/>
                </a:solidFill>
              </a:rPr>
              <a:t>EGG CELL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977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5105400" cy="6629400"/>
          </a:xfrm>
        </p:spPr>
        <p:txBody>
          <a:bodyPr/>
          <a:lstStyle/>
          <a:p>
            <a:pPr eaLnBrk="1" hangingPunct="1"/>
            <a:r>
              <a:rPr lang="en-US" sz="3600" u="sng" dirty="0" smtClean="0"/>
              <a:t>Step 2:</a:t>
            </a:r>
            <a:r>
              <a:rPr lang="en-US" sz="3600" dirty="0" smtClean="0"/>
              <a:t> A </a:t>
            </a:r>
            <a:r>
              <a:rPr lang="en-US" sz="3600" u="sng" dirty="0" smtClean="0"/>
              <a:t>body</a:t>
            </a:r>
            <a:r>
              <a:rPr lang="en-US" sz="3600" dirty="0" smtClean="0"/>
              <a:t> cell is removed from another person. </a:t>
            </a:r>
          </a:p>
          <a:p>
            <a:pPr eaLnBrk="1" hangingPunct="1"/>
            <a:r>
              <a:rPr lang="en-US" sz="3600" dirty="0" smtClean="0"/>
              <a:t>The </a:t>
            </a:r>
            <a:r>
              <a:rPr lang="en-US" sz="3600" u="sng" dirty="0" smtClean="0"/>
              <a:t>nucleus</a:t>
            </a:r>
            <a:r>
              <a:rPr lang="en-US" sz="3600" dirty="0" smtClean="0"/>
              <a:t> of the body cell is removed </a:t>
            </a:r>
          </a:p>
          <a:p>
            <a:pPr eaLnBrk="1" hangingPunct="1"/>
            <a:r>
              <a:rPr lang="en-US" sz="3600" dirty="0" smtClean="0"/>
              <a:t>Body cells are diploid: 46 chromosomes.</a:t>
            </a:r>
            <a:r>
              <a:rPr lang="en-US" dirty="0" smtClean="0"/>
              <a:t> 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sz="2800" dirty="0" smtClean="0"/>
          </a:p>
        </p:txBody>
      </p:sp>
      <p:pic>
        <p:nvPicPr>
          <p:cNvPr id="20483" name="Picture 5" descr="Image Detai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5029200" y="3124200"/>
            <a:ext cx="3810000" cy="3197225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6934200" y="4267200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/>
              <a:t>46</a:t>
            </a:r>
          </a:p>
        </p:txBody>
      </p:sp>
      <p:sp>
        <p:nvSpPr>
          <p:cNvPr id="20485" name="Line 9"/>
          <p:cNvSpPr>
            <a:spLocks noChangeShapeType="1"/>
          </p:cNvSpPr>
          <p:nvPr/>
        </p:nvSpPr>
        <p:spPr bwMode="auto">
          <a:xfrm flipH="1">
            <a:off x="6248400" y="4800600"/>
            <a:ext cx="8382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Rectangle 10"/>
          <p:cNvSpPr>
            <a:spLocks noChangeArrowheads="1"/>
          </p:cNvSpPr>
          <p:nvPr/>
        </p:nvSpPr>
        <p:spPr bwMode="auto">
          <a:xfrm rot="10800000" flipV="1">
            <a:off x="6170613" y="5408613"/>
            <a:ext cx="2278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u="sng"/>
              <a:t>Body Cell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890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8600"/>
            <a:ext cx="4800600" cy="6629400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Step 3:</a:t>
            </a:r>
          </a:p>
          <a:p>
            <a:pPr eaLnBrk="1" hangingPunct="1"/>
            <a:r>
              <a:rPr lang="en-US" dirty="0" smtClean="0"/>
              <a:t>The nucleus of the </a:t>
            </a:r>
            <a:r>
              <a:rPr lang="en-US" u="sng" dirty="0" smtClean="0"/>
              <a:t>diploid</a:t>
            </a:r>
            <a:r>
              <a:rPr lang="en-US" dirty="0" smtClean="0"/>
              <a:t> body cell is put into the egg.</a:t>
            </a:r>
          </a:p>
          <a:p>
            <a:pPr eaLnBrk="1" hangingPunct="1"/>
            <a:r>
              <a:rPr lang="en-US" dirty="0" smtClean="0"/>
              <a:t>This egg no longer needs to be fertilized since it has all </a:t>
            </a:r>
            <a:r>
              <a:rPr lang="en-US" u="sng" dirty="0" smtClean="0"/>
              <a:t>46</a:t>
            </a:r>
            <a:r>
              <a:rPr lang="en-US" dirty="0" smtClean="0"/>
              <a:t> chromosomes.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21507" name="Picture 5" descr="Image Detai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4800600" y="2286000"/>
            <a:ext cx="3848100" cy="2886075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6324600" y="35052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21509" name="Line 9"/>
          <p:cNvSpPr>
            <a:spLocks noChangeShapeType="1"/>
          </p:cNvSpPr>
          <p:nvPr/>
        </p:nvSpPr>
        <p:spPr bwMode="auto">
          <a:xfrm flipH="1">
            <a:off x="7010400" y="3505200"/>
            <a:ext cx="838200" cy="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Text Box 10"/>
          <p:cNvSpPr txBox="1">
            <a:spLocks noChangeArrowheads="1"/>
          </p:cNvSpPr>
          <p:nvPr/>
        </p:nvSpPr>
        <p:spPr bwMode="auto">
          <a:xfrm>
            <a:off x="5943600" y="4572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</a:rPr>
              <a:t>EGG CELL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149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6553200" cy="68580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GB" sz="3000" b="1" u="sng" dirty="0" smtClean="0"/>
              <a:t>Genetic engineering</a:t>
            </a:r>
            <a:r>
              <a:rPr lang="en-GB" sz="3000" dirty="0" smtClean="0"/>
              <a:t>: Changing the </a:t>
            </a:r>
            <a:r>
              <a:rPr lang="en-GB" sz="3000" u="sng" dirty="0" smtClean="0"/>
              <a:t>DNA</a:t>
            </a:r>
            <a:r>
              <a:rPr lang="en-GB" sz="3000" dirty="0" smtClean="0"/>
              <a:t>  in  living organisms to create something </a:t>
            </a:r>
            <a:r>
              <a:rPr lang="en-GB" sz="3000" u="sng" dirty="0" smtClean="0"/>
              <a:t>new</a:t>
            </a:r>
            <a:r>
              <a:rPr lang="en-GB" sz="3000" dirty="0" smtClean="0"/>
              <a:t>.</a:t>
            </a:r>
          </a:p>
          <a:p>
            <a:pPr eaLnBrk="1" hangingPunct="1">
              <a:buFontTx/>
              <a:buNone/>
              <a:defRPr/>
            </a:pPr>
            <a:r>
              <a:rPr lang="en-GB" sz="3000" dirty="0" smtClean="0"/>
              <a:t>  </a:t>
            </a:r>
          </a:p>
          <a:p>
            <a:pPr eaLnBrk="1" hangingPunct="1">
              <a:defRPr/>
            </a:pPr>
            <a:r>
              <a:rPr lang="en-GB" sz="3000" dirty="0" smtClean="0"/>
              <a:t>These organisms are called </a:t>
            </a:r>
            <a:r>
              <a:rPr lang="en-GB" sz="3000" b="1" u="sng" dirty="0" smtClean="0"/>
              <a:t>Genetically Modified Organisms (GMO)</a:t>
            </a:r>
            <a:r>
              <a:rPr lang="en-GB" sz="3000" dirty="0" smtClean="0"/>
              <a:t>, or </a:t>
            </a:r>
            <a:r>
              <a:rPr lang="en-GB" sz="3000" b="1" u="sng" dirty="0" smtClean="0"/>
              <a:t>transgenic organisms</a:t>
            </a:r>
            <a:r>
              <a:rPr lang="en-GB" sz="3000" dirty="0" smtClean="0"/>
              <a:t>; since genes are transferred from one organism to another</a:t>
            </a:r>
            <a:endParaRPr lang="en-GB" sz="3000" b="1" u="sng" dirty="0" smtClean="0"/>
          </a:p>
          <a:p>
            <a:pPr eaLnBrk="1" hangingPunct="1">
              <a:buFontTx/>
              <a:buNone/>
              <a:defRPr/>
            </a:pPr>
            <a:endParaRPr lang="en-GB" sz="3000" dirty="0" smtClean="0"/>
          </a:p>
          <a:p>
            <a:pPr eaLnBrk="1" hangingPunct="1">
              <a:defRPr/>
            </a:pPr>
            <a:r>
              <a:rPr lang="en-GB" sz="3000" b="1" u="sng" dirty="0" smtClean="0"/>
              <a:t>Example:</a:t>
            </a:r>
            <a:r>
              <a:rPr lang="en-GB" sz="3000" dirty="0" smtClean="0"/>
              <a:t>  </a:t>
            </a:r>
          </a:p>
          <a:p>
            <a:pPr eaLnBrk="1" hangingPunct="1">
              <a:defRPr/>
            </a:pPr>
            <a:r>
              <a:rPr lang="en-GB" sz="3000" dirty="0" smtClean="0"/>
              <a:t>Bacteria that produce human insulin</a:t>
            </a:r>
          </a:p>
          <a:p>
            <a:pPr eaLnBrk="1" hangingPunct="1">
              <a:defRPr/>
            </a:pPr>
            <a:endParaRPr lang="en-GB" sz="30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GB" sz="3000" dirty="0" smtClean="0"/>
              <a:t>  </a:t>
            </a:r>
          </a:p>
          <a:p>
            <a:pPr eaLnBrk="1" hangingPunct="1">
              <a:defRPr/>
            </a:pPr>
            <a:endParaRPr lang="en-US" sz="3000" dirty="0" smtClean="0"/>
          </a:p>
        </p:txBody>
      </p:sp>
      <p:pic>
        <p:nvPicPr>
          <p:cNvPr id="3075" name="Picture 6" descr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7025"/>
            <a:ext cx="2667000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6362700" y="4141788"/>
            <a:ext cx="2895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b="1">
                <a:latin typeface="Times" pitchFamily="18" charset="0"/>
              </a:rPr>
              <a:t>Tobacco plant with luminescence gene from a firefly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868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55626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u="sng" dirty="0" smtClean="0"/>
              <a:t>Step 4:</a:t>
            </a:r>
            <a:r>
              <a:rPr lang="en-US" dirty="0" smtClean="0"/>
              <a:t> The </a:t>
            </a:r>
            <a:r>
              <a:rPr lang="en-US" u="sng" dirty="0" smtClean="0"/>
              <a:t>egg</a:t>
            </a:r>
            <a:r>
              <a:rPr lang="en-US" dirty="0" smtClean="0"/>
              <a:t> is then charged with electricity to start </a:t>
            </a:r>
            <a:r>
              <a:rPr lang="en-US" u="sng" dirty="0" smtClean="0"/>
              <a:t>mitosis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1600" dirty="0" smtClean="0"/>
          </a:p>
          <a:p>
            <a:pPr eaLnBrk="1" hangingPunct="1">
              <a:lnSpc>
                <a:spcPct val="90000"/>
              </a:lnSpc>
            </a:pPr>
            <a:r>
              <a:rPr lang="en-US" b="1" u="sng" dirty="0" smtClean="0"/>
              <a:t>Step 5:</a:t>
            </a:r>
            <a:r>
              <a:rPr lang="en-US" dirty="0" smtClean="0"/>
              <a:t> Its then put into a </a:t>
            </a:r>
            <a:r>
              <a:rPr lang="en-US" u="sng" dirty="0" smtClean="0"/>
              <a:t>surrogate</a:t>
            </a:r>
            <a:r>
              <a:rPr lang="en-US" dirty="0" smtClean="0"/>
              <a:t> mother so it can grow.</a:t>
            </a:r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Its going to be </a:t>
            </a:r>
            <a:r>
              <a:rPr lang="en-US" u="sng" dirty="0" smtClean="0"/>
              <a:t>genetically</a:t>
            </a:r>
            <a:r>
              <a:rPr lang="en-US" dirty="0" smtClean="0"/>
              <a:t> </a:t>
            </a:r>
            <a:r>
              <a:rPr lang="en-US" u="sng" dirty="0" smtClean="0"/>
              <a:t>identical</a:t>
            </a:r>
            <a:r>
              <a:rPr lang="en-US" dirty="0" smtClean="0"/>
              <a:t> to the parent of the body cell.  But it will be a baby.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Plants and animals can be </a:t>
            </a:r>
            <a:r>
              <a:rPr lang="en-US" u="sng" dirty="0" smtClean="0"/>
              <a:t>cloned</a:t>
            </a:r>
            <a:r>
              <a:rPr lang="en-US" dirty="0" smtClean="0"/>
              <a:t>.</a:t>
            </a:r>
            <a:r>
              <a:rPr lang="en-US" sz="2800" dirty="0" smtClean="0"/>
              <a:t>  </a:t>
            </a:r>
          </a:p>
        </p:txBody>
      </p:sp>
      <p:pic>
        <p:nvPicPr>
          <p:cNvPr id="22531" name="Picture 10" descr="Image Detai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5638800" y="2133600"/>
            <a:ext cx="3733800" cy="3433763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162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" descr="Image Detai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0" y="533400"/>
            <a:ext cx="9144000" cy="5964238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999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8600"/>
            <a:ext cx="5638800" cy="6629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b="1" u="sng" dirty="0" smtClean="0"/>
              <a:t>Benefits of cloning:</a:t>
            </a:r>
            <a:r>
              <a:rPr lang="en-US" dirty="0" smtClean="0"/>
              <a:t> 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3600" dirty="0" smtClean="0"/>
              <a:t>You can make </a:t>
            </a:r>
            <a:r>
              <a:rPr lang="en-US" sz="3600" u="sng" dirty="0" smtClean="0"/>
              <a:t>exact</a:t>
            </a:r>
            <a:r>
              <a:rPr lang="en-US" sz="3600" dirty="0" smtClean="0"/>
              <a:t> copies of organisms with strong traits. 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3600" dirty="0" smtClean="0"/>
              <a:t>Increase </a:t>
            </a:r>
            <a:r>
              <a:rPr lang="en-US" sz="3600" u="sng" dirty="0" smtClean="0"/>
              <a:t>food</a:t>
            </a:r>
            <a:r>
              <a:rPr lang="en-US" sz="3600" dirty="0" smtClean="0"/>
              <a:t> supply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3600" u="sng" dirty="0" smtClean="0"/>
              <a:t>Medical</a:t>
            </a:r>
            <a:r>
              <a:rPr lang="en-US" sz="3600" dirty="0" smtClean="0"/>
              <a:t> purposes: clone organs for transplants.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3600" dirty="0" smtClean="0"/>
              <a:t>Bring back or stop </a:t>
            </a:r>
            <a:r>
              <a:rPr lang="en-US" sz="3600" u="sng" dirty="0" smtClean="0"/>
              <a:t>species</a:t>
            </a:r>
            <a:r>
              <a:rPr lang="en-US" sz="3600" dirty="0" smtClean="0"/>
              <a:t> from going </a:t>
            </a:r>
            <a:r>
              <a:rPr lang="en-US" sz="3600" u="sng" dirty="0" smtClean="0"/>
              <a:t>extinct</a:t>
            </a:r>
            <a:r>
              <a:rPr lang="en-US" sz="3600" dirty="0" smtClean="0"/>
              <a:t>. </a:t>
            </a:r>
          </a:p>
          <a:p>
            <a:pPr marL="609600" indent="-609600" eaLnBrk="1" hangingPunct="1">
              <a:buFontTx/>
              <a:buNone/>
            </a:pPr>
            <a:endParaRPr lang="en-US" sz="3600" dirty="0" smtClean="0"/>
          </a:p>
          <a:p>
            <a:pPr marL="609600" indent="-609600" eaLnBrk="1" hangingPunct="1"/>
            <a:endParaRPr lang="en-US" sz="3600" dirty="0" smtClean="0"/>
          </a:p>
        </p:txBody>
      </p:sp>
      <p:pic>
        <p:nvPicPr>
          <p:cNvPr id="24579" name="Picture 5" descr="Image Detai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5791200" y="4089400"/>
            <a:ext cx="3352800" cy="2540000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0" name="Picture 9" descr="Image Detai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6172200" y="609600"/>
            <a:ext cx="2471738" cy="2819400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1" name="Text Box 12"/>
          <p:cNvSpPr txBox="1">
            <a:spLocks noChangeArrowheads="1"/>
          </p:cNvSpPr>
          <p:nvPr/>
        </p:nvSpPr>
        <p:spPr bwMode="auto">
          <a:xfrm>
            <a:off x="5638800" y="3581400"/>
            <a:ext cx="350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u="sng"/>
              <a:t>Saber Tooth Tiger extinct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8600"/>
            <a:ext cx="5867400" cy="6248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600" b="1" u="sng" dirty="0" smtClean="0"/>
              <a:t>Risks of cloning: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3600" u="sng" dirty="0" smtClean="0"/>
              <a:t>Decreases</a:t>
            </a:r>
            <a:r>
              <a:rPr lang="en-US" sz="3600" dirty="0" smtClean="0"/>
              <a:t> genetic diversity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3600" dirty="0" smtClean="0"/>
              <a:t>If one of your clones gets a </a:t>
            </a:r>
            <a:r>
              <a:rPr lang="en-US" sz="3600" u="sng" dirty="0" smtClean="0"/>
              <a:t>disease</a:t>
            </a:r>
            <a:r>
              <a:rPr lang="en-US" sz="3600" dirty="0" smtClean="0"/>
              <a:t>, they all get it:  same immune system.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3600" dirty="0" smtClean="0"/>
              <a:t>Inefficient: high failure rate: </a:t>
            </a:r>
            <a:r>
              <a:rPr lang="en-US" sz="3600" u="sng" dirty="0" smtClean="0"/>
              <a:t>90</a:t>
            </a:r>
            <a:r>
              <a:rPr lang="en-US" sz="3600" dirty="0" smtClean="0"/>
              <a:t>%+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3600" u="sng" dirty="0" smtClean="0"/>
              <a:t>Expensive</a:t>
            </a:r>
          </a:p>
          <a:p>
            <a:pPr marL="609600" indent="-609600" eaLnBrk="1" hangingPunct="1"/>
            <a:endParaRPr lang="en-US" sz="3600" dirty="0" smtClean="0"/>
          </a:p>
        </p:txBody>
      </p:sp>
      <p:pic>
        <p:nvPicPr>
          <p:cNvPr id="25603" name="Picture 10" descr="Image Deta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3900" y="1905000"/>
            <a:ext cx="33401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176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97100"/>
            <a:ext cx="8458200" cy="32131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Since Dolly, cats and other organisms have been cloned.  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cat that was cloned had the same exact DNA but different color fur than the mother.  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How can this be?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26627" name="Picture 4" descr="http://www.pbs.org/wgbh/nova/sciencenow/3411/images/vidthumb-02-ext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4114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 descr="http://evolution.berkeley.edu/evolibrary/images/interviews/phenotyp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9163" y="457200"/>
            <a:ext cx="441801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951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25963"/>
          </a:xfrm>
        </p:spPr>
        <p:txBody>
          <a:bodyPr/>
          <a:lstStyle/>
          <a:p>
            <a:r>
              <a:rPr lang="en-US" dirty="0" smtClean="0"/>
              <a:t>Environment </a:t>
            </a:r>
            <a:r>
              <a:rPr lang="en-US" b="1" i="1" u="sng" dirty="0" smtClean="0"/>
              <a:t>CAN</a:t>
            </a:r>
            <a:r>
              <a:rPr lang="en-US" dirty="0" smtClean="0"/>
              <a:t> affect how genes are </a:t>
            </a:r>
            <a:r>
              <a:rPr lang="en-US" u="sng" dirty="0" smtClean="0"/>
              <a:t>expressed</a:t>
            </a:r>
            <a:r>
              <a:rPr lang="en-US" dirty="0" smtClean="0"/>
              <a:t> (phenotype)</a:t>
            </a:r>
          </a:p>
          <a:p>
            <a:r>
              <a:rPr lang="en-US" u="sng" dirty="0" smtClean="0"/>
              <a:t>Identical</a:t>
            </a:r>
            <a:r>
              <a:rPr lang="en-US" dirty="0" smtClean="0"/>
              <a:t> twin studies: identical twins raised apart in separate homes/environments showed different </a:t>
            </a:r>
            <a:r>
              <a:rPr lang="en-US" u="sng" dirty="0" smtClean="0"/>
              <a:t>intelligences</a:t>
            </a:r>
          </a:p>
        </p:txBody>
      </p:sp>
      <p:pic>
        <p:nvPicPr>
          <p:cNvPr id="27651" name="Picture 2" descr="http://upload.wikimedia.org/wikipedia/en/a/a7/Heritability_plan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9675" y="3352800"/>
            <a:ext cx="71278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35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25963"/>
          </a:xfrm>
        </p:spPr>
        <p:txBody>
          <a:bodyPr/>
          <a:lstStyle/>
          <a:p>
            <a:pPr algn="just"/>
            <a:r>
              <a:rPr lang="en-US" dirty="0" smtClean="0"/>
              <a:t>We can change the </a:t>
            </a:r>
            <a:r>
              <a:rPr lang="en-US" u="sng" dirty="0" smtClean="0"/>
              <a:t>phenotype</a:t>
            </a:r>
            <a:r>
              <a:rPr lang="en-US" dirty="0" smtClean="0"/>
              <a:t> (color) of hydrangea blooms by changing the acidity of the soil:</a:t>
            </a:r>
          </a:p>
          <a:p>
            <a:pPr algn="just"/>
            <a:r>
              <a:rPr lang="en-US" u="sng" dirty="0" smtClean="0"/>
              <a:t>Acidic</a:t>
            </a:r>
            <a:r>
              <a:rPr lang="en-US" dirty="0" smtClean="0"/>
              <a:t> soil produces pink blooms</a:t>
            </a:r>
          </a:p>
          <a:p>
            <a:pPr algn="just"/>
            <a:r>
              <a:rPr lang="en-US" u="sng" dirty="0" smtClean="0"/>
              <a:t>Basic</a:t>
            </a:r>
            <a:r>
              <a:rPr lang="en-US" dirty="0" smtClean="0"/>
              <a:t> soil produces blue blooms</a:t>
            </a:r>
          </a:p>
        </p:txBody>
      </p:sp>
      <p:pic>
        <p:nvPicPr>
          <p:cNvPr id="28675" name="Picture 2" descr="http://www.shumiao.com/Upload/Other/xiuqiuhua%20odhshaojsamzxkabxioosh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0"/>
            <a:ext cx="5511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67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28600" y="6350"/>
            <a:ext cx="8504238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Why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make transgenic organisms (animals and plants)?  </a:t>
            </a:r>
          </a:p>
          <a:p>
            <a:pPr eaLnBrk="1" hangingPunct="1">
              <a:buFontTx/>
              <a:buNone/>
              <a:defRPr/>
            </a:pP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 way to improve </a:t>
            </a: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amount of food when human population continues to increase!  </a:t>
            </a:r>
            <a:r>
              <a:rPr lang="en-US" sz="3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Transgenic cows</a:t>
            </a: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 gene inserted to increase milk production. </a:t>
            </a:r>
          </a:p>
        </p:txBody>
      </p:sp>
      <p:pic>
        <p:nvPicPr>
          <p:cNvPr id="37891" name="Picture 8" descr="pharming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78138"/>
            <a:ext cx="3810000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10" descr="cow_1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60638"/>
            <a:ext cx="27130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203755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B. Spider goat</a:t>
            </a: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gene from spider inserted into goat.  </a:t>
            </a:r>
          </a:p>
          <a:p>
            <a:pPr eaLnBrk="1" hangingPunct="1">
              <a:defRPr/>
            </a:pP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Goats make silk of the spider web in their milk.  </a:t>
            </a:r>
          </a:p>
          <a:p>
            <a:pPr eaLnBrk="1" hangingPunct="1">
              <a:defRPr/>
            </a:pPr>
            <a:r>
              <a:rPr lang="en-US" sz="30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Flexible</a:t>
            </a: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stronger than steel.  Used in bullet proof jackets.</a:t>
            </a:r>
          </a:p>
          <a:p>
            <a:pPr eaLnBrk="1" hangingPunct="1">
              <a:defRPr/>
            </a:pPr>
            <a:endParaRPr lang="en-US" sz="3000" dirty="0" smtClean="0"/>
          </a:p>
        </p:txBody>
      </p:sp>
      <p:pic>
        <p:nvPicPr>
          <p:cNvPr id="38915" name="Picture 4" descr="619153-spider-goa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1143000" y="2209800"/>
            <a:ext cx="6597650" cy="2667000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6" name="Picture 5" descr="http://www.geek.com/wp-content/uploads/2011/08/spider-skin-590x35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6950" y="4090988"/>
            <a:ext cx="4343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85057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953000" cy="6629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b="1" u="sng" dirty="0" smtClean="0"/>
              <a:t>C. Glow-in-the-dark cats </a:t>
            </a:r>
          </a:p>
          <a:p>
            <a:pPr eaLnBrk="1" hangingPunct="1"/>
            <a:r>
              <a:rPr lang="en-US" sz="4000" dirty="0" smtClean="0"/>
              <a:t>Scientist used a </a:t>
            </a:r>
            <a:r>
              <a:rPr lang="en-US" sz="4000" u="sng" dirty="0" smtClean="0"/>
              <a:t>virus</a:t>
            </a:r>
            <a:r>
              <a:rPr lang="en-US" sz="4000" dirty="0" smtClean="0"/>
              <a:t> to insert DNA from jellyfish</a:t>
            </a:r>
          </a:p>
          <a:p>
            <a:pPr eaLnBrk="1" hangingPunct="1"/>
            <a:r>
              <a:rPr lang="en-US" sz="4000" dirty="0" smtClean="0"/>
              <a:t>The gene made the cat produce a </a:t>
            </a:r>
            <a:r>
              <a:rPr lang="en-US" sz="4000" u="sng" dirty="0" smtClean="0"/>
              <a:t>fluorescent</a:t>
            </a:r>
            <a:r>
              <a:rPr lang="en-US" sz="4000" dirty="0" smtClean="0"/>
              <a:t> protein in its fur.</a:t>
            </a:r>
            <a:r>
              <a:rPr lang="en-US" sz="2800" dirty="0" smtClean="0"/>
              <a:t>  </a:t>
            </a:r>
          </a:p>
        </p:txBody>
      </p:sp>
      <p:pic>
        <p:nvPicPr>
          <p:cNvPr id="39939" name="Picture 7" descr="pb-110331-jellyfish-green-p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4953000" y="0"/>
            <a:ext cx="3810000" cy="2540000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0" name="Picture 12" descr="pic20-1b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5791200" y="2362200"/>
            <a:ext cx="2552700" cy="4495800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5042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6705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500" dirty="0" smtClean="0"/>
              <a:t>Some genetic engineering techniques  include:</a:t>
            </a:r>
          </a:p>
          <a:p>
            <a:pPr>
              <a:buFontTx/>
              <a:buNone/>
            </a:pPr>
            <a:r>
              <a:rPr lang="en-US" sz="3500" b="1" dirty="0" smtClean="0"/>
              <a:t>	1. </a:t>
            </a:r>
            <a:r>
              <a:rPr lang="en-US" sz="3500" b="1" u="sng" dirty="0" smtClean="0"/>
              <a:t>Artificial selection</a:t>
            </a:r>
          </a:p>
          <a:p>
            <a:pPr>
              <a:buFontTx/>
              <a:buNone/>
            </a:pPr>
            <a:r>
              <a:rPr lang="en-US" sz="3500" dirty="0" smtClean="0"/>
              <a:t>		A. selective breeding</a:t>
            </a:r>
          </a:p>
          <a:p>
            <a:pPr>
              <a:buFontTx/>
              <a:buNone/>
            </a:pPr>
            <a:r>
              <a:rPr lang="en-US" sz="3500" dirty="0" smtClean="0"/>
              <a:t>		B. hybridization</a:t>
            </a:r>
          </a:p>
          <a:p>
            <a:pPr>
              <a:buFontTx/>
              <a:buNone/>
            </a:pPr>
            <a:r>
              <a:rPr lang="en-US" sz="3500" dirty="0" smtClean="0"/>
              <a:t>		C. inbreeding</a:t>
            </a:r>
          </a:p>
          <a:p>
            <a:pPr>
              <a:buFontTx/>
              <a:buNone/>
            </a:pPr>
            <a:r>
              <a:rPr lang="en-US" sz="3500" b="1" dirty="0" smtClean="0"/>
              <a:t>	2. </a:t>
            </a:r>
            <a:r>
              <a:rPr lang="en-US" sz="3500" b="1" u="sng" dirty="0" smtClean="0"/>
              <a:t>Cloning</a:t>
            </a:r>
          </a:p>
          <a:p>
            <a:pPr>
              <a:buFontTx/>
              <a:buNone/>
            </a:pPr>
            <a:r>
              <a:rPr lang="en-US" sz="3500" b="1" dirty="0" smtClean="0"/>
              <a:t>	3. </a:t>
            </a:r>
            <a:r>
              <a:rPr lang="en-US" sz="3500" b="1" u="sng" dirty="0" smtClean="0"/>
              <a:t>Gene splicing – Transgenic Organisms</a:t>
            </a:r>
          </a:p>
          <a:p>
            <a:pPr>
              <a:buFontTx/>
              <a:buNone/>
            </a:pPr>
            <a:r>
              <a:rPr lang="en-US" sz="3500" b="1" dirty="0" smtClean="0"/>
              <a:t>	4. </a:t>
            </a:r>
            <a:r>
              <a:rPr lang="en-US" sz="3500" b="1" u="sng" dirty="0" smtClean="0"/>
              <a:t>Gene Therapy</a:t>
            </a:r>
            <a:endParaRPr lang="en-US" sz="35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366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81000" y="76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Transgenic bacteria:</a:t>
            </a:r>
            <a:r>
              <a:rPr lang="en-US" sz="3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4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gene</a:t>
            </a:r>
            <a:r>
              <a:rPr lang="en-US" sz="3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inserted into bacteria so they produce things humans need.  </a:t>
            </a:r>
          </a:p>
          <a:p>
            <a:pPr eaLnBrk="1" hangingPunct="1">
              <a:defRPr/>
            </a:pPr>
            <a:r>
              <a:rPr lang="en-US" sz="3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 example: insulin and clotting factors in blood are now made by </a:t>
            </a:r>
            <a:r>
              <a:rPr lang="en-US" sz="34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bacteria</a:t>
            </a:r>
            <a:r>
              <a:rPr lang="en-US" sz="3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0963" name="Picture 6" descr="bacter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00375"/>
            <a:ext cx="5334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8" descr="116335185408g7O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87675"/>
            <a:ext cx="25146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1905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28600" y="152400"/>
            <a:ext cx="8686800" cy="4114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Transgenic plants:</a:t>
            </a: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plants are given </a:t>
            </a:r>
            <a:r>
              <a:rPr lang="en-US" sz="30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genes</a:t>
            </a: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so they meet human needs. </a:t>
            </a:r>
          </a:p>
        </p:txBody>
      </p:sp>
      <p:pic>
        <p:nvPicPr>
          <p:cNvPr id="41987" name="Picture 6" descr="main_corn_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63900"/>
            <a:ext cx="63277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8885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5334000" cy="6629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 b="1" u="sng" dirty="0" smtClean="0"/>
              <a:t>a. Venomous cabbage</a:t>
            </a:r>
          </a:p>
          <a:p>
            <a:pPr eaLnBrk="1" hangingPunct="1"/>
            <a:r>
              <a:rPr lang="en-US" sz="3200" dirty="0" smtClean="0"/>
              <a:t>gene from a </a:t>
            </a:r>
            <a:r>
              <a:rPr lang="en-US" sz="3200" u="sng" dirty="0" smtClean="0"/>
              <a:t>scorpion</a:t>
            </a:r>
            <a:r>
              <a:rPr lang="en-US" sz="3200" dirty="0" smtClean="0"/>
              <a:t> tails inserted into cabbage. </a:t>
            </a:r>
          </a:p>
          <a:p>
            <a:pPr eaLnBrk="1" hangingPunct="1"/>
            <a:r>
              <a:rPr lang="en-US" sz="3200" dirty="0" smtClean="0"/>
              <a:t>Cabbage now produces that chemical. </a:t>
            </a:r>
          </a:p>
          <a:p>
            <a:pPr eaLnBrk="1" hangingPunct="1"/>
            <a:r>
              <a:rPr lang="en-US" sz="3200" dirty="0" smtClean="0"/>
              <a:t>Why? Limit </a:t>
            </a:r>
            <a:r>
              <a:rPr lang="en-US" sz="3200" u="sng" dirty="0" smtClean="0"/>
              <a:t>pesticide</a:t>
            </a:r>
            <a:r>
              <a:rPr lang="en-US" sz="3200" dirty="0" smtClean="0"/>
              <a:t> use while still preventing insects from damaging crops. </a:t>
            </a:r>
          </a:p>
          <a:p>
            <a:pPr eaLnBrk="1" hangingPunct="1"/>
            <a:r>
              <a:rPr lang="en-US" sz="3200" dirty="0" smtClean="0"/>
              <a:t>Corporations state the </a:t>
            </a:r>
            <a:r>
              <a:rPr lang="en-US" sz="3200" u="sng" dirty="0" smtClean="0"/>
              <a:t>toxin</a:t>
            </a:r>
            <a:r>
              <a:rPr lang="en-US" sz="3200" dirty="0" smtClean="0"/>
              <a:t> is modified so it isn’t harmful to humans.</a:t>
            </a:r>
            <a:endParaRPr lang="en-US" sz="3200" b="1" dirty="0" smtClean="0"/>
          </a:p>
          <a:p>
            <a:pPr eaLnBrk="1" hangingPunct="1"/>
            <a:endParaRPr lang="en-US" sz="3200" dirty="0" smtClean="0"/>
          </a:p>
        </p:txBody>
      </p:sp>
      <p:pic>
        <p:nvPicPr>
          <p:cNvPr id="43011" name="Picture 6" descr="Image Detai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5334000" y="1752600"/>
            <a:ext cx="4038600" cy="3230563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3473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5562600" cy="662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900" b="1" u="sng" dirty="0" smtClean="0"/>
              <a:t>b. Banana vaccines</a:t>
            </a:r>
          </a:p>
          <a:p>
            <a:pPr eaLnBrk="1" hangingPunct="1">
              <a:lnSpc>
                <a:spcPct val="90000"/>
              </a:lnSpc>
            </a:pPr>
            <a:r>
              <a:rPr lang="en-US" sz="2900" u="sng" dirty="0" smtClean="0"/>
              <a:t>virus</a:t>
            </a:r>
            <a:r>
              <a:rPr lang="en-US" sz="2900" dirty="0" smtClean="0"/>
              <a:t> is injected into a banana, the virus DNA becomes part of the plant.</a:t>
            </a:r>
          </a:p>
          <a:p>
            <a:pPr eaLnBrk="1" hangingPunct="1">
              <a:lnSpc>
                <a:spcPct val="90000"/>
              </a:lnSpc>
            </a:pPr>
            <a:r>
              <a:rPr lang="en-US" sz="2900" dirty="0" smtClean="0"/>
              <a:t>As the plant grows, it produces the virus </a:t>
            </a:r>
            <a:r>
              <a:rPr lang="en-US" sz="2900" u="sng" dirty="0" smtClean="0"/>
              <a:t>proteins</a:t>
            </a:r>
            <a:r>
              <a:rPr lang="en-US" sz="2900" dirty="0" smtClean="0"/>
              <a:t> — but not the disease part of the virus.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900" dirty="0" smtClean="0"/>
          </a:p>
          <a:p>
            <a:pPr eaLnBrk="1" hangingPunct="1">
              <a:lnSpc>
                <a:spcPct val="90000"/>
              </a:lnSpc>
            </a:pPr>
            <a:r>
              <a:rPr lang="en-US" sz="2900" dirty="0" smtClean="0"/>
              <a:t>When people eat a bite, their immune systems creates </a:t>
            </a:r>
            <a:r>
              <a:rPr lang="en-US" sz="2900" u="sng" dirty="0" smtClean="0"/>
              <a:t>antibodies</a:t>
            </a:r>
            <a:r>
              <a:rPr lang="en-US" sz="2900" dirty="0" smtClean="0"/>
              <a:t> to fight the disease — just like a traditional vaccine</a:t>
            </a:r>
          </a:p>
          <a:p>
            <a:pPr eaLnBrk="1" hangingPunct="1">
              <a:lnSpc>
                <a:spcPct val="90000"/>
              </a:lnSpc>
            </a:pPr>
            <a:r>
              <a:rPr lang="en-US" sz="2900" dirty="0" smtClean="0"/>
              <a:t>Vaccines for hepatitis and cholera</a:t>
            </a:r>
          </a:p>
          <a:p>
            <a:pPr eaLnBrk="1" hangingPunct="1">
              <a:lnSpc>
                <a:spcPct val="90000"/>
              </a:lnSpc>
            </a:pPr>
            <a:endParaRPr lang="en-US" sz="2900" dirty="0" smtClean="0"/>
          </a:p>
        </p:txBody>
      </p:sp>
      <p:pic>
        <p:nvPicPr>
          <p:cNvPr id="44035" name="Picture 4" descr="Image Detai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5445125" y="2057400"/>
            <a:ext cx="3714750" cy="2933700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60446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7630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 virus is often used to deliver DNA.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 the movie “I Am Legend,” A healthy gene was inserted into a virus. 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virus invaded the cancer cells and inserts the healthy gene to cure cancer.  Worked at first but the virus mutated and became deadly. 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This is being attempted in real life right now: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AIDS virus is being used as a vector to help cure cancer.</a:t>
            </a:r>
          </a:p>
        </p:txBody>
      </p:sp>
      <p:pic>
        <p:nvPicPr>
          <p:cNvPr id="45059" name="Picture 3" descr="I Am Lege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67150"/>
            <a:ext cx="57150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835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en-US" sz="3600" b="1" u="sng" dirty="0" smtClean="0"/>
              <a:t>Gene therapy</a:t>
            </a:r>
            <a:r>
              <a:rPr lang="en-US" sz="3600" dirty="0" smtClean="0"/>
              <a:t>: When disease causing genes are </a:t>
            </a:r>
            <a:r>
              <a:rPr lang="en-US" sz="3600" u="sng" dirty="0" smtClean="0"/>
              <a:t>cut</a:t>
            </a:r>
            <a:r>
              <a:rPr lang="en-US" sz="3600" dirty="0" smtClean="0"/>
              <a:t> out and </a:t>
            </a:r>
            <a:r>
              <a:rPr lang="en-US" sz="3600" u="sng" dirty="0" smtClean="0"/>
              <a:t>good</a:t>
            </a:r>
            <a:r>
              <a:rPr lang="en-US" sz="3600" dirty="0" smtClean="0"/>
              <a:t> genes are inserted.</a:t>
            </a:r>
          </a:p>
          <a:p>
            <a:pPr eaLnBrk="1" hangingPunct="1"/>
            <a:r>
              <a:rPr lang="en-US" sz="3600" u="sng" dirty="0" smtClean="0"/>
              <a:t>Restriction</a:t>
            </a:r>
            <a:r>
              <a:rPr lang="en-US" sz="3600" dirty="0" smtClean="0"/>
              <a:t> </a:t>
            </a:r>
            <a:r>
              <a:rPr lang="en-US" sz="3600" u="sng" dirty="0" smtClean="0"/>
              <a:t>enzymes</a:t>
            </a:r>
            <a:r>
              <a:rPr lang="en-US" sz="3600" dirty="0" smtClean="0"/>
              <a:t> are used to cut out bad genes. </a:t>
            </a:r>
          </a:p>
          <a:p>
            <a:pPr eaLnBrk="1" hangingPunct="1"/>
            <a:r>
              <a:rPr lang="en-US" sz="3600" u="sng" dirty="0" smtClean="0"/>
              <a:t>Viruses</a:t>
            </a:r>
            <a:r>
              <a:rPr lang="en-US" sz="3600" dirty="0" smtClean="0"/>
              <a:t> (vector) are used to insert good genes. 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698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9525"/>
            <a:ext cx="8229600" cy="1143000"/>
          </a:xfrm>
        </p:spPr>
        <p:txBody>
          <a:bodyPr/>
          <a:lstStyle/>
          <a:p>
            <a:r>
              <a:rPr lang="en-US" smtClean="0"/>
              <a:t>Human Genome Project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0" y="960438"/>
            <a:ext cx="5410200" cy="4525962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Gene therapy could work thanks to the Human Genome Project (2001), a federally funded effort to completely </a:t>
            </a:r>
            <a:r>
              <a:rPr lang="en-US" sz="3000" u="sng" dirty="0" smtClean="0"/>
              <a:t>map</a:t>
            </a:r>
            <a:r>
              <a:rPr lang="en-US" sz="3000" dirty="0" smtClean="0"/>
              <a:t> and </a:t>
            </a:r>
            <a:r>
              <a:rPr lang="en-US" sz="3000" u="sng" dirty="0" smtClean="0"/>
              <a:t>sequence</a:t>
            </a:r>
            <a:r>
              <a:rPr lang="en-US" sz="3000" dirty="0" smtClean="0"/>
              <a:t> the entire human genome.  </a:t>
            </a:r>
          </a:p>
          <a:p>
            <a:r>
              <a:rPr lang="en-US" sz="3000" dirty="0" smtClean="0"/>
              <a:t>Approximately 35,000-40,000 genes on 46 chromosomes have been mapped to specific locations on particular </a:t>
            </a:r>
            <a:r>
              <a:rPr lang="en-US" sz="3000" u="sng" dirty="0" smtClean="0"/>
              <a:t>chromosomes</a:t>
            </a:r>
          </a:p>
        </p:txBody>
      </p:sp>
      <p:pic>
        <p:nvPicPr>
          <p:cNvPr id="47108" name="Picture 2" descr="http://couloirsdunet.files.wordpress.com/2014/01/human-genome-proje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611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Experimental trials for </a:t>
            </a:r>
            <a:r>
              <a:rPr lang="en-US" u="sng" dirty="0" smtClean="0"/>
              <a:t>gene</a:t>
            </a:r>
            <a:r>
              <a:rPr lang="en-US" dirty="0" smtClean="0"/>
              <a:t> </a:t>
            </a:r>
            <a:r>
              <a:rPr lang="en-US" u="sng" dirty="0" smtClean="0"/>
              <a:t>therapy</a:t>
            </a:r>
            <a:r>
              <a:rPr lang="en-US" dirty="0" smtClean="0"/>
              <a:t> are relatively new due to potential lethal side effects.</a:t>
            </a:r>
          </a:p>
          <a:p>
            <a:pPr eaLnBrk="1" hangingPunct="1"/>
            <a:r>
              <a:rPr lang="en-US" dirty="0" smtClean="0"/>
              <a:t>EX: Cystic fibrosis and Severe Combined Immunodeficiency (</a:t>
            </a:r>
            <a:r>
              <a:rPr lang="en-US" u="sng" dirty="0" smtClean="0"/>
              <a:t>SCID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697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528638" y="-26988"/>
            <a:ext cx="8229600" cy="1143001"/>
          </a:xfrm>
        </p:spPr>
        <p:txBody>
          <a:bodyPr/>
          <a:lstStyle/>
          <a:p>
            <a:r>
              <a:rPr lang="en-US" smtClean="0"/>
              <a:t>Cystic Fibrosis Gene Therapy</a:t>
            </a:r>
          </a:p>
        </p:txBody>
      </p:sp>
      <p:pic>
        <p:nvPicPr>
          <p:cNvPr id="49155" name="Picture 2" descr="The delivery of gene therapy for C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6184900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774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52400" y="23813"/>
            <a:ext cx="8991600" cy="814387"/>
          </a:xfrm>
        </p:spPr>
        <p:txBody>
          <a:bodyPr/>
          <a:lstStyle/>
          <a:p>
            <a:r>
              <a:rPr lang="en-US" sz="4200" smtClean="0"/>
              <a:t>Severe Combined Immunodeficiency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Diagnosed in 40  to 100 babies every year in the US.  Results in the inability of the body to fight off </a:t>
            </a:r>
            <a:r>
              <a:rPr lang="en-US" u="sng" dirty="0" smtClean="0"/>
              <a:t>infection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Gene therapy has cured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8 of 10 children with this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d</a:t>
            </a:r>
            <a:r>
              <a:rPr lang="en-US" dirty="0" smtClean="0"/>
              <a:t>isease as of January 2009</a:t>
            </a:r>
            <a:endParaRPr lang="en-US" dirty="0"/>
          </a:p>
        </p:txBody>
      </p:sp>
      <p:pic>
        <p:nvPicPr>
          <p:cNvPr id="50180" name="Picture 2" descr="http://i.usatoday.net/news/_photos/2009/01/28/bubble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2775" y="2743200"/>
            <a:ext cx="34512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4" descr="http://hematopoiesis.info/wp-content/uploads/2009/02/sci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56088"/>
            <a:ext cx="35242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409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b="1" dirty="0" smtClean="0"/>
              <a:t>1.   </a:t>
            </a:r>
            <a:r>
              <a:rPr lang="en-US" b="1" u="sng" dirty="0" smtClean="0"/>
              <a:t>Artificial selection</a:t>
            </a:r>
            <a:r>
              <a:rPr lang="en-US" dirty="0" smtClean="0"/>
              <a:t>: breeders choose which </a:t>
            </a:r>
            <a:r>
              <a:rPr lang="en-US" u="sng" dirty="0" smtClean="0"/>
              <a:t>organism</a:t>
            </a:r>
            <a:r>
              <a:rPr lang="en-US" dirty="0" smtClean="0"/>
              <a:t> to mate to produce offspring with desired </a:t>
            </a:r>
            <a:r>
              <a:rPr lang="en-US" u="sng" dirty="0" smtClean="0"/>
              <a:t>traits</a:t>
            </a:r>
            <a:r>
              <a:rPr lang="en-US" dirty="0" smtClean="0"/>
              <a:t>.</a:t>
            </a:r>
          </a:p>
          <a:p>
            <a:pPr marL="609600" indent="-609600" eaLnBrk="1" hangingPunct="1">
              <a:buFontTx/>
              <a:buNone/>
            </a:pPr>
            <a:endParaRPr lang="en-US" sz="2000" dirty="0" smtClean="0"/>
          </a:p>
          <a:p>
            <a:pPr marL="609600" indent="-609600" eaLnBrk="1" hangingPunct="1"/>
            <a:r>
              <a:rPr lang="en-US" dirty="0" smtClean="0"/>
              <a:t>They cannot control what </a:t>
            </a:r>
            <a:r>
              <a:rPr lang="en-US" u="sng" dirty="0" smtClean="0"/>
              <a:t>genes</a:t>
            </a:r>
            <a:r>
              <a:rPr lang="en-US" dirty="0" smtClean="0"/>
              <a:t> are passed.</a:t>
            </a:r>
          </a:p>
          <a:p>
            <a:pPr marL="609600" indent="-609600" eaLnBrk="1" hangingPunct="1"/>
            <a:r>
              <a:rPr lang="en-US" dirty="0" smtClean="0"/>
              <a:t>When they get offspring with the desired </a:t>
            </a:r>
            <a:r>
              <a:rPr lang="en-US" u="sng" dirty="0" smtClean="0"/>
              <a:t>trait</a:t>
            </a:r>
            <a:r>
              <a:rPr lang="en-US" dirty="0" smtClean="0"/>
              <a:t>s, they maintain them by continuing to </a:t>
            </a:r>
            <a:r>
              <a:rPr lang="en-US" u="sng" dirty="0" smtClean="0"/>
              <a:t>breed</a:t>
            </a:r>
            <a:r>
              <a:rPr lang="en-US" dirty="0" smtClean="0"/>
              <a:t> them.</a:t>
            </a:r>
          </a:p>
          <a:p>
            <a:pPr marL="609600" indent="-609600" eaLnBrk="1" hangingPunct="1"/>
            <a:endParaRPr lang="en-US" sz="1800" dirty="0" smtClean="0"/>
          </a:p>
          <a:p>
            <a:pPr marL="609600" indent="-609600" algn="ctr" eaLnBrk="1" hangingPunct="1">
              <a:buFontTx/>
              <a:buNone/>
            </a:pPr>
            <a:r>
              <a:rPr lang="en-US" b="1" u="sng" dirty="0" smtClean="0"/>
              <a:t>Three types of artificial selection:</a:t>
            </a:r>
          </a:p>
          <a:p>
            <a:pPr marL="609600" indent="-609600" algn="ctr" eaLnBrk="1" hangingPunct="1">
              <a:buFontTx/>
              <a:buNone/>
            </a:pPr>
            <a:r>
              <a:rPr lang="en-US" dirty="0" smtClean="0"/>
              <a:t>  	A. selective breeding</a:t>
            </a:r>
          </a:p>
          <a:p>
            <a:pPr marL="609600" indent="-609600" algn="ctr" eaLnBrk="1" hangingPunct="1">
              <a:buFontTx/>
              <a:buNone/>
            </a:pPr>
            <a:r>
              <a:rPr lang="en-US" dirty="0" smtClean="0"/>
              <a:t>	B. hybridization</a:t>
            </a:r>
          </a:p>
          <a:p>
            <a:pPr marL="609600" indent="-609600" algn="ctr" eaLnBrk="1" hangingPunct="1">
              <a:buFontTx/>
              <a:buNone/>
            </a:pPr>
            <a:r>
              <a:rPr lang="en-US" dirty="0" smtClean="0"/>
              <a:t>	C. inbreeding</a:t>
            </a:r>
          </a:p>
          <a:p>
            <a:pPr marL="609600" indent="-609600"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710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7200" y="152400"/>
            <a:ext cx="8229600" cy="3352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9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A. Selective breeding</a:t>
            </a:r>
            <a:r>
              <a:rPr lang="en-US" sz="29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when animals with desired </a:t>
            </a:r>
            <a:r>
              <a:rPr lang="en-US" sz="29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characteristics</a:t>
            </a:r>
            <a:r>
              <a:rPr 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are mated to produce offspring with those desired traits.</a:t>
            </a:r>
          </a:p>
          <a:p>
            <a:pPr eaLnBrk="1" hangingPunct="1">
              <a:defRPr/>
            </a:pPr>
            <a:r>
              <a:rPr 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Passing of important </a:t>
            </a:r>
            <a:r>
              <a:rPr lang="en-US" sz="29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genes</a:t>
            </a:r>
            <a:r>
              <a:rPr 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to next generation.</a:t>
            </a:r>
          </a:p>
          <a:p>
            <a:pPr eaLnBrk="1" hangingPunct="1">
              <a:defRPr/>
            </a:pPr>
            <a:r>
              <a:rPr 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Example: Champion race horses, cows with tender meat, large juicy oranges on a tree.</a:t>
            </a:r>
          </a:p>
        </p:txBody>
      </p:sp>
      <p:pic>
        <p:nvPicPr>
          <p:cNvPr id="6147" name="Picture 6" descr="Horse-Racing---Irish-Cham-0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988" y="3754438"/>
            <a:ext cx="457200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8" descr="viewed_bauer_1107055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05200"/>
            <a:ext cx="5181600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7045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en-US" dirty="0" smtClean="0"/>
              <a:t>People breed dogs for </a:t>
            </a:r>
            <a:r>
              <a:rPr lang="en-US" u="sng" dirty="0" smtClean="0"/>
              <a:t>specific</a:t>
            </a:r>
            <a:r>
              <a:rPr lang="en-US" dirty="0" smtClean="0"/>
              <a:t> purposes.</a:t>
            </a:r>
          </a:p>
          <a:p>
            <a:pPr eaLnBrk="1" hangingPunct="1"/>
            <a:r>
              <a:rPr lang="en-US" dirty="0" smtClean="0"/>
              <a:t>Dachshunds were once bred to </a:t>
            </a:r>
            <a:r>
              <a:rPr lang="en-US" u="sng" dirty="0" smtClean="0"/>
              <a:t>hunt</a:t>
            </a:r>
            <a:r>
              <a:rPr lang="en-US" dirty="0" smtClean="0"/>
              <a:t> badgers and other burrowing animals.   </a:t>
            </a:r>
          </a:p>
          <a:p>
            <a:pPr eaLnBrk="1" hangingPunct="1"/>
            <a:r>
              <a:rPr lang="en-US" dirty="0" smtClean="0"/>
              <a:t>They had to be </a:t>
            </a:r>
            <a:r>
              <a:rPr lang="en-US" u="sng" dirty="0" smtClean="0"/>
              <a:t>small</a:t>
            </a:r>
            <a:r>
              <a:rPr lang="en-US" dirty="0" smtClean="0"/>
              <a:t> to fit into the animal’s hole in the ground.</a:t>
            </a:r>
            <a:r>
              <a:rPr lang="en-US" sz="2800" dirty="0" smtClean="0"/>
              <a:t>  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7171" name="Picture 5" descr="Dachshu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2362200" y="2743200"/>
            <a:ext cx="5867400" cy="3895725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830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5105400" cy="68580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4400" b="1" u="sng" dirty="0" smtClean="0">
                <a:latin typeface="Times New Roman" pitchFamily="18" charset="0"/>
              </a:rPr>
              <a:t>Benefits of selective breeding: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44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Angus cows are bred to </a:t>
            </a:r>
            <a:r>
              <a:rPr lang="en-US" u="sng" dirty="0" smtClean="0"/>
              <a:t>increase</a:t>
            </a:r>
            <a:r>
              <a:rPr lang="en-US" dirty="0" smtClean="0"/>
              <a:t> muscle mass so that we get more meat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Egg-Laying Hen-produces more </a:t>
            </a:r>
            <a:r>
              <a:rPr lang="en-US" u="sng" dirty="0" smtClean="0"/>
              <a:t>eggs</a:t>
            </a:r>
            <a:r>
              <a:rPr lang="en-US" dirty="0" smtClean="0"/>
              <a:t> than the average hen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8195" name="Picture 5" descr="Image Detai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5181600" y="304800"/>
            <a:ext cx="3752850" cy="2814638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9" descr="Image Detai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5029200" y="3429000"/>
            <a:ext cx="3886200" cy="2422525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217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0"/>
            <a:ext cx="9144000" cy="6705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B. Hybridizations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two individuals with </a:t>
            </a:r>
            <a:r>
              <a:rPr lang="en-US" sz="2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unlike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characteristics are </a:t>
            </a:r>
            <a:r>
              <a:rPr lang="en-US" sz="2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crossed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to produce the best in both organisms.  </a:t>
            </a:r>
          </a:p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Example:  Luther Burbank created a disease </a:t>
            </a:r>
            <a:r>
              <a:rPr lang="en-US" sz="2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resistant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potato called the Burbank potato.  </a:t>
            </a:r>
          </a:p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 crossed a disease </a:t>
            </a:r>
            <a:r>
              <a:rPr lang="en-US" sz="2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resistant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plant with one that had a large food </a:t>
            </a:r>
            <a:r>
              <a:rPr lang="en-US" sz="2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producing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capacity.  </a:t>
            </a:r>
          </a:p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Result:  disease resistant plant that makes a lot of potatoes. </a:t>
            </a:r>
          </a:p>
        </p:txBody>
      </p:sp>
      <p:pic>
        <p:nvPicPr>
          <p:cNvPr id="9219" name="Picture 8" descr="Image Deta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62400"/>
            <a:ext cx="23717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0" descr="Image Deta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400"/>
            <a:ext cx="38671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3181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0"/>
            <a:ext cx="8763000" cy="1295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b="1" u="sng" smtClean="0"/>
              <a:t>Other Examples of hybridization: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Liger: lion and tiger mix</a:t>
            </a:r>
          </a:p>
          <a:p>
            <a:pPr marL="609600" indent="-609600" eaLnBrk="1" hangingPunct="1">
              <a:buFontTx/>
              <a:buNone/>
            </a:pPr>
            <a:endParaRPr lang="en-US" smtClean="0"/>
          </a:p>
        </p:txBody>
      </p:sp>
      <p:pic>
        <p:nvPicPr>
          <p:cNvPr id="10243" name="Picture 7" descr="Image Detai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457200" y="1295400"/>
            <a:ext cx="3429000" cy="2571750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11" descr="Image Detai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381000" y="4114800"/>
            <a:ext cx="3657600" cy="2438400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15" descr="Image Deta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39147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Line 16"/>
          <p:cNvSpPr>
            <a:spLocks noChangeShapeType="1"/>
          </p:cNvSpPr>
          <p:nvPr/>
        </p:nvSpPr>
        <p:spPr bwMode="auto">
          <a:xfrm>
            <a:off x="4038600" y="3124200"/>
            <a:ext cx="91440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17"/>
          <p:cNvSpPr>
            <a:spLocks noChangeShapeType="1"/>
          </p:cNvSpPr>
          <p:nvPr/>
        </p:nvSpPr>
        <p:spPr bwMode="auto">
          <a:xfrm flipV="1">
            <a:off x="4114800" y="4343400"/>
            <a:ext cx="7620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514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1508</Words>
  <Application>Microsoft Macintosh PowerPoint</Application>
  <PresentationFormat>On-screen Show (4:3)</PresentationFormat>
  <Paragraphs>158</Paragraphs>
  <Slides>39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Genetic Engineering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Human Genome Project</vt:lpstr>
      <vt:lpstr>Slide 37</vt:lpstr>
      <vt:lpstr>Cystic Fibrosis Gene Therapy</vt:lpstr>
      <vt:lpstr>Severe Combined Immunodeficiency</vt:lpstr>
    </vt:vector>
  </TitlesOfParts>
  <Company>HCS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 Engineering</dc:title>
  <dc:creator>Windows User</dc:creator>
  <cp:lastModifiedBy>Shannon Atkins</cp:lastModifiedBy>
  <cp:revision>6</cp:revision>
  <dcterms:created xsi:type="dcterms:W3CDTF">2016-05-03T01:10:07Z</dcterms:created>
  <dcterms:modified xsi:type="dcterms:W3CDTF">2016-05-03T01:47:38Z</dcterms:modified>
</cp:coreProperties>
</file>