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3" r:id="rId10"/>
    <p:sldId id="262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AB3912-B6B8-474D-9E1B-5737D4969F57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865DF-9661-4224-A409-CC4B2D988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ATP – Energy for LIFE!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alex.k12.in.us/highschool/teachers/arodewald/FrontPage%20files/teachers%20pages_files/biology/1%20-%20Principles%20of%20Biology/Molecules%20and%20cells%201-10/9/images/adp_vs_at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9800" cy="754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 </a:t>
            </a:r>
            <a:r>
              <a:rPr lang="en-US" dirty="0" err="1" smtClean="0"/>
              <a:t>Synthase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415809"/>
          </a:xfrm>
        </p:spPr>
        <p:txBody>
          <a:bodyPr/>
          <a:lstStyle/>
          <a:p>
            <a:r>
              <a:rPr lang="en-US" dirty="0" smtClean="0"/>
              <a:t>The ADP </a:t>
            </a:r>
            <a:r>
              <a:rPr lang="en-US" dirty="0" smtClean="0">
                <a:latin typeface="TimesNewRomanPS-BoldMT"/>
              </a:rPr>
              <a:t>→ </a:t>
            </a:r>
            <a:r>
              <a:rPr lang="en-US" dirty="0" smtClean="0"/>
              <a:t>ATP chemical reaction (recharging the battery) happens with the help of the enzyme ATP </a:t>
            </a:r>
            <a:r>
              <a:rPr lang="en-US" dirty="0" err="1" smtClean="0"/>
              <a:t>synthase</a:t>
            </a:r>
            <a:r>
              <a:rPr lang="en-US" dirty="0" smtClean="0"/>
              <a:t> , which is found in the inner folds of the mitochondria.</a:t>
            </a:r>
            <a:endParaRPr lang="en-US" dirty="0"/>
          </a:p>
        </p:txBody>
      </p:sp>
      <p:pic>
        <p:nvPicPr>
          <p:cNvPr id="2050" name="Picture 2" descr="http://chemistry.beloit.edu/edetc/nanoquest/molecular_motor/images/atp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639387"/>
            <a:ext cx="6172200" cy="3218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ATP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Cells can regenerate ATP from ADP as needed by using foods like glucose</a:t>
            </a:r>
          </a:p>
          <a:p>
            <a:r>
              <a:rPr lang="en-US" dirty="0" smtClean="0"/>
              <a:t>Organisms (like us!) must release the energy associated with glucose and other compounds to perform basic functions required for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needs energy in order to survive and carry out the basic functions required for life</a:t>
            </a:r>
          </a:p>
          <a:p>
            <a:r>
              <a:rPr lang="en-US" dirty="0" smtClean="0"/>
              <a:t>Energy comes from two sources:</a:t>
            </a:r>
          </a:p>
          <a:p>
            <a:r>
              <a:rPr lang="en-US" dirty="0" smtClean="0"/>
              <a:t>(1) Sun – ultimate source of energy for all living things on our planet</a:t>
            </a:r>
          </a:p>
          <a:p>
            <a:r>
              <a:rPr lang="en-US" dirty="0" smtClean="0"/>
              <a:t>(2) Food – eating food gives us the energy we need to perform functions required for survival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2796809"/>
          </a:xfrm>
        </p:spPr>
        <p:txBody>
          <a:bodyPr/>
          <a:lstStyle/>
          <a:p>
            <a:r>
              <a:rPr lang="en-US" dirty="0" smtClean="0"/>
              <a:t>Sun provides light energy that some organisms can use directly for energy.</a:t>
            </a:r>
          </a:p>
          <a:p>
            <a:r>
              <a:rPr lang="en-US" b="1" i="1" dirty="0" err="1" smtClean="0">
                <a:solidFill>
                  <a:srgbClr val="FF0000"/>
                </a:solidFill>
              </a:rPr>
              <a:t>Autotrophs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organisms that make their own food</a:t>
            </a:r>
          </a:p>
          <a:p>
            <a:r>
              <a:rPr lang="en-US" dirty="0" smtClean="0"/>
              <a:t>Examples of </a:t>
            </a:r>
            <a:r>
              <a:rPr lang="en-US" dirty="0" err="1" smtClean="0"/>
              <a:t>autotrophs</a:t>
            </a:r>
            <a:r>
              <a:rPr lang="en-US" dirty="0" smtClean="0"/>
              <a:t> include plants</a:t>
            </a:r>
            <a:endParaRPr lang="en-US" dirty="0"/>
          </a:p>
        </p:txBody>
      </p:sp>
      <p:pic>
        <p:nvPicPr>
          <p:cNvPr id="8194" name="Picture 2" descr="http://www.rbge.org.uk/assets/images/science/research_plant_collections/6.9%20IUCN%20Pl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67200"/>
            <a:ext cx="3913074" cy="2590800"/>
          </a:xfrm>
          <a:prstGeom prst="rect">
            <a:avLst/>
          </a:prstGeom>
          <a:noFill/>
        </p:spPr>
      </p:pic>
      <p:pic>
        <p:nvPicPr>
          <p:cNvPr id="8196" name="Picture 4" descr="https://encrypted-tbn0.gstatic.com/images?q=tbn:ANd9GcQHKe-Qhv3Rl6WSKZpQT1vIHDX78TIdWzLQVGSFYXR3ZpYj-LG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70276"/>
            <a:ext cx="2819400" cy="268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181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Other organisms cannot use the sun’s energy directly</a:t>
            </a:r>
          </a:p>
          <a:p>
            <a:r>
              <a:rPr lang="en-US" dirty="0" smtClean="0"/>
              <a:t>These organisms, called </a:t>
            </a:r>
            <a:r>
              <a:rPr lang="en-US" b="1" i="1" dirty="0" err="1" smtClean="0">
                <a:solidFill>
                  <a:srgbClr val="FF0000"/>
                </a:solidFill>
              </a:rPr>
              <a:t>heterotrophs</a:t>
            </a:r>
            <a:r>
              <a:rPr lang="en-US" dirty="0" smtClean="0"/>
              <a:t>, obtain energy from the food they eat.</a:t>
            </a:r>
          </a:p>
          <a:p>
            <a:r>
              <a:rPr lang="en-US" dirty="0" smtClean="0"/>
              <a:t>Examples of </a:t>
            </a:r>
            <a:r>
              <a:rPr lang="en-US" dirty="0" err="1" smtClean="0"/>
              <a:t>heterotrophs</a:t>
            </a:r>
            <a:r>
              <a:rPr lang="en-US" dirty="0" smtClean="0"/>
              <a:t> include lions, deer, mushrooms (get food by decomposing other organisms), people</a:t>
            </a:r>
            <a:endParaRPr lang="en-US" dirty="0"/>
          </a:p>
        </p:txBody>
      </p:sp>
      <p:sp>
        <p:nvSpPr>
          <p:cNvPr id="7170" name="AutoShape 2" descr="data:image/jpeg;base64,/9j/4AAQSkZJRgABAQAAAQABAAD/2wCEAAkGBxQTEhUUExQWFhUXFx4YGBgXFxoaHBcdGxwYGhoYGhwYHCggGBwlHBcYITEhJSksLi4uGCAzODMsNygtLisBCgoKDg0OGxAQGiwkHyU0LCwsLCwsLCwsLCwsLCwsLCwsLCwsLCwsLCwsLCwsLCwsLCwsLCwsLCwsLCwsLCwsLP/AABEIAMQBAgMBIgACEQEDEQH/xAAbAAACAgMBAAAAAAAAAAAAAAADBAIFAAEGB//EADwQAAECBAQDBgUCBQQCAwAAAAECEQADITEEEkFRBWGBInGRocHwBhMysdFC4RQjUmLxBxVyooKSM0Oy/8QAGAEAAwEBAAAAAAAAAAAAAAAAAAECAwT/xAAhEQEBAAIDAAIDAQEAAAAAAAAAAQIREiExQVEDBCJhE//aAAwDAQACEQMRAD8A5SZJOYDS5iGMJFoErHse0IPIYkLLtBqbTrpCThyhJWsaRUfDis04p/So17ouOP8AEnlFIo9IpvhyYUqKwLUjTeMs+kyXVezcFUiUkIQGSRA+OSJSw4IzxyOA+JCoZSOsVePxis5OY+MdGf7OEnTkn4Lvt33A+KJkvmVaJ8X+JpU2WuWKkiPMv4pRNSTFjwvtLSkXUQnxLesYZftX6bYfglrfDsA60JmEpdTjmlzXucGO64T8LyVTC4bJav1c44fis5RxExQBACylIOiU9lI5MAIveH8cm/poUIKlK2SkOe82A5kRX4v2MZj/AF0X5vw25fy7KZwQJmIWlT1ql6Ra8QYSjpSpjyyZ8UTXzZosuEfFkyYFZg7Bw+ojafsY5X1jfwWG5XAEzysBGVDg51XMB+Ifh4FKVhkITRJtXQmA4f4qXOWlEvsEpIGaxUA6QeRZuscljviOfN/lKJYmr2SRfuicv2MN6140x/Xz1vbJ3Ezl+Xnq7KazC56whicMgFSVHR6mjQnxSYqQogUWHSaeL84qsTMNHJJIrHNnlcpp044aPYSbKAWnMxIJCgLf21iIITLCg6nUzmxbaKiGpKpi0iWCSkFwNAdYmyrmlthZ4Uha2NCzbjnB8JiVEEIbMzAC8JYXBFOZBUAVCjbwThmBIngAuxh6Se4VLXMz5mcF1HVhoBGcSxyUoLKUFqFGNBFqcOlJmTE0OVq6mOOnqc5XetaQjMLxq/lpzMq/1VI2h3DrNGALgPTSBrwUsIS6u01n+8Qm8RCEhFSrVQ02EGUHSyypSO05zWCbCI4qWtOHBSWZVRrXUxW8Ox4ckkEizxd4LjqFrKMqRnap5REx0aqnqSlEtWVNavz5iJYWalYK1OworavKLfjkpLp+UlBYOa35RWcPnA50hAr+kQXHc2kGUpIWMpZIo7XhudgRNQSuYOx9KNekLy8YjtIyZdOoiKFiYcyiUlJt3WaFcddmjM4blVnRUAO3pC2Lwv0rYAKvyh/F43Mmiqk1AHhFRjVqJZL7kO4isd/JQoqWlz2oyBZjGRelOzVgFLmKewtFgAEpAtzhxGFKjSD4/BZEB7axltpxcRxyaScrWq8WPwvg+w51iu47Myzli4LCOp4XK7CAKDLDy8KTtKRgQCowlMwBWTF24SmB4SYDbd4mHcIq5+CTLDEtudos/huU2IlKSmgWkgGpLEVPON8SwXzEkGhUPDaM+E8WBiEInESzLUMzmhT/AFDcQsvKeOMliXHpDTVk0JmKKv8A2MRlry4OauWxVPmCQgm2VDLmHxCB4xU/HmMmKxEyWEkBKiX/AKgS4I3DGDfFyDIl4LDAsZcjPMH90wlRg14V12Sn4RFMyyVD6msO6JnFLy5B2QBRxpCnBOKhJMmahU2Ss1CaLQrSZLOihqLEUMOY7gs93lKEyU1F2KeS0mqFeXONeWrqs+G5uI8NmpTNRUlWZOXmpw0B4nh1qx5wwcJmTwGs+ZQf7mHPh7gEwYiSoqdpgI6F4v8AA8PQeIrn6oMybyoFM20ZZZaytn01xx3JL9uK+KMysXiQE5kicsBhZlEU8IoZmFVfK0ehSsOVEhnVc8+ZhPHcFUQ8XjddIs325Ph3CSupsLgXg03D5T/LzBo6zhnDijS8Ek8Lykm7m28VyLja46ZLUogWO8XnAcJld6qJYEXieMwDzEtrFzwrDhNNYe9lMSnEcPlQY4bHymLiPRMcXpeKNPBDMzDwg5aHH5caF1qYktJNYJxDCqlrKVBiDDnCGWch6QwQRJIuDG0oNGFY7P8Agk0CrNFZipWUslLjeAiIw5yuQQRXvhTtBQUhweUWuJmLUlmtAMLIU4pANU7L44VSwkS0lbMSR5wtwrErQrtJBq9fOFZ2GKVksQHi2wOHJUleUEf3WhXwtaW/+4oQlaBKQ6iw1fnHN8WWAjsIID1Vzi6loVmUQBc9wPKKrH4VRlkuTVyn1MRMj18uZaNw18kbGMjTZvRpfEAlDmkZMxhKXUcyT5Rz6J9AkszReYcoVKU6mcU6CMWsriuMzQqZQvWO24fMKkpYNlDR52D/ADP/AC9Y77hs9OU1jTJEPzMOogvCfD5bHLsYZVxBOVSQdqxvDz0FTuwcRG4vtYTZbqHdHO8amhU1CBQpqVap5CGePccTLByntGg5RQ8KkTp8w/LZSgM5cty174ck9Tla6/hPE5CpiE4xCVJKgETCkAjbNyoO+Jf6kfD8yZjULTWXNSO2LdkMfJj1O0cZxxE3MlC0KQdAQzvqNx3R6L8MrWcKcPMVmKEhSc1+5+Thu8xllOF5ReP9zVIcN4XKkoOUDNubmKqbMIIWgqTMdsySx66Ed8XJUVDkHAO7UJ8X6NFN8pgasQqKl2LNH8Hx6dhzm+XLmEfqSkZgCGNPUeELyOMShKn/AC1Fc9YCAGYJSarL70AgHFMSJacorOUOzLFw/wCuZ/SBdjU00hbgvDflpuCVVJ35eLwccRyq5wToSCogFUSnzH7h5wmvMVAEaUjClRVyiiH+eH7oNh54JeIcPwDBaz0flBsNhAUtvBuEBJAMxbBy3QRkgNm52AgHDUErmpqKgQ9LlFLhu6HstBISCKi0PYSYgAloguSWygdqIDBWBNzWC3Zzpyfx1gs7Tki1DHGSJhSoHYvHr/EeGJWgo0IjyjGYXIspNwWPSKxu0WaemYBEubKQvcQwrASyIqPgjDKXI5PSOiGDKYi+tJpVq4ahGjwqvBJBs0XkzDkmFcaEjsk9qDYal8MQtLFqwrw/h4SVSlGxpEsNi2UUqo1e8QzNckEMNzq0BF53CAFUs4N4Bj+FqQoqSXB0izkrz1TaCLlKhWfY0rBg0/0eUZFkJStoyJ1Fan08nM0kwx/EkJNTb7wBMspPWD8RlAJS2tY2YkUswOrxY4dRKCxLs7RXqlsW6iLXhuFLKejpJHODKnI3JxRCTzaILxKnZJcmwiy/2cqlII1VU9HiuwXDiC53I7mhTVO7hbFglyodY6D4D4kMLiUTSxQofKWDZlkV6EA9DCMvDEy1JuKmC8BwYKAo2C3bpBb1o5HqXE0/LWEqlCbh1MVS1qSSj+9CvqAD82gYwScOqZNSr+WUn5RUR26g5RfP+mz0eKLgvxKnKJWIlCclAJQsEZkgEjIXBCk+B5mHJmIkzFEkMhJVkQiiUP8A0jmwcvUiOfOWzVbYal3Fatc0GUhIcmjCpe9hU6xZzeCSpCM2KmTROUSEypK8qlkj6SwdmudIhgOFImZJ6pvyVBQ+SM7KSBTMaRb/AA3iQidNM9STNWyAtXayZHzBJIGUNlLfeJ3b4rUjk8dwpEpSJElPamjPMmqqwuQCdBbneDcTWmSuQgBgEnnSjHnYxY8b4nw+WtWbPNmPX5ZdJ2D5sqHuQApn3oKLETfmkrKQO0WGyWYAdI23WWoYn41OQFJr+YQmcbSgjNU6tFPxhRSABQAN5ftFCJinBMVMUXLTvFcZK0EA5XNXgkjibLABbKlvGOTk4ogVPONzuIO7dYOJ7dYrFtmKaDMHO8WAxoK0EK0rHnsziKgCA7RPBcTUkvyg4jk9PTjRcCKY8U/mOTUFgI41PHpgBr7MF4JMzrckm58oXHQ5bdbO4o63BOW0U3xFhpaiTZSvWNzeJJDJYF3EK8fxoTMlrPaCRURWM1Sy7h34FxvyJipaia2SfvHXq4qgkl7R5X/u+fFJmNlDs3KOjVjkBRD9xgzx72ML07WVigqoiKShTqUK77RQcOxwKKKcxiuKUACgFGjRnxq9w3icMhaxMTUfS0AxJUgklnNAOULInkGiqO5EJ8T4iJqyxo4Ah9p6PYeaoTGykU0NItMEVpBzlyfKK/BTR+nS/OLP/c0WtvCtqpDIXGRWK4ol9YyI1Vbjz/CZTMBIdNXhtGDClKKqJSmnM7Q/J4Z8tdR7EERLKkgKDgq2tG3JlMHNYXC5lA7uO6Okw+E/S1rc6Q/guGJuR+xi0wkkOXDtaIyz2vHDSmkS1CWlNi5cQTC4IJSTqXMXc0gmwgM8jKwYDNfd4iXtfFzyZKkJZvqL+MSwWG+WhRJzGrCLLFghgBq0RxDS5MxTZjlfzEVKWtK7g2FWM6gNMp5a+sX3BhlPaUAK3D6ac+cO/BvxfhJiP4bFSkJd8i0hkoDBgokvmuXiu4/hpchT/MStBqz71A50i+/lHQnFuH8PUylCYqYRmV2yxL/SzW6wvweSmctcyZZyyUlk0FKDn9o53GcQCjrl2A9vHTYTDTEy6JypNqe6wXqHNWqn4j+HBKPzJClTRdaVNm7wwHhB8EUzJQIVcX9Iup0khLamsU8vh4zlaFZDdSWdKubaHnE3PfpzDXiq47JZCmsSk+ReOfkJBUHpHW8Vw5NABpXf8RSK4Yc7lQ3t6RWOc0nLC7CGHcDkIQkooreL4SGF6Np5wgvCl+yIcyhXCq0J7Pu8NS0hSilQtRxGI4dMe3nDp4atrh7k16aQ+c+y4VV4rC5SwsbRcfC2FJzK0DQlN4YoVqWqItuEuErpS7dILeuhjNXtV4lJVORXUnzhfjALsL6wylf81JY0EAmLzLUR9Tt3w9lpTihhkTlE3h6dhuzmKawmZRccxFbSawmJUkZgf1AN4wZGIVnqzvCsmSrJTd/Cg9YcloOYFQtfw/xEmMMUuinNTWCrxCRYOWcmEsOhSjlFiekRKSnOCOsANyeOFBcFxBP9zzliWcvHPLTB5UksFQ+MHKur+cN4yKlE0MO6MiNNOTtcTLcpHI+EQGEABd6QZK3ILaAQxMAbn7MZVoX+S9bbwYskRKXUFuXlEZZzAiAFJ00jN5RvMzEuwtSD/IBLdYKZDMTaw8oVglDEsKSCbkvAZqQoFJHZIIUNxaGpwygNptAZWGJTmfWFIdqqR8OyxQKUEEvlobDQkPD+H4bLSGCEClCzk11eCtzia1MwpF21MkU3D8LKk8RQqcAZRPzEgh0lQ0PIKq3dHpXEsfLWl0szvT7xxHF8KFpBygqSSUg63zDqPSKzBcW/RmcaadD3Re94o46ydHilpLtFNmynl94Muf2akV8YHOluEt3RhY3heZN3gU2TrDEvDuWhxeG7MI1J8pido3Kqqg90b1iwxMrbQQGVKAAI3a9vdoQRVJaNFI0gsxQ5Hu0gJPv1hGgtQ1EKzEpelIOGfkfbe+cBxcqlKExUKhAsXYEc6+GohSbg2XmRQXc6cjF3hMK6BtWFsR2D6b7xUzqMsZVTiFqUguzjaBUYA7CvdFnM4fZcv6SapuQb+EYcAaApoa91bRtLGNl2HKlBU4BuyB6vC86V9TCmV2i+lYbtuxq7dY3MwbOrK1AmCU9bUvDFjKA7ViM3C5lqrpbvic7gyyzWBr9zFpw3hxdyC7CvQQbkL3pzOP4erslr1MW2DwGaQIuVYc5lJIcNSLDhmHGUJ0hZZqxwcmeExkd0cCjnGRPOq4xWylkEDY08IaKq6MK/vETKJAIDuX6CI43DKc5dT7EBpyFsutiQH74nLkZV1sYEhJ259LHwhw3f3aAJShf28SXLozvy7oigsH1/cejxNRdgLgeMBAT0Et9vD0iSkdnLrEcQ4YipYn35xkgG53PTvhGCpIttfnEla0Dc+4eUDnqcqOwqfuIxE3MHYuN2rQQwEg513ch207/CkU/xHw3IpM1AqXzpGn91NaV/zFmk/wAxKRQOavuSXr3ARYT5wKk0dOViTvr6xU6KzblsMsEOa6i0WsrEP3whxPAjDkKQXlqUxD/STUZeVLRecC4Ukn5pFAC+0TkeNa4fhyVFTFhqdIsygFJLj/EFVOoUp+k0Vr0EVU/Ej/4013LWEY6rXZMqdR5+9IgZbJJ56jw7oelywwatPe0IYicMxAbk8FKFpiOV4ESQIYmrAqSOt/vCql5jS0IysyZX8D7wrPxNQIsp0vKwHvxiqwOH+biKWSw74vH7Tfp1WC+kAjT9/WK3Hy+0BoYtTIINu6KriM0JLlQ7PaI+wFdS3nE4908vDXAJX8yYjRKQfEj94tU4cKvoqnqIU+GcORKMxX1TXV0/SPCvWLUSgEFzrGumTX8Ml99fOFp8k0azvG/n1S+rftDiZbQXoFhhQ7nuaCKIBt0jZJJa1YiqUznlASC0h3Ea+WQXGthBpZaNJnO7V2h6G0hMP9MZGfN5GNwtQbrUhDJB2P3ga1VCXr6vG8TNJASDTzrAZiASK7d1P3gUbcBQOvkRYvG1KsB/jVvMQtOnkAU0NdvfpEDNbMTpV691trQ9EIqf2qgmrk9xLD3vGlTbgGibU7/2EJ4ifUbk692m9YYlncCgYtrD0NiSlPUmyWA77tEjKIpdxppAvlvqClvLlBJGIf8A4uw5bQjLzlZuyfHc0oedIEpRSH6Bu6/lB50glSRzzEmAYsODV6lhyywwXVMHzEPtf061hnDhzR+14UhRCSCFABgXZrWDfeCqLMo2DgaO4BcwyExmHE2WqWqj6/0kVBG7GEcBxVSELlqfMzUBoXPKoLPTSLtEt8o0IcP0gHGeHKbPK7K0tegUP1JNLFoXwA8PNMxGarGmbQ7sREUKCSEir1OviDHNJ49NkzFJUnKDUpNgTqGNqXEXuKkqYEy0ZykE9qoJ0IHIjrSFlNHjdrb5QZwzcqfaoil4lLypzC2Y6G+x6/YRZcIz32plt5nX22sQx2LSleWjVJBtTr3isYfOo111uqbB4Zau3MBA0DfeG5l2oANbf5gWN4z/AEADlW/jFQcbNUaSydiAaRpwtRcpDONmu4tzq3vuiw+F0y5TKLHUOz1o/veOd4nImoCTNBAVb17jFn8H/DasWpagvIJQfmbsz0sIrL8f8ljn/S74vjXmNLBUs/SkV2c8hzjmsRw5U3EIlG57SzsPdBHY4LgM3DpUUHOtVyTUAOwA2/OsIfD+DV/NnTKzFqYasE0bxfwiPxalqvydrdKACBYAeQFIVxE4ZzXVxzpBpiSxavq/oIrpiS4IrQjqN41jIzJPacgVYU6/mLdMxwRrHOyFkObPVu+LGVPLjZ6+sFgNTyHYe3iC15SC1CLb6QpMxAyk1dr/AG/EM4SdmHa0Hm1OjwaAktLpB3qIn/D5Wbd/GF5EwZWcuNOWsM/xjsD75QyYCYyMVMJNhGQaLsn/AAxId2+/U9Ihg0MTWlq+DeMOLUzvQkft00hX6eZJH5idr0LOlgB/7a+cKow5UC1yGfvfzp5w6BmDhrf566xojLlUK6sDs4byMPYIcP4cla8hmZWDg723pDOHkOpSX1of6m1EG+aCoEAZheNyWBUdTZtPfrC3dq60mpFCPbW9YURuKpc9DsfCHVKqNS8JPlVSoJrSj38n84NkJNOZmH45jx+8ZJsXAetY2uiQR4NoYHNsXpToX59fKHYG8iUkAMX9kQOfhAogksB6mzeEEkoIUrdJND4QJU53YUf1P+PCDRHZRCQD4eFYjPmAijbmE1zXTl2r3j2Yd4FITOmlK3CAcyrl00pyDt0gvXYnaj4phJaZqMQtiQjLLQoGqgS0wjZOm5Y6VLwlK5jlionUildovviPhOacHDv9LC4uAkd3sRR4nHrl4hGGl5QSMyiD+lictqFk+cZzea+sVhNWpDIlkO/a2DX9YlgpaACkD6gVMb7+xC0qcWPMNyFyPSGZCnqQQf8ANKxWOMicsrRVybUGwpfaAgP796w5PVRJGnuvhC+MSmpF3A7zc+AfwhkXxOFTMSULDg6fg7xH4N4GqXPWkKJQoApU9wLgje3ukN/pFqCrnp77oPhcVlKVChCq7Mb/AHfpDl7KzoT4qnHDoUQTUOTb30jifh34lK/5CgxJJSoa/UohQ9Y6L/VHHgywnMAotTce28I824LMyYqSrT5iR4lvWHPxySp/6W2PT8xIBc2b30iEuUVZiB2mJAAoTy8bcoKQ1LMAfEwUAXFjTpr5/aIWqU4U51UoQH8oPLlM5Z6geLRZpdsrZiaOdBS+8I4wFJAVQXfRxYDzhy9jRRYAcK2bq4aDhwASOyQfyICsVDOX2v1ixQQlwxyEVpZqMPGHQUkkO249+UH+U5A2LNu35hZDFQ5LvyDehMPqVlWoGux5sfwIYDLiMiCpanN4yEOhJa8xbmTtYk+ghfEKcDd3OjNRv+vnB5Cw7jQeNW+3rASC1dSerufUxE9VtLDFif8AiT7rWMWhywsU05UcnnfyiMkF6NvXZs2nLbaGgmgUK3ItQZQw6NACq5RE0jfybXygiyxILl3NL/vQwwhNSR/U3iA/kICEgU6jlYU6/eHKSM9bJdqh38PwYAJSrNpvUPy0pDZnUVQAP5ae+UERIYhXVRfuIf3rCtVAFSiABrpzH4iCUuQSGFPJj+YN8w1503oHpAFLIcJ2zOza08/vDlKiqmgkqDhya6Vf940JSUndzWu/vygMlQEvZu/Un8RCbNrlJqA47rU6wURv+FYEvvR9qnrUHpFl8KrPzikKKez2iB/xIvFVMnEilikkltR/iLL4dmNNZv8A62eg1FWhZXqnPT3EeLfJnrmrcolIKgnoqh5k+Eec8BxGbGLmqqVIWrkXoG/pb6W0aOm+L+IJfEIVrLYNcehuaRyPAZolKWVEZSOyrc5ku3k40vGuOOsWVv8AUdegPtoT35v2MFM1ikGjPQ9BFPwvGqJIIZw4s4IoS2tIewpK3epuGq4fSFpR3+Lc5RZj5NXyMBROq9waDrr4+sBQcy2/UyhfcFNepFfxE5czICmwI8WP4ibDg8+cBc0UPSkZhJuZSU6LITZ7sHaEpywyS9EkliO4j1ix4Un+dL3zg0Fwlj6n2YeitH/1A+HZZlJUtbKcNarXA1jy/F4QoxORAqVJKB3sQPGkenfHfGPmKSgtlRV9XsBszfYxzHygMXhpgYjKpTtZnCT3P9oqZ3W6nh9LiTjcz5gxFCOYdhzhhGJb6qX06faFAj6xl/Uolqm/7PTeDrCcobfrv6RHqz+HmS1JJW52Zu7XrBcVi5XylDIVOEls1U0qeRZ69K1EVmHcDYfkKOvd5xLEHsuA1K8xUN3Ug47Leic+ayuyTYActbbtDRnAy01+rwZiel9doFLl9rOEvRmqAb18onicOxUBZLkW0cnS7huvdFDbSjVqvnyl9r+nnGlLFDR0qKbGzllU728IxRog0qxP/Lsj7B+sawpBWXqC5IAswZRO5qnw5QAeZNU5741CE/E9pXaFz94yDjD3VkVB8oIpV99WPd6mFApu4Kv30jDNoVc9+Yf7wKXOpSnaamtvGIhmJZ+oNXNvo7AeDeEWclDoa127tfL7xXSZodvFnYl9+ujdYfmVGW78u8fiEEVLTkSLKIUaXqMorpQDxgEyWpQPeDTZ3BvyrEUpZRcmwDEat9uUaVOcWYGlNK0sbUg8AU1Z1cdrxobQx88ZTmoTXfWltxC0zMWduy3UGmveKxkxD5bX8NHO0T6rwwmcQlL0BJIfdyGeMSAogpPaCapN7G3PVvKFMXMLpS3iLa9L+UQCMxBFBs9OZfrb8w4K3hQcs0n6c1OeUnTasbyuxFBp/dBwDlc6mpetd+btA0TGqXe7bAUt184q1H+JrDAhqUI/9WNtb+UT4RPHzFGooR0qA5/ELnEkqI0G3lTWrDxhTHYtUpQmINQQ/cbHoadeUTl3NKx6pP40lL/iZiUdp0gAansIFN60iH+oPC0YJOFlIAJyr+aa9tQyV5MSpms8WaFhUySsrcZ7NcqLivh7EK/6kkTsQhKyUkJOUkOKkCvl+0a4Z+RlnjqOX4fxNT3fsqAfQEd7Aig7mjqOC48ZNGBL5jVJPvrSOawPA1hRCsuUpUxf+0soNcHZ7Rd4fhoQ5JIcUDO1D2g/Xk4e8VlYWG1rgkdtwQDpbnR9LCI4mYnPlNSi3Mc+RguAwwQSTrlLbO4PWogWJkZku/1DrRk9LGlbxC08SAQWqKgUP6UkvuCwbvMF4AsqmhblkIYBrKUXT1aFcEFu36QXGws1qGrEtrB1YhUmSZoHaKlKtdqJVXZiekK+ahz7rkfiziROKmCvZVloWtQ0a7wTgPFCpaEkKYUqXpRNm84q08PK1Zjm7RKszu+p0DGr1MdHwThKAsEkuCBahZwRe9vExpnrjplhvltd4rGMCbUDvWvsPG5M5K0hTB6kekTm4YKVUizajkGpe8L4TBfLSBmevj46RlPO2t96WAeiBW3O7AvtEJi1CWncAd+oam3pGPlLFrj9QfRrd8EVWmhfoeTczFSpoCVlSb1G2xyh36nwg2GXc1ZQqdlPf3zgSEqB7NR+rQjenedKQeWWBTUPQNu7g+n/AJGAITiM7gsCoaDb/DRvChSVKUn+hfmkPpuUwqCVBQJLg2DOAXD18IKkEJKsv1BiXZreLgfaA0P4hKeyxLUodusZC6kh7feNQtHuhKP0uO0rXfn0rA1qKQMtkqfUPcPXpBUZRUgpP6WfuPR3iGIkuncEilqPfugih8IQVsadoDfY1Oh074sV405lBIo/Z3poHG8V2EfMTQBLlQJsA5flSAyikgqq47Xj33haI/nISCSGcGpuwYuT3eUTlD9X6Q5G6ixyhI1Fi/KAJIT9YOWjuXANWNtbU5RJE93FXPMNY25hzE3s+oiiekKU1hVn97iNhTCl7W7Va66kH7QOYmgSCMmYEtYA0bvDjxgsxVQo1ZLDpTrZvCFYcTJSoEqS7kuajb1BETwkvMWFqGgJelO7/EV2JSpiSo9oMRTVRs2jekFlKDKS5BCdGfQsdjb2YfwS2nSwQp2NgK6uDbe+8J4pVSKtVIJ0ZtByhUzkpTVwSP8AB5+sMBlEGrgCm7j7tCmwTllqOQDQ0HlreB4+TmFScxo+z9kPyqPGCYgus6kU9jwhxTZqbAguzaPsN4tGnH8OTME9LhSU5rEFgRZt++Ok44PmzEkgMCc1HJAqz3Bdq084MEoUoEgPv1qXF9bwSaBmSNGbnsR73h2/Qk6V/D8KQntMU6JuxykPUMDetKQ/n7IZ6nw099zxGUtjRwLtydibd/WBSZgq4fXqK9fwIAdCnALAtSmoA17hbpCuHISUsSbjvchng0nMmocqzOAbsXZx7tE0y+2CKfps9dGJ0YDxg2ADNKFUvmsO+g8h4w1iF50hBDMAWqzAqc93KIY1FTQEOGLMxtpfeN4nDmqnBdDas/ZJ0oCHhbMphcMkDKkZQD2dXJDsfMP+YNhpRyuAbPW4b2/hAJK2BTcuK1oxqx3/ACYeSkBTWIzHvpUf9QINgIK05nysD3RqbmfW7e/F4gsMMxqxVuNL2jRmum1NFB27mOtfdIZMykKdzzL2ZmHKrCJSgQoMKObV/Uw82iALkBxXtKP2HOqRA5ayFZTQs472NztUF+Qg8HplUxspP6fwPzEsST2STRQvyy66A2MAxCXSrMWqBWtCFBq8wD0EGw8l0sXDWCtAH/EEFbWsgk1zZW76393g05ajKoCQCyWtYGvlaF5jp+k331uAPe8NM0pDqo/aBOoCvCgHOkOAuZfL/r+8ZCpkE1zCtbfvGoWv9AaphCl61ataO/rEpU4/yqAgrNCHFHIjIyEs6aJoAPmMFMNLekV8ui5evZXflbwaMjICqONxiks2gar6V33evOGVTMuVQAJU6i4dzU61EZGQGTkYhTTDYhRtra+9/IQ/ilkIPMAtpUkN3co3GQshE50sISlQutTFyaZdtn1gOM7IQwDnNXW+W45RkZDx9KswqAFjm9DycADYQbCFyp9C4PUj7CNRkEOlFIHzve9ftBx2kVArTwOkbjIXyXw2lAAS2ih/+k/mDYo5Qw0NOv8AgRkZCCc9AYpsCRa9xAMNLBQk62fetIyMir4J6LiuygkXc9Kn31iSLJOpZ+bO3LnGRkTPDy9aBsdq+sDwpdABr/kCNRkWhpCXbuH3UPSDoR/MJ5v5p/MZGQU4BiUAN3GncVD0ERKWYch5kxkZB8D5DnpY9wp4LPpG5aApSHF0k+DjpaMjIMhBJv0rG0seS2r0izwMwiUhQuzdHR+YyMhZeFPVXjZhQsN+q9Ny3r5CGSgZEjQuW00jIyHgeSsUipqr/wBj6GMjIyNS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 descr="http://upload.wikimedia.org/wikipedia/commons/b/b7/White-tailed_de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57400"/>
            <a:ext cx="4668694" cy="3552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Cell’s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4038600" cy="508280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cell’s energy is supplied by the mitochondria.  The energy “currency” produced by the mitochondria is ATP (Adenosine </a:t>
            </a:r>
            <a:r>
              <a:rPr lang="en-US" dirty="0" err="1" smtClean="0"/>
              <a:t>Triphosphate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microbewiki.kenyon.edu/images/thumb/2/25/Mitochondria.gif/400px-Mitochondr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3680" y="1905000"/>
            <a:ext cx="490032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Fuel -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87209"/>
          </a:xfrm>
        </p:spPr>
        <p:txBody>
          <a:bodyPr/>
          <a:lstStyle/>
          <a:p>
            <a:r>
              <a:rPr lang="en-US" dirty="0" smtClean="0"/>
              <a:t>Cells use </a:t>
            </a:r>
            <a:r>
              <a:rPr lang="en-US" b="1" i="1" dirty="0" smtClean="0">
                <a:solidFill>
                  <a:srgbClr val="FF0000"/>
                </a:solidFill>
              </a:rPr>
              <a:t>Adenosine </a:t>
            </a:r>
            <a:r>
              <a:rPr lang="en-US" b="1" i="1" dirty="0" err="1" smtClean="0">
                <a:solidFill>
                  <a:srgbClr val="FF0000"/>
                </a:solidFill>
              </a:rPr>
              <a:t>Triphosphate</a:t>
            </a:r>
            <a:r>
              <a:rPr lang="en-US" b="1" i="1" dirty="0" smtClean="0">
                <a:solidFill>
                  <a:srgbClr val="FF0000"/>
                </a:solidFill>
              </a:rPr>
              <a:t> (ATP) </a:t>
            </a:r>
            <a:r>
              <a:rPr lang="en-US" dirty="0" smtClean="0"/>
              <a:t>to store and release energy</a:t>
            </a:r>
          </a:p>
          <a:p>
            <a:r>
              <a:rPr lang="en-US" dirty="0" smtClean="0"/>
              <a:t>Made up of adenine, ribose (5 carbon sugar), and three phosphate groups</a:t>
            </a:r>
            <a:endParaRPr lang="en-US" dirty="0"/>
          </a:p>
        </p:txBody>
      </p:sp>
      <p:pic>
        <p:nvPicPr>
          <p:cNvPr id="1026" name="Picture 2" descr="http://www.pearsonhighered.com/mathews/AB/AT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365820" cy="3200400"/>
          </a:xfrm>
          <a:prstGeom prst="rect">
            <a:avLst/>
          </a:prstGeom>
          <a:noFill/>
        </p:spPr>
      </p:pic>
      <p:sp>
        <p:nvSpPr>
          <p:cNvPr id="6" name="Arc 5"/>
          <p:cNvSpPr/>
          <p:nvPr/>
        </p:nvSpPr>
        <p:spPr>
          <a:xfrm>
            <a:off x="-228600" y="3886200"/>
            <a:ext cx="4876800" cy="2209800"/>
          </a:xfrm>
          <a:prstGeom prst="arc">
            <a:avLst>
              <a:gd name="adj1" fmla="val 16200000"/>
              <a:gd name="adj2" fmla="val 140043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0362357">
            <a:off x="882548" y="3729642"/>
            <a:ext cx="4876800" cy="2209800"/>
          </a:xfrm>
          <a:prstGeom prst="arc">
            <a:avLst>
              <a:gd name="adj1" fmla="val 14764412"/>
              <a:gd name="adj2" fmla="val 2757116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9624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ENERGY!</a:t>
            </a:r>
            <a:endParaRPr lang="en-US" sz="2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" y="4343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Phosphate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2296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three phosphate groups that make up ATP have the same charge (negative)</a:t>
            </a:r>
          </a:p>
          <a:p>
            <a:r>
              <a:rPr lang="en-US" dirty="0" smtClean="0"/>
              <a:t>Remember that opposite charges attract, while like charges </a:t>
            </a:r>
            <a:r>
              <a:rPr lang="en-US" b="1" i="1" u="sng" dirty="0" smtClean="0"/>
              <a:t>REPEL</a:t>
            </a:r>
          </a:p>
          <a:p>
            <a:r>
              <a:rPr lang="en-US" dirty="0" smtClean="0"/>
              <a:t>It requires lots of energy to get the phosphate groups to bond because of the repulsion of the like charges </a:t>
            </a:r>
          </a:p>
        </p:txBody>
      </p:sp>
      <p:pic>
        <p:nvPicPr>
          <p:cNvPr id="23554" name="Picture 2" descr="http://chemwiki.ucdavis.edu/@api/deki/files/4338/=attraction_and_repul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844" y="4495800"/>
            <a:ext cx="6854156" cy="205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Energy - ADP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38862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lots of energy stored in the chemical bonds present between the phosphate groups.  </a:t>
            </a:r>
            <a:endParaRPr lang="en-US" dirty="0"/>
          </a:p>
        </p:txBody>
      </p:sp>
      <p:pic>
        <p:nvPicPr>
          <p:cNvPr id="5" name="Picture 2" descr="http://faculty.ccbcmd.edu/biotutorials/energy/images/ad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533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524000"/>
            <a:ext cx="3733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chemical bonds in ATP can be broken, energy is released, and ADP is formed</a:t>
            </a:r>
          </a:p>
          <a:p>
            <a:r>
              <a:rPr lang="en-US" dirty="0" smtClean="0"/>
              <a:t>ADP is free to bind another phosphate group</a:t>
            </a:r>
          </a:p>
          <a:p>
            <a:r>
              <a:rPr lang="en-US" dirty="0" smtClean="0"/>
              <a:t>Unlimited energy as long as phosphate groups are available!</a:t>
            </a:r>
            <a:endParaRPr lang="en-US" dirty="0"/>
          </a:p>
        </p:txBody>
      </p:sp>
      <p:pic>
        <p:nvPicPr>
          <p:cNvPr id="6" name="Picture 2" descr="F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3936" y="1447800"/>
            <a:ext cx="5560064" cy="5410200"/>
          </a:xfrm>
          <a:prstGeom prst="rect">
            <a:avLst/>
          </a:prstGeom>
          <a:noFill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0" y="1447800"/>
            <a:ext cx="27232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charset="0"/>
              </a:rPr>
              <a:t>Adenosine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Triphosphate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(ATP)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581400" y="5715000"/>
            <a:ext cx="26665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charset="0"/>
              </a:rPr>
              <a:t>Adenosine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Diphosphate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(ADP)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</TotalTime>
  <Words>378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ATP – Energy for LIFE!</vt:lpstr>
      <vt:lpstr>Source of Energy</vt:lpstr>
      <vt:lpstr>Sun</vt:lpstr>
      <vt:lpstr>Food</vt:lpstr>
      <vt:lpstr>Cell’s Energy</vt:lpstr>
      <vt:lpstr>Chemical Fuel - ATP</vt:lpstr>
      <vt:lpstr>Phosphate Bonding</vt:lpstr>
      <vt:lpstr>Storing Energy - ADP</vt:lpstr>
      <vt:lpstr>Releasing Energy</vt:lpstr>
      <vt:lpstr>PowerPoint Presentation</vt:lpstr>
      <vt:lpstr>ATP Synthase </vt:lpstr>
      <vt:lpstr>ATP Regeneration</vt:lpstr>
    </vt:vector>
  </TitlesOfParts>
  <Company>Harnett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– Energy for LIFE!</dc:title>
  <dc:creator>HCS</dc:creator>
  <cp:lastModifiedBy>Windows User</cp:lastModifiedBy>
  <cp:revision>29</cp:revision>
  <dcterms:created xsi:type="dcterms:W3CDTF">2013-09-24T14:19:57Z</dcterms:created>
  <dcterms:modified xsi:type="dcterms:W3CDTF">2015-03-16T11:09:33Z</dcterms:modified>
</cp:coreProperties>
</file>