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25"/>
  </p:notesMasterIdLst>
  <p:sldIdLst>
    <p:sldId id="355" r:id="rId2"/>
    <p:sldId id="366" r:id="rId3"/>
    <p:sldId id="367" r:id="rId4"/>
    <p:sldId id="369" r:id="rId5"/>
    <p:sldId id="388" r:id="rId6"/>
    <p:sldId id="370" r:id="rId7"/>
    <p:sldId id="375" r:id="rId8"/>
    <p:sldId id="376" r:id="rId9"/>
    <p:sldId id="377" r:id="rId10"/>
    <p:sldId id="378" r:id="rId11"/>
    <p:sldId id="379" r:id="rId12"/>
    <p:sldId id="380" r:id="rId13"/>
    <p:sldId id="381" r:id="rId14"/>
    <p:sldId id="371" r:id="rId15"/>
    <p:sldId id="372" r:id="rId16"/>
    <p:sldId id="373" r:id="rId17"/>
    <p:sldId id="382" r:id="rId18"/>
    <p:sldId id="383" r:id="rId19"/>
    <p:sldId id="384" r:id="rId20"/>
    <p:sldId id="374" r:id="rId21"/>
    <p:sldId id="385" r:id="rId22"/>
    <p:sldId id="386" r:id="rId23"/>
    <p:sldId id="38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10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CF6D2-2766-4C53-AB0D-C233AB43E403}" type="datetimeFigureOut">
              <a:rPr lang="en-US" smtClean="0"/>
              <a:pPr/>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5A27F-0347-4399-A601-FD500ADE6A61}" type="slidenum">
              <a:rPr lang="en-US" smtClean="0"/>
              <a:pPr/>
              <a:t>‹#›</a:t>
            </a:fld>
            <a:endParaRPr lang="en-US"/>
          </a:p>
        </p:txBody>
      </p:sp>
    </p:spTree>
    <p:extLst>
      <p:ext uri="{BB962C8B-B14F-4D97-AF65-F5344CB8AC3E}">
        <p14:creationId xmlns:p14="http://schemas.microsoft.com/office/powerpoint/2010/main" val="374487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6C99EB9-5701-0745-91F1-54416930E6A6}" type="datetimeFigureOut">
              <a:rPr lang="en-US" smtClean="0"/>
              <a:pPr/>
              <a:t>5/14/2015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86BB73A-582F-4420-9A14-CB10A2B2E5E8}"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99EB9-5701-0745-91F1-54416930E6A6}"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54E7-7E89-8947-8FEC-6684CCE9F7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99EB9-5701-0745-91F1-54416930E6A6}"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54E7-7E89-8947-8FEC-6684CCE9F793}"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C99EB9-5701-0745-91F1-54416930E6A6}"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54E7-7E89-8947-8FEC-6684CCE9F79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6C99EB9-5701-0745-91F1-54416930E6A6}" type="datetimeFigureOut">
              <a:rPr lang="en-US" smtClean="0"/>
              <a:pPr/>
              <a:t>5/14/2015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8F654E7-7E89-8947-8FEC-6684CCE9F79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C99EB9-5701-0745-91F1-54416930E6A6}"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54E7-7E89-8947-8FEC-6684CCE9F79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C99EB9-5701-0745-91F1-54416930E6A6}" type="datetimeFigureOut">
              <a:rPr lang="en-US" smtClean="0"/>
              <a:pPr/>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54E7-7E89-8947-8FEC-6684CCE9F79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C99EB9-5701-0745-91F1-54416930E6A6}" type="datetimeFigureOut">
              <a:rPr lang="en-US" smtClean="0"/>
              <a:pPr/>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54E7-7E89-8947-8FEC-6684CCE9F793}"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99EB9-5701-0745-91F1-54416930E6A6}" type="datetimeFigureOut">
              <a:rPr lang="en-US" smtClean="0"/>
              <a:pPr/>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54E7-7E89-8947-8FEC-6684CCE9F79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C99EB9-5701-0745-91F1-54416930E6A6}"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C99EB9-5701-0745-91F1-54416930E6A6}"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54E7-7E89-8947-8FEC-6684CCE9F79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6C99EB9-5701-0745-91F1-54416930E6A6}" type="datetimeFigureOut">
              <a:rPr lang="en-US" smtClean="0"/>
              <a:pPr/>
              <a:t>5/14/2015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8F654E7-7E89-8947-8FEC-6684CCE9F793}"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video.nationalgeographic.com/video/animals/bugs-animals/bees-and-wasps/weirdest-bees-danc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news.nationalgeographic.com/news/2007/02/070222-chimp-video.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_Chimpanzee_Community_Defends_Its_Territory.asf" TargetMode="External"/><Relationship Id="rId2" Type="http://schemas.openxmlformats.org/officeDocument/2006/relationships/hyperlink" Target="Mating_Rituals_of_Birds_of_Paradise.as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nS1tEnfkk6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Behavioral Animal Adaptations 	</a:t>
            </a:r>
            <a:br>
              <a:rPr lang="en-US" dirty="0" smtClean="0"/>
            </a:br>
            <a:endParaRPr lang="en-US" dirty="0"/>
          </a:p>
        </p:txBody>
      </p:sp>
      <p:sp>
        <p:nvSpPr>
          <p:cNvPr id="3" name="Subtitle 2"/>
          <p:cNvSpPr>
            <a:spLocks noGrp="1"/>
          </p:cNvSpPr>
          <p:nvPr>
            <p:ph type="subTitle" idx="1"/>
          </p:nvPr>
        </p:nvSpPr>
        <p:spPr/>
        <p:txBody>
          <a:bodyPr/>
          <a:lstStyle/>
          <a:p>
            <a:r>
              <a:rPr lang="en-US" dirty="0" smtClean="0"/>
              <a:t>Survival of organisms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sz="quarter" idx="1"/>
          </p:nvPr>
        </p:nvSpPr>
        <p:spPr/>
        <p:txBody>
          <a:bodyPr/>
          <a:lstStyle/>
          <a:p>
            <a:r>
              <a:rPr lang="en-US" dirty="0" smtClean="0"/>
              <a:t>Cues/stimulus from external environment causes animals to migrate/move to different locations</a:t>
            </a:r>
          </a:p>
          <a:p>
            <a:r>
              <a:rPr lang="en-US" dirty="0" smtClean="0"/>
              <a:t>EX: birds and butterflies migrate south for the winter</a:t>
            </a:r>
          </a:p>
        </p:txBody>
      </p:sp>
      <p:pic>
        <p:nvPicPr>
          <p:cNvPr id="35844" name="Picture 4" descr="Map of North America showing the fall migration patterns of the Monarch butterfly."/>
          <p:cNvPicPr>
            <a:picLocks noChangeAspect="1" noChangeArrowheads="1"/>
          </p:cNvPicPr>
          <p:nvPr/>
        </p:nvPicPr>
        <p:blipFill>
          <a:blip r:embed="rId2"/>
          <a:srcRect/>
          <a:stretch>
            <a:fillRect/>
          </a:stretch>
        </p:blipFill>
        <p:spPr bwMode="auto">
          <a:xfrm>
            <a:off x="1095733" y="2634021"/>
            <a:ext cx="7069473" cy="42239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Hibernation</a:t>
            </a:r>
            <a:endParaRPr lang="en-US" dirty="0"/>
          </a:p>
        </p:txBody>
      </p:sp>
      <p:sp>
        <p:nvSpPr>
          <p:cNvPr id="3" name="Content Placeholder 2"/>
          <p:cNvSpPr>
            <a:spLocks noGrp="1"/>
          </p:cNvSpPr>
          <p:nvPr>
            <p:ph sz="quarter" idx="1"/>
          </p:nvPr>
        </p:nvSpPr>
        <p:spPr/>
        <p:txBody>
          <a:bodyPr/>
          <a:lstStyle/>
          <a:p>
            <a:r>
              <a:rPr lang="en-US" b="1" i="1" dirty="0" smtClean="0"/>
              <a:t>Hibernation</a:t>
            </a:r>
            <a:r>
              <a:rPr lang="en-US" dirty="0" smtClean="0"/>
              <a:t> is a state where the body temperature drops substantially, oxygen consumption decreases, and breathing rates decline to a few breaths per minute.  (Conserve energy)</a:t>
            </a:r>
          </a:p>
          <a:p>
            <a:r>
              <a:rPr lang="en-US" dirty="0" smtClean="0"/>
              <a:t>Animals that go into hibernation to survive the cold winter months when food is scarce usually eat vast amounts food to build up body fat before entering hibernation.</a:t>
            </a:r>
          </a:p>
          <a:p>
            <a:r>
              <a:rPr lang="en-US" dirty="0" smtClean="0"/>
              <a:t>EX:  bears, squirrels, bats</a:t>
            </a:r>
            <a:endParaRPr lang="en-US" dirty="0"/>
          </a:p>
        </p:txBody>
      </p:sp>
      <p:pic>
        <p:nvPicPr>
          <p:cNvPr id="36866" name="Picture 2" descr="http://static.ddmcdn.com/gif/hibernation-chipmunk.jpg"/>
          <p:cNvPicPr>
            <a:picLocks noChangeAspect="1" noChangeArrowheads="1"/>
          </p:cNvPicPr>
          <p:nvPr/>
        </p:nvPicPr>
        <p:blipFill>
          <a:blip r:embed="rId2"/>
          <a:srcRect/>
          <a:stretch>
            <a:fillRect/>
          </a:stretch>
        </p:blipFill>
        <p:spPr bwMode="auto">
          <a:xfrm>
            <a:off x="4418482" y="4091836"/>
            <a:ext cx="3810000" cy="2562226"/>
          </a:xfrm>
          <a:prstGeom prst="rect">
            <a:avLst/>
          </a:prstGeom>
          <a:noFill/>
        </p:spPr>
      </p:pic>
      <p:pic>
        <p:nvPicPr>
          <p:cNvPr id="36868" name="Picture 4" descr="http://cdn2.arkive.org/media/B5/B52B8B03-E5B2-4557-86A5-573A01317557/Presentation.Large/eastern-chipmunk-hibernating.jpg"/>
          <p:cNvPicPr>
            <a:picLocks noChangeAspect="1" noChangeArrowheads="1"/>
          </p:cNvPicPr>
          <p:nvPr/>
        </p:nvPicPr>
        <p:blipFill>
          <a:blip r:embed="rId3"/>
          <a:srcRect/>
          <a:stretch>
            <a:fillRect/>
          </a:stretch>
        </p:blipFill>
        <p:spPr bwMode="auto">
          <a:xfrm>
            <a:off x="457200" y="5002223"/>
            <a:ext cx="2792256" cy="185577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naturalheritage.com/%21UserFiles/WebContent/NewsEvents/NaturalFeatures/Aug2012/estivation%20habitats.jpg"/>
          <p:cNvPicPr>
            <a:picLocks noChangeAspect="1" noChangeArrowheads="1"/>
          </p:cNvPicPr>
          <p:nvPr/>
        </p:nvPicPr>
        <p:blipFill>
          <a:blip r:embed="rId2"/>
          <a:srcRect/>
          <a:stretch>
            <a:fillRect/>
          </a:stretch>
        </p:blipFill>
        <p:spPr bwMode="auto">
          <a:xfrm>
            <a:off x="1468192" y="2685144"/>
            <a:ext cx="7218608" cy="4172856"/>
          </a:xfrm>
          <a:prstGeom prst="rect">
            <a:avLst/>
          </a:prstGeom>
          <a:noFill/>
        </p:spPr>
      </p:pic>
      <p:sp>
        <p:nvSpPr>
          <p:cNvPr id="2" name="Title 1"/>
          <p:cNvSpPr>
            <a:spLocks noGrp="1"/>
          </p:cNvSpPr>
          <p:nvPr>
            <p:ph type="title"/>
          </p:nvPr>
        </p:nvSpPr>
        <p:spPr/>
        <p:txBody>
          <a:bodyPr/>
          <a:lstStyle/>
          <a:p>
            <a:r>
              <a:rPr lang="en-US" dirty="0" err="1" smtClean="0"/>
              <a:t>Estivation</a:t>
            </a:r>
            <a:endParaRPr lang="en-US" dirty="0"/>
          </a:p>
        </p:txBody>
      </p:sp>
      <p:sp>
        <p:nvSpPr>
          <p:cNvPr id="3" name="Content Placeholder 2"/>
          <p:cNvSpPr>
            <a:spLocks noGrp="1"/>
          </p:cNvSpPr>
          <p:nvPr>
            <p:ph sz="quarter" idx="1"/>
          </p:nvPr>
        </p:nvSpPr>
        <p:spPr/>
        <p:txBody>
          <a:bodyPr/>
          <a:lstStyle/>
          <a:p>
            <a:r>
              <a:rPr lang="en-US" dirty="0" err="1" smtClean="0"/>
              <a:t>Estivation</a:t>
            </a:r>
            <a:r>
              <a:rPr lang="en-US" dirty="0" smtClean="0"/>
              <a:t> is a state of reduced metabolism that occurs in animals living in conditions of extreme heat.  </a:t>
            </a:r>
          </a:p>
          <a:p>
            <a:r>
              <a:rPr lang="en-US" dirty="0" smtClean="0"/>
              <a:t>EX: desert animals may </a:t>
            </a:r>
            <a:r>
              <a:rPr lang="en-US" dirty="0" err="1" smtClean="0"/>
              <a:t>estivate</a:t>
            </a:r>
            <a:r>
              <a:rPr lang="en-US" dirty="0" smtClean="0"/>
              <a:t> due to lack of food or during periods of drought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Phermones</a:t>
            </a:r>
            <a:r>
              <a:rPr lang="en-US" dirty="0" smtClean="0"/>
              <a:t>/Chemical Messaging</a:t>
            </a:r>
            <a:endParaRPr lang="en-US" dirty="0"/>
          </a:p>
        </p:txBody>
      </p:sp>
      <p:sp>
        <p:nvSpPr>
          <p:cNvPr id="3" name="Content Placeholder 2"/>
          <p:cNvSpPr>
            <a:spLocks noGrp="1"/>
          </p:cNvSpPr>
          <p:nvPr>
            <p:ph sz="quarter" idx="1"/>
          </p:nvPr>
        </p:nvSpPr>
        <p:spPr/>
        <p:txBody>
          <a:bodyPr/>
          <a:lstStyle/>
          <a:p>
            <a:r>
              <a:rPr lang="en-US" dirty="0" smtClean="0"/>
              <a:t>Insects such as ants, bees, and termites can communicate with each other by leaving </a:t>
            </a:r>
            <a:r>
              <a:rPr lang="en-US" dirty="0" err="1" smtClean="0"/>
              <a:t>phermones</a:t>
            </a:r>
            <a:r>
              <a:rPr lang="en-US" dirty="0" smtClean="0"/>
              <a:t> behind</a:t>
            </a:r>
          </a:p>
          <a:p>
            <a:r>
              <a:rPr lang="en-US" dirty="0" smtClean="0"/>
              <a:t>Ants leave chemical trails that are followed by other members of their nest</a:t>
            </a:r>
          </a:p>
          <a:p>
            <a:r>
              <a:rPr lang="en-US" dirty="0" smtClean="0"/>
              <a:t>A honey bee performs a carefully choreographed </a:t>
            </a:r>
            <a:r>
              <a:rPr lang="en-US" dirty="0" smtClean="0">
                <a:hlinkClick r:id="rId2"/>
              </a:rPr>
              <a:t>"waggle" dance </a:t>
            </a:r>
            <a:r>
              <a:rPr lang="en-US" dirty="0" smtClean="0"/>
              <a:t>that instructs the rest of the hive where to find a food source.</a:t>
            </a:r>
            <a:endParaRPr lang="en-US" dirty="0"/>
          </a:p>
        </p:txBody>
      </p:sp>
      <p:pic>
        <p:nvPicPr>
          <p:cNvPr id="38914" name="Picture 2" descr="http://static.ddmcdn.com/gif/bee-waggle-dance.gif"/>
          <p:cNvPicPr>
            <a:picLocks noChangeAspect="1" noChangeArrowheads="1"/>
          </p:cNvPicPr>
          <p:nvPr/>
        </p:nvPicPr>
        <p:blipFill>
          <a:blip r:embed="rId3"/>
          <a:srcRect/>
          <a:stretch>
            <a:fillRect/>
          </a:stretch>
        </p:blipFill>
        <p:spPr bwMode="auto">
          <a:xfrm>
            <a:off x="4404574" y="3799052"/>
            <a:ext cx="3186403" cy="3058947"/>
          </a:xfrm>
          <a:prstGeom prst="rect">
            <a:avLst/>
          </a:prstGeom>
          <a:noFill/>
        </p:spPr>
      </p:pic>
      <p:pic>
        <p:nvPicPr>
          <p:cNvPr id="38916" name="Picture 4" descr="http://mute-net.sourceforge.net/images/ants/antDiagram3.png"/>
          <p:cNvPicPr>
            <a:picLocks noChangeAspect="1" noChangeArrowheads="1"/>
          </p:cNvPicPr>
          <p:nvPr/>
        </p:nvPicPr>
        <p:blipFill>
          <a:blip r:embed="rId4"/>
          <a:srcRect/>
          <a:stretch>
            <a:fillRect/>
          </a:stretch>
        </p:blipFill>
        <p:spPr bwMode="auto">
          <a:xfrm>
            <a:off x="21036" y="4251960"/>
            <a:ext cx="4246164" cy="21230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371600"/>
          </a:xfrm>
          <a:solidFill>
            <a:srgbClr val="FFFF99"/>
          </a:solidFill>
        </p:spPr>
        <p:txBody>
          <a:bodyPr/>
          <a:lstStyle/>
          <a:p>
            <a:r>
              <a:rPr lang="en-US" sz="6500" b="1">
                <a:solidFill>
                  <a:srgbClr val="800080"/>
                </a:solidFill>
                <a:effectLst>
                  <a:outerShdw blurRad="38100" dist="38100" dir="2700000" algn="tl">
                    <a:srgbClr val="000000"/>
                  </a:outerShdw>
                </a:effectLst>
              </a:rPr>
              <a:t>Circadian Rhythm</a:t>
            </a:r>
          </a:p>
        </p:txBody>
      </p:sp>
      <p:sp>
        <p:nvSpPr>
          <p:cNvPr id="36867" name="Rectangle 3"/>
          <p:cNvSpPr>
            <a:spLocks noGrp="1" noChangeArrowheads="1"/>
          </p:cNvSpPr>
          <p:nvPr>
            <p:ph type="body" idx="1"/>
          </p:nvPr>
        </p:nvSpPr>
        <p:spPr>
          <a:xfrm>
            <a:off x="228600" y="1447800"/>
            <a:ext cx="8763000" cy="4648200"/>
          </a:xfrm>
        </p:spPr>
        <p:txBody>
          <a:bodyPr/>
          <a:lstStyle/>
          <a:p>
            <a:pPr>
              <a:buFontTx/>
              <a:buNone/>
            </a:pPr>
            <a:r>
              <a:rPr lang="en-US" sz="3600">
                <a:latin typeface="Arial" charset="0"/>
              </a:rPr>
              <a:t>= </a:t>
            </a:r>
            <a:r>
              <a:rPr lang="en-US" sz="3600">
                <a:solidFill>
                  <a:srgbClr val="FFCC66"/>
                </a:solidFill>
                <a:latin typeface="Arial" charset="0"/>
              </a:rPr>
              <a:t>24 hour, sleep/wake cycle of behavior in animals</a:t>
            </a:r>
          </a:p>
          <a:p>
            <a:pPr lvl="1"/>
            <a:r>
              <a:rPr lang="en-US" sz="3600">
                <a:latin typeface="Arial" charset="0"/>
              </a:rPr>
              <a:t>Controlled by genes, but influenced by environment</a:t>
            </a:r>
          </a:p>
          <a:p>
            <a:pPr lvl="1"/>
            <a:r>
              <a:rPr lang="en-US" sz="3600">
                <a:latin typeface="Arial" charset="0"/>
              </a:rPr>
              <a:t>Most sleep during night, awake during day</a:t>
            </a:r>
          </a:p>
          <a:p>
            <a:pPr lvl="1"/>
            <a:r>
              <a:rPr lang="en-US" sz="3600">
                <a:latin typeface="Arial" charset="0"/>
              </a:rPr>
              <a:t>Some sleep during day, awake at night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r>
              <a:rPr lang="en-US" sz="6000" b="1">
                <a:solidFill>
                  <a:srgbClr val="800080"/>
                </a:solidFill>
                <a:effectLst>
                  <a:outerShdw blurRad="38100" dist="38100" dir="2700000" algn="tl">
                    <a:srgbClr val="C0C0C0"/>
                  </a:outerShdw>
                </a:effectLst>
                <a:latin typeface="Herculanum" charset="0"/>
              </a:rPr>
              <a:t>ANIMAL BEHAVIOR</a:t>
            </a:r>
          </a:p>
        </p:txBody>
      </p:sp>
      <p:sp>
        <p:nvSpPr>
          <p:cNvPr id="30723" name="Rectangle 3"/>
          <p:cNvSpPr>
            <a:spLocks noGrp="1" noChangeArrowheads="1"/>
          </p:cNvSpPr>
          <p:nvPr>
            <p:ph type="body" idx="1"/>
          </p:nvPr>
        </p:nvSpPr>
        <p:spPr>
          <a:xfrm>
            <a:off x="685800" y="1981200"/>
            <a:ext cx="8229600" cy="4876800"/>
          </a:xfrm>
        </p:spPr>
        <p:txBody>
          <a:bodyPr/>
          <a:lstStyle/>
          <a:p>
            <a:r>
              <a:rPr lang="en-US" sz="3600" dirty="0">
                <a:solidFill>
                  <a:srgbClr val="00FF00"/>
                </a:solidFill>
                <a:effectLst>
                  <a:outerShdw blurRad="38100" dist="38100" dir="2700000" algn="tl">
                    <a:srgbClr val="C0C0C0"/>
                  </a:outerShdw>
                </a:effectLst>
                <a:latin typeface="Arial" charset="0"/>
              </a:rPr>
              <a:t>LEARNED BEHAVIOR</a:t>
            </a:r>
            <a:r>
              <a:rPr lang="en-US" sz="3600" dirty="0">
                <a:effectLst>
                  <a:outerShdw blurRad="38100" dist="38100" dir="2700000" algn="tl">
                    <a:srgbClr val="C0C0C0"/>
                  </a:outerShdw>
                </a:effectLst>
                <a:latin typeface="Arial" charset="0"/>
              </a:rPr>
              <a:t> = takes place when behavior changes through practice or experience</a:t>
            </a:r>
          </a:p>
          <a:p>
            <a:r>
              <a:rPr lang="en-US" sz="3600" dirty="0">
                <a:effectLst>
                  <a:outerShdw blurRad="38100" dist="38100" dir="2700000" algn="tl">
                    <a:srgbClr val="C0C0C0"/>
                  </a:outerShdw>
                </a:effectLst>
                <a:latin typeface="Arial" charset="0"/>
              </a:rPr>
              <a:t>More common in vertebrates than invertebrates</a:t>
            </a:r>
          </a:p>
          <a:p>
            <a:r>
              <a:rPr lang="en-US" sz="3600" dirty="0">
                <a:effectLst>
                  <a:outerShdw blurRad="38100" dist="38100" dir="2700000" algn="tl">
                    <a:srgbClr val="C0C0C0"/>
                  </a:outerShdw>
                </a:effectLst>
                <a:latin typeface="Arial" charset="0"/>
              </a:rPr>
              <a:t>Learning allows an animal to adjust to change (thus, live longer) </a:t>
            </a:r>
            <a:endParaRPr lang="en-US" dirty="0">
              <a:latin typeface="Optima" charset="0"/>
            </a:endParaRPr>
          </a:p>
          <a:p>
            <a:pPr lvl="1"/>
            <a:endParaRPr lang="en-US" dirty="0">
              <a:latin typeface="Optima" charset="0"/>
            </a:endParaRPr>
          </a:p>
        </p:txBody>
      </p:sp>
      <p:sp>
        <p:nvSpPr>
          <p:cNvPr id="30724"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LEARNED</a:t>
            </a:r>
            <a:endParaRPr lang="en-US" b="1">
              <a:solidFill>
                <a:srgbClr val="000080"/>
              </a:solidFill>
              <a:effectLst>
                <a:outerShdw blurRad="38100" dist="38100" dir="2700000" algn="tl">
                  <a:srgbClr val="C0C0C0"/>
                </a:outerShdw>
              </a:effectLst>
              <a:latin typeface="Optima" charset="0"/>
            </a:endParaRPr>
          </a:p>
        </p:txBody>
      </p:sp>
      <p:grpSp>
        <p:nvGrpSpPr>
          <p:cNvPr id="2" name="Group 5"/>
          <p:cNvGrpSpPr>
            <a:grpSpLocks/>
          </p:cNvGrpSpPr>
          <p:nvPr/>
        </p:nvGrpSpPr>
        <p:grpSpPr bwMode="auto">
          <a:xfrm>
            <a:off x="381000" y="1066800"/>
            <a:ext cx="457200" cy="152400"/>
            <a:chOff x="240" y="672"/>
            <a:chExt cx="288" cy="96"/>
          </a:xfrm>
        </p:grpSpPr>
        <p:sp>
          <p:nvSpPr>
            <p:cNvPr id="30726"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30727"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r>
              <a:rPr lang="en-US" sz="6000" b="1" dirty="0">
                <a:solidFill>
                  <a:srgbClr val="800080"/>
                </a:solidFill>
                <a:effectLst>
                  <a:outerShdw blurRad="38100" dist="38100" dir="2700000" algn="tl">
                    <a:srgbClr val="C0C0C0"/>
                  </a:outerShdw>
                </a:effectLst>
                <a:latin typeface="Herculanum" charset="0"/>
              </a:rPr>
              <a:t>ANIMAL BEHAVIOR</a:t>
            </a:r>
          </a:p>
        </p:txBody>
      </p:sp>
      <p:sp>
        <p:nvSpPr>
          <p:cNvPr id="32771" name="Rectangle 3"/>
          <p:cNvSpPr>
            <a:spLocks noGrp="1" noChangeArrowheads="1"/>
          </p:cNvSpPr>
          <p:nvPr>
            <p:ph type="body" idx="1"/>
          </p:nvPr>
        </p:nvSpPr>
        <p:spPr>
          <a:xfrm>
            <a:off x="228600" y="1860550"/>
            <a:ext cx="8686800" cy="4876800"/>
          </a:xfrm>
        </p:spPr>
        <p:txBody>
          <a:bodyPr/>
          <a:lstStyle/>
          <a:p>
            <a:pPr>
              <a:lnSpc>
                <a:spcPct val="90000"/>
              </a:lnSpc>
            </a:pPr>
            <a:r>
              <a:rPr lang="en-US" sz="3600" dirty="0">
                <a:effectLst>
                  <a:outerShdw blurRad="38100" dist="38100" dir="2700000" algn="tl">
                    <a:srgbClr val="C0C0C0"/>
                  </a:outerShdw>
                </a:effectLst>
                <a:latin typeface="Arial" charset="0"/>
              </a:rPr>
              <a:t>Habituation: getting used to a </a:t>
            </a:r>
            <a:r>
              <a:rPr lang="en-US" sz="3600" dirty="0" smtClean="0">
                <a:effectLst>
                  <a:outerShdw blurRad="38100" dist="38100" dir="2700000" algn="tl">
                    <a:srgbClr val="C0C0C0"/>
                  </a:outerShdw>
                </a:effectLst>
                <a:latin typeface="Arial" charset="0"/>
              </a:rPr>
              <a:t>stimulus (sensory adaptation)</a:t>
            </a:r>
            <a:endParaRPr lang="en-US" sz="3600" dirty="0">
              <a:effectLst>
                <a:outerShdw blurRad="38100" dist="38100" dir="2700000" algn="tl">
                  <a:srgbClr val="C0C0C0"/>
                </a:outerShdw>
              </a:effectLst>
              <a:latin typeface="Arial" charset="0"/>
            </a:endParaRPr>
          </a:p>
          <a:p>
            <a:pPr lvl="1">
              <a:lnSpc>
                <a:spcPct val="90000"/>
              </a:lnSpc>
            </a:pPr>
            <a:r>
              <a:rPr lang="en-US" sz="3200" dirty="0">
                <a:latin typeface="Arial" charset="0"/>
              </a:rPr>
              <a:t>Horses </a:t>
            </a:r>
            <a:r>
              <a:rPr lang="en-US" sz="3200" dirty="0" smtClean="0">
                <a:latin typeface="Arial" charset="0"/>
              </a:rPr>
              <a:t>are usually skittish, but horses in a busy city eventually disregard noisy cars and horns.  This adaptation is called habituation.</a:t>
            </a:r>
            <a:endParaRPr lang="en-US" sz="3200" dirty="0">
              <a:latin typeface="Arial" charset="0"/>
            </a:endParaRPr>
          </a:p>
        </p:txBody>
      </p:sp>
      <p:sp>
        <p:nvSpPr>
          <p:cNvPr id="32772"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LEARNED</a:t>
            </a:r>
            <a:endParaRPr lang="en-US" b="1">
              <a:solidFill>
                <a:srgbClr val="000080"/>
              </a:solidFill>
              <a:effectLst>
                <a:outerShdw blurRad="38100" dist="38100" dir="2700000" algn="tl">
                  <a:srgbClr val="C0C0C0"/>
                </a:outerShdw>
              </a:effectLst>
              <a:latin typeface="Optima" charset="0"/>
            </a:endParaRPr>
          </a:p>
        </p:txBody>
      </p:sp>
      <p:grpSp>
        <p:nvGrpSpPr>
          <p:cNvPr id="2" name="Group 5"/>
          <p:cNvGrpSpPr>
            <a:grpSpLocks/>
          </p:cNvGrpSpPr>
          <p:nvPr/>
        </p:nvGrpSpPr>
        <p:grpSpPr bwMode="auto">
          <a:xfrm>
            <a:off x="381000" y="1066800"/>
            <a:ext cx="457200" cy="152400"/>
            <a:chOff x="240" y="672"/>
            <a:chExt cx="288" cy="96"/>
          </a:xfrm>
        </p:grpSpPr>
        <p:sp>
          <p:nvSpPr>
            <p:cNvPr id="32774"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32775"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pic>
        <p:nvPicPr>
          <p:cNvPr id="3074" name="Picture 2" descr="http://www.dreamcoachcarriages.com/assets/horse-drawn-carriage-ride-michiana.gif"/>
          <p:cNvPicPr>
            <a:picLocks noChangeAspect="1" noChangeArrowheads="1"/>
          </p:cNvPicPr>
          <p:nvPr/>
        </p:nvPicPr>
        <p:blipFill>
          <a:blip r:embed="rId2"/>
          <a:srcRect/>
          <a:stretch>
            <a:fillRect/>
          </a:stretch>
        </p:blipFill>
        <p:spPr bwMode="auto">
          <a:xfrm>
            <a:off x="3721993" y="4335918"/>
            <a:ext cx="3272799" cy="252208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661375"/>
            <a:ext cx="8229600" cy="4937760"/>
          </a:xfrm>
        </p:spPr>
        <p:txBody>
          <a:bodyPr/>
          <a:lstStyle/>
          <a:p>
            <a:pPr>
              <a:lnSpc>
                <a:spcPct val="90000"/>
              </a:lnSpc>
            </a:pPr>
            <a:r>
              <a:rPr lang="en-US" sz="3600" dirty="0" smtClean="0">
                <a:effectLst>
                  <a:outerShdw blurRad="38100" dist="38100" dir="2700000" algn="tl">
                    <a:srgbClr val="C0C0C0"/>
                  </a:outerShdw>
                </a:effectLst>
                <a:latin typeface="Arial" charset="0"/>
              </a:rPr>
              <a:t>Imprinting: forming an attachment to another object</a:t>
            </a:r>
          </a:p>
          <a:p>
            <a:pPr lvl="1">
              <a:lnSpc>
                <a:spcPct val="90000"/>
              </a:lnSpc>
            </a:pPr>
            <a:r>
              <a:rPr lang="en-US" sz="3200" dirty="0" smtClean="0">
                <a:latin typeface="Arial" charset="0"/>
              </a:rPr>
              <a:t>Ducklings following mother</a:t>
            </a:r>
          </a:p>
          <a:p>
            <a:pPr lvl="1">
              <a:lnSpc>
                <a:spcPct val="90000"/>
              </a:lnSpc>
            </a:pPr>
            <a:r>
              <a:rPr lang="en-US" sz="3200" dirty="0" smtClean="0">
                <a:effectLst>
                  <a:outerShdw blurRad="38100" dist="38100" dir="2700000" algn="tl">
                    <a:srgbClr val="C0C0C0"/>
                  </a:outerShdw>
                </a:effectLst>
                <a:latin typeface="Arial" charset="0"/>
              </a:rPr>
              <a:t>Happens at a specific time in life</a:t>
            </a:r>
          </a:p>
          <a:p>
            <a:pPr lvl="1">
              <a:lnSpc>
                <a:spcPct val="90000"/>
              </a:lnSpc>
            </a:pPr>
            <a:r>
              <a:rPr lang="en-US" sz="3200" dirty="0" smtClean="0">
                <a:effectLst>
                  <a:outerShdw blurRad="38100" dist="38100" dir="2700000" algn="tl">
                    <a:srgbClr val="C0C0C0"/>
                  </a:outerShdw>
                </a:effectLst>
                <a:latin typeface="Arial" charset="0"/>
              </a:rPr>
              <a:t>Usually irreversible</a:t>
            </a:r>
          </a:p>
          <a:p>
            <a:endParaRPr lang="en-US" dirty="0"/>
          </a:p>
        </p:txBody>
      </p:sp>
      <p:sp>
        <p:nvSpPr>
          <p:cNvPr id="4" name="Rectangle 2"/>
          <p:cNvSpPr txBox="1">
            <a:spLocks noChangeArrowheads="1"/>
          </p:cNvSpPr>
          <p:nvPr/>
        </p:nvSpPr>
        <p:spPr>
          <a:xfrm>
            <a:off x="685800" y="228600"/>
            <a:ext cx="7772400" cy="11430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800080"/>
                </a:solidFill>
                <a:effectLst>
                  <a:outerShdw blurRad="38100" dist="38100" dir="2700000" algn="tl">
                    <a:srgbClr val="C0C0C0"/>
                  </a:outerShdw>
                </a:effectLst>
                <a:uLnTx/>
                <a:uFillTx/>
                <a:latin typeface="Herculanum" charset="0"/>
                <a:ea typeface="+mj-ea"/>
                <a:cs typeface="+mj-cs"/>
              </a:rPr>
              <a:t>ANIMAL BEHAVIOR</a:t>
            </a:r>
            <a:endParaRPr kumimoji="0" lang="en-US" sz="6000" b="1" i="0" u="none" strike="noStrike" kern="1200" cap="none" spc="0" normalizeH="0" baseline="0" noProof="0" dirty="0">
              <a:ln>
                <a:noFill/>
              </a:ln>
              <a:solidFill>
                <a:srgbClr val="800080"/>
              </a:solidFill>
              <a:effectLst>
                <a:outerShdw blurRad="38100" dist="38100" dir="2700000" algn="tl">
                  <a:srgbClr val="C0C0C0"/>
                </a:outerShdw>
              </a:effectLst>
              <a:uLnTx/>
              <a:uFillTx/>
              <a:latin typeface="Herculanum" charset="0"/>
              <a:ea typeface="+mj-ea"/>
              <a:cs typeface="+mj-cs"/>
            </a:endParaRPr>
          </a:p>
        </p:txBody>
      </p:sp>
      <p:sp>
        <p:nvSpPr>
          <p:cNvPr id="5"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LEARNED</a:t>
            </a:r>
            <a:endParaRPr lang="en-US" b="1">
              <a:solidFill>
                <a:srgbClr val="000080"/>
              </a:solidFill>
              <a:effectLst>
                <a:outerShdw blurRad="38100" dist="38100" dir="2700000" algn="tl">
                  <a:srgbClr val="C0C0C0"/>
                </a:outerShdw>
              </a:effectLst>
              <a:latin typeface="Optima" charset="0"/>
            </a:endParaRPr>
          </a:p>
        </p:txBody>
      </p:sp>
      <p:grpSp>
        <p:nvGrpSpPr>
          <p:cNvPr id="6" name="Group 5"/>
          <p:cNvGrpSpPr>
            <a:grpSpLocks/>
          </p:cNvGrpSpPr>
          <p:nvPr/>
        </p:nvGrpSpPr>
        <p:grpSpPr bwMode="auto">
          <a:xfrm>
            <a:off x="381000" y="1066800"/>
            <a:ext cx="457200" cy="152400"/>
            <a:chOff x="240" y="672"/>
            <a:chExt cx="288" cy="96"/>
          </a:xfrm>
        </p:grpSpPr>
        <p:sp>
          <p:nvSpPr>
            <p:cNvPr id="7"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8"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pic>
        <p:nvPicPr>
          <p:cNvPr id="39938" name="Picture 2" descr="http://www.scienceclarified.com/everyday/images/scet_03_img0291.jpg"/>
          <p:cNvPicPr>
            <a:picLocks noChangeAspect="1" noChangeArrowheads="1"/>
          </p:cNvPicPr>
          <p:nvPr/>
        </p:nvPicPr>
        <p:blipFill>
          <a:blip r:embed="rId2"/>
          <a:srcRect/>
          <a:stretch>
            <a:fillRect/>
          </a:stretch>
        </p:blipFill>
        <p:spPr bwMode="auto">
          <a:xfrm>
            <a:off x="5036667" y="3810040"/>
            <a:ext cx="4107333" cy="26100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00011"/>
            <a:ext cx="8229600" cy="4937760"/>
          </a:xfrm>
        </p:spPr>
        <p:txBody>
          <a:bodyPr/>
          <a:lstStyle/>
          <a:p>
            <a:pPr>
              <a:lnSpc>
                <a:spcPct val="90000"/>
              </a:lnSpc>
            </a:pPr>
            <a:r>
              <a:rPr lang="en-US" sz="3600" dirty="0" smtClean="0">
                <a:effectLst>
                  <a:outerShdw blurRad="38100" dist="38100" dir="2700000" algn="tl">
                    <a:srgbClr val="C0C0C0"/>
                  </a:outerShdw>
                </a:effectLst>
                <a:latin typeface="Arial" charset="0"/>
              </a:rPr>
              <a:t>Trial-and-error: learn by mistakes </a:t>
            </a:r>
          </a:p>
          <a:p>
            <a:pPr lvl="1">
              <a:lnSpc>
                <a:spcPct val="90000"/>
              </a:lnSpc>
            </a:pPr>
            <a:r>
              <a:rPr lang="en-US" sz="3200" dirty="0" smtClean="0">
                <a:latin typeface="Arial" charset="0"/>
              </a:rPr>
              <a:t>Birds building nests (coarse </a:t>
            </a:r>
            <a:r>
              <a:rPr lang="en-US" sz="3200" dirty="0" err="1" smtClean="0">
                <a:latin typeface="Arial" charset="0"/>
              </a:rPr>
              <a:t>vs</a:t>
            </a:r>
            <a:r>
              <a:rPr lang="en-US" sz="3200" dirty="0" smtClean="0">
                <a:latin typeface="Arial" charset="0"/>
              </a:rPr>
              <a:t> soft trash)</a:t>
            </a:r>
            <a:endParaRPr lang="en-US" dirty="0" smtClean="0">
              <a:latin typeface="Optima" charset="0"/>
            </a:endParaRPr>
          </a:p>
          <a:p>
            <a:pPr lvl="1">
              <a:lnSpc>
                <a:spcPct val="90000"/>
              </a:lnSpc>
            </a:pPr>
            <a:r>
              <a:rPr lang="en-US" dirty="0" smtClean="0">
                <a:latin typeface="Optima" charset="0"/>
              </a:rPr>
              <a:t>Animals must have motivation in order to learn!</a:t>
            </a:r>
          </a:p>
          <a:p>
            <a:pPr lvl="1">
              <a:lnSpc>
                <a:spcPct val="90000"/>
              </a:lnSpc>
              <a:buNone/>
            </a:pPr>
            <a:endParaRPr lang="en-US" dirty="0" smtClean="0"/>
          </a:p>
        </p:txBody>
      </p:sp>
      <p:sp>
        <p:nvSpPr>
          <p:cNvPr id="4" name="Rectangle 2"/>
          <p:cNvSpPr txBox="1">
            <a:spLocks noChangeArrowheads="1"/>
          </p:cNvSpPr>
          <p:nvPr/>
        </p:nvSpPr>
        <p:spPr>
          <a:xfrm>
            <a:off x="685800" y="228600"/>
            <a:ext cx="7772400" cy="11430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800080"/>
                </a:solidFill>
                <a:effectLst>
                  <a:outerShdw blurRad="38100" dist="38100" dir="2700000" algn="tl">
                    <a:srgbClr val="C0C0C0"/>
                  </a:outerShdw>
                </a:effectLst>
                <a:uLnTx/>
                <a:uFillTx/>
                <a:latin typeface="Herculanum" charset="0"/>
                <a:ea typeface="+mj-ea"/>
                <a:cs typeface="+mj-cs"/>
              </a:rPr>
              <a:t>ANIMAL BEHAVIOR</a:t>
            </a:r>
            <a:endParaRPr kumimoji="0" lang="en-US" sz="6000" b="1" i="0" u="none" strike="noStrike" kern="1200" cap="none" spc="0" normalizeH="0" baseline="0" noProof="0" dirty="0">
              <a:ln>
                <a:noFill/>
              </a:ln>
              <a:solidFill>
                <a:srgbClr val="800080"/>
              </a:solidFill>
              <a:effectLst>
                <a:outerShdw blurRad="38100" dist="38100" dir="2700000" algn="tl">
                  <a:srgbClr val="C0C0C0"/>
                </a:outerShdw>
              </a:effectLst>
              <a:uLnTx/>
              <a:uFillTx/>
              <a:latin typeface="Herculanum" charset="0"/>
              <a:ea typeface="+mj-ea"/>
              <a:cs typeface="+mj-cs"/>
            </a:endParaRPr>
          </a:p>
        </p:txBody>
      </p:sp>
      <p:sp>
        <p:nvSpPr>
          <p:cNvPr id="5"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LEARNED</a:t>
            </a:r>
            <a:endParaRPr lang="en-US" b="1">
              <a:solidFill>
                <a:srgbClr val="000080"/>
              </a:solidFill>
              <a:effectLst>
                <a:outerShdw blurRad="38100" dist="38100" dir="2700000" algn="tl">
                  <a:srgbClr val="C0C0C0"/>
                </a:outerShdw>
              </a:effectLst>
              <a:latin typeface="Optima" charset="0"/>
            </a:endParaRPr>
          </a:p>
        </p:txBody>
      </p:sp>
      <p:grpSp>
        <p:nvGrpSpPr>
          <p:cNvPr id="6" name="Group 5"/>
          <p:cNvGrpSpPr>
            <a:grpSpLocks/>
          </p:cNvGrpSpPr>
          <p:nvPr/>
        </p:nvGrpSpPr>
        <p:grpSpPr bwMode="auto">
          <a:xfrm>
            <a:off x="381000" y="1066800"/>
            <a:ext cx="457200" cy="152400"/>
            <a:chOff x="240" y="672"/>
            <a:chExt cx="288" cy="96"/>
          </a:xfrm>
        </p:grpSpPr>
        <p:sp>
          <p:nvSpPr>
            <p:cNvPr id="7"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8"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pic>
        <p:nvPicPr>
          <p:cNvPr id="40962" name="Picture 2" descr="http://static.environmentalgraffiti.com/sites/default/files/images/http-inlinethumb34.webshots.com-44897-2734984490105101600S600x600Q85.jpg"/>
          <p:cNvPicPr>
            <a:picLocks noChangeAspect="1" noChangeArrowheads="1"/>
          </p:cNvPicPr>
          <p:nvPr/>
        </p:nvPicPr>
        <p:blipFill>
          <a:blip r:embed="rId2"/>
          <a:srcRect/>
          <a:stretch>
            <a:fillRect/>
          </a:stretch>
        </p:blipFill>
        <p:spPr bwMode="auto">
          <a:xfrm>
            <a:off x="1068946" y="3314720"/>
            <a:ext cx="2357395" cy="3543279"/>
          </a:xfrm>
          <a:prstGeom prst="rect">
            <a:avLst/>
          </a:prstGeom>
          <a:noFill/>
        </p:spPr>
      </p:pic>
      <p:pic>
        <p:nvPicPr>
          <p:cNvPr id="40964" name="Picture 4" descr="http://www.wired.com/images_blogs/wiredscience/2011/01/kitenest.jpg"/>
          <p:cNvPicPr>
            <a:picLocks noChangeAspect="1" noChangeArrowheads="1"/>
          </p:cNvPicPr>
          <p:nvPr/>
        </p:nvPicPr>
        <p:blipFill>
          <a:blip r:embed="rId3"/>
          <a:srcRect/>
          <a:stretch>
            <a:fillRect/>
          </a:stretch>
        </p:blipFill>
        <p:spPr bwMode="auto">
          <a:xfrm>
            <a:off x="3696237" y="3679569"/>
            <a:ext cx="4394334" cy="27897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60550"/>
            <a:ext cx="8229600" cy="4937760"/>
          </a:xfrm>
        </p:spPr>
        <p:txBody>
          <a:bodyPr/>
          <a:lstStyle/>
          <a:p>
            <a:r>
              <a:rPr lang="en-US" dirty="0" smtClean="0"/>
              <a:t>Classical conditioning is learning by association.</a:t>
            </a:r>
          </a:p>
          <a:p>
            <a:r>
              <a:rPr lang="en-US" dirty="0" smtClean="0"/>
              <a:t>EX: new kitten meows when it smells aroma of food in the can you open.  After a few weeks, the sound of the can opener alone attracts the kitten, causing it to meow.</a:t>
            </a:r>
          </a:p>
          <a:p>
            <a:r>
              <a:rPr lang="en-US" dirty="0" smtClean="0"/>
              <a:t>EX: Pavlov’s dogs and salivation</a:t>
            </a:r>
            <a:endParaRPr lang="en-US" dirty="0"/>
          </a:p>
        </p:txBody>
      </p:sp>
      <p:sp>
        <p:nvSpPr>
          <p:cNvPr id="5" name="Rectangle 2"/>
          <p:cNvSpPr>
            <a:spLocks noGrp="1" noChangeArrowheads="1"/>
          </p:cNvSpPr>
          <p:nvPr>
            <p:ph type="title"/>
          </p:nvPr>
        </p:nvSpPr>
        <p:spPr>
          <a:xfrm>
            <a:off x="685800" y="228600"/>
            <a:ext cx="7772400" cy="1143000"/>
          </a:xfrm>
        </p:spPr>
        <p:txBody>
          <a:bodyPr/>
          <a:lstStyle/>
          <a:p>
            <a:r>
              <a:rPr lang="en-US" sz="6000" b="1" dirty="0">
                <a:solidFill>
                  <a:srgbClr val="800080"/>
                </a:solidFill>
                <a:effectLst>
                  <a:outerShdw blurRad="38100" dist="38100" dir="2700000" algn="tl">
                    <a:srgbClr val="C0C0C0"/>
                  </a:outerShdw>
                </a:effectLst>
                <a:latin typeface="Herculanum" charset="0"/>
              </a:rPr>
              <a:t>ANIMAL BEHAVIOR</a:t>
            </a:r>
          </a:p>
        </p:txBody>
      </p:sp>
      <p:sp>
        <p:nvSpPr>
          <p:cNvPr id="6"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LEARNED</a:t>
            </a:r>
            <a:endParaRPr lang="en-US" b="1">
              <a:solidFill>
                <a:srgbClr val="000080"/>
              </a:solidFill>
              <a:effectLst>
                <a:outerShdw blurRad="38100" dist="38100" dir="2700000" algn="tl">
                  <a:srgbClr val="C0C0C0"/>
                </a:outerShdw>
              </a:effectLst>
              <a:latin typeface="Optima" charset="0"/>
            </a:endParaRPr>
          </a:p>
        </p:txBody>
      </p:sp>
      <p:grpSp>
        <p:nvGrpSpPr>
          <p:cNvPr id="7" name="Group 5"/>
          <p:cNvGrpSpPr>
            <a:grpSpLocks/>
          </p:cNvGrpSpPr>
          <p:nvPr/>
        </p:nvGrpSpPr>
        <p:grpSpPr bwMode="auto">
          <a:xfrm>
            <a:off x="381000" y="1066800"/>
            <a:ext cx="457200" cy="152400"/>
            <a:chOff x="240" y="672"/>
            <a:chExt cx="288" cy="96"/>
          </a:xfrm>
        </p:grpSpPr>
        <p:sp>
          <p:nvSpPr>
            <p:cNvPr id="8"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9"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228600"/>
            <a:ext cx="7772400" cy="1143000"/>
          </a:xfrm>
        </p:spPr>
        <p:txBody>
          <a:bodyPr/>
          <a:lstStyle/>
          <a:p>
            <a:r>
              <a:rPr lang="en-US" sz="6000" b="1">
                <a:solidFill>
                  <a:srgbClr val="800080"/>
                </a:solidFill>
                <a:effectLst>
                  <a:outerShdw blurRad="38100" dist="38100" dir="2700000" algn="tl">
                    <a:srgbClr val="C0C0C0"/>
                  </a:outerShdw>
                </a:effectLst>
                <a:latin typeface="Herculanum" charset="0"/>
              </a:rPr>
              <a:t>ANIMAL BEHAVIOR</a:t>
            </a:r>
          </a:p>
        </p:txBody>
      </p:sp>
      <p:sp>
        <p:nvSpPr>
          <p:cNvPr id="1027" name="Rectangle 3"/>
          <p:cNvSpPr>
            <a:spLocks noGrp="1" noChangeArrowheads="1"/>
          </p:cNvSpPr>
          <p:nvPr>
            <p:ph type="body" idx="1"/>
          </p:nvPr>
        </p:nvSpPr>
        <p:spPr>
          <a:xfrm>
            <a:off x="685800" y="1981200"/>
            <a:ext cx="8229600" cy="4572000"/>
          </a:xfrm>
        </p:spPr>
        <p:txBody>
          <a:bodyPr/>
          <a:lstStyle/>
          <a:p>
            <a:pPr>
              <a:lnSpc>
                <a:spcPct val="90000"/>
              </a:lnSpc>
            </a:pPr>
            <a:r>
              <a:rPr lang="en-US" sz="3600">
                <a:solidFill>
                  <a:srgbClr val="00FF00"/>
                </a:solidFill>
                <a:effectLst>
                  <a:outerShdw blurRad="38100" dist="38100" dir="2700000" algn="tl">
                    <a:srgbClr val="C0C0C0"/>
                  </a:outerShdw>
                </a:effectLst>
                <a:latin typeface="Arial" charset="0"/>
              </a:rPr>
              <a:t>BEHAVIOR</a:t>
            </a:r>
            <a:r>
              <a:rPr lang="en-US" sz="3600">
                <a:effectLst>
                  <a:outerShdw blurRad="38100" dist="38100" dir="2700000" algn="tl">
                    <a:srgbClr val="C0C0C0"/>
                  </a:outerShdw>
                </a:effectLst>
                <a:latin typeface="Arial" charset="0"/>
              </a:rPr>
              <a:t> = anything an animal does in response to a stimulus in its environment</a:t>
            </a:r>
          </a:p>
          <a:p>
            <a:pPr>
              <a:lnSpc>
                <a:spcPct val="90000"/>
              </a:lnSpc>
              <a:buFontTx/>
              <a:buNone/>
            </a:pPr>
            <a:endParaRPr lang="en-US" sz="3600">
              <a:effectLst>
                <a:outerShdw blurRad="38100" dist="38100" dir="2700000" algn="tl">
                  <a:srgbClr val="C0C0C0"/>
                </a:outerShdw>
              </a:effectLst>
              <a:latin typeface="Arial" charset="0"/>
            </a:endParaRPr>
          </a:p>
          <a:p>
            <a:pPr>
              <a:lnSpc>
                <a:spcPct val="90000"/>
              </a:lnSpc>
            </a:pPr>
            <a:r>
              <a:rPr lang="en-US" sz="3600">
                <a:effectLst>
                  <a:outerShdw blurRad="38100" dist="38100" dir="2700000" algn="tl">
                    <a:srgbClr val="C0C0C0"/>
                  </a:outerShdw>
                </a:effectLst>
                <a:latin typeface="Arial" charset="0"/>
              </a:rPr>
              <a:t>What is a </a:t>
            </a:r>
            <a:r>
              <a:rPr lang="en-US" sz="3600">
                <a:solidFill>
                  <a:schemeClr val="hlink"/>
                </a:solidFill>
                <a:effectLst>
                  <a:outerShdw blurRad="38100" dist="38100" dir="2700000" algn="tl">
                    <a:srgbClr val="C0C0C0"/>
                  </a:outerShdw>
                </a:effectLst>
                <a:latin typeface="Arial" charset="0"/>
              </a:rPr>
              <a:t>stimulus</a:t>
            </a:r>
            <a:r>
              <a:rPr lang="en-US" sz="3600">
                <a:effectLst>
                  <a:outerShdw blurRad="38100" dist="38100" dir="2700000" algn="tl">
                    <a:srgbClr val="C0C0C0"/>
                  </a:outerShdw>
                </a:effectLst>
                <a:latin typeface="Arial" charset="0"/>
              </a:rPr>
              <a:t> for bears beginning to hibernate?</a:t>
            </a:r>
          </a:p>
          <a:p>
            <a:pPr>
              <a:lnSpc>
                <a:spcPct val="90000"/>
              </a:lnSpc>
            </a:pPr>
            <a:r>
              <a:rPr lang="en-US" sz="3600">
                <a:effectLst>
                  <a:outerShdw blurRad="38100" dist="38100" dir="2700000" algn="tl">
                    <a:srgbClr val="C0C0C0"/>
                  </a:outerShdw>
                </a:effectLst>
                <a:latin typeface="Arial" charset="0"/>
              </a:rPr>
              <a:t>What is a </a:t>
            </a:r>
            <a:r>
              <a:rPr lang="en-US" sz="3600">
                <a:solidFill>
                  <a:schemeClr val="hlink"/>
                </a:solidFill>
                <a:effectLst>
                  <a:outerShdw blurRad="38100" dist="38100" dir="2700000" algn="tl">
                    <a:srgbClr val="C0C0C0"/>
                  </a:outerShdw>
                </a:effectLst>
                <a:latin typeface="Arial" charset="0"/>
              </a:rPr>
              <a:t>stimulus</a:t>
            </a:r>
            <a:r>
              <a:rPr lang="en-US" sz="3600">
                <a:effectLst>
                  <a:outerShdw blurRad="38100" dist="38100" dir="2700000" algn="tl">
                    <a:srgbClr val="C0C0C0"/>
                  </a:outerShdw>
                </a:effectLst>
                <a:latin typeface="Arial" charset="0"/>
              </a:rPr>
              <a:t> for a dog beginning to bark?</a:t>
            </a:r>
            <a:endParaRPr lang="en-US">
              <a:latin typeface="Optim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r>
              <a:rPr lang="en-US" sz="6000" b="1" dirty="0">
                <a:solidFill>
                  <a:srgbClr val="800080"/>
                </a:solidFill>
                <a:effectLst>
                  <a:outerShdw blurRad="38100" dist="38100" dir="2700000" algn="tl">
                    <a:srgbClr val="C0C0C0"/>
                  </a:outerShdw>
                </a:effectLst>
                <a:latin typeface="Herculanum" charset="0"/>
              </a:rPr>
              <a:t>ANIMAL BEHAVIOR</a:t>
            </a:r>
          </a:p>
        </p:txBody>
      </p:sp>
      <p:sp>
        <p:nvSpPr>
          <p:cNvPr id="33795" name="Rectangle 3"/>
          <p:cNvSpPr>
            <a:spLocks noGrp="1" noChangeArrowheads="1"/>
          </p:cNvSpPr>
          <p:nvPr>
            <p:ph type="body" idx="1"/>
          </p:nvPr>
        </p:nvSpPr>
        <p:spPr>
          <a:xfrm>
            <a:off x="685800" y="1981200"/>
            <a:ext cx="8229600" cy="4191000"/>
          </a:xfrm>
        </p:spPr>
        <p:txBody>
          <a:bodyPr/>
          <a:lstStyle/>
          <a:p>
            <a:pPr>
              <a:lnSpc>
                <a:spcPct val="90000"/>
              </a:lnSpc>
            </a:pPr>
            <a:r>
              <a:rPr lang="en-US" sz="3600">
                <a:effectLst>
                  <a:outerShdw blurRad="38100" dist="38100" dir="2700000" algn="tl">
                    <a:srgbClr val="C0C0C0"/>
                  </a:outerShdw>
                </a:effectLst>
                <a:latin typeface="Arial" charset="0"/>
              </a:rPr>
              <a:t>Conditioning: </a:t>
            </a:r>
          </a:p>
          <a:p>
            <a:pPr lvl="1">
              <a:lnSpc>
                <a:spcPct val="90000"/>
              </a:lnSpc>
            </a:pPr>
            <a:r>
              <a:rPr lang="en-US" sz="3200">
                <a:latin typeface="Arial" charset="0"/>
              </a:rPr>
              <a:t>Learning by association</a:t>
            </a:r>
          </a:p>
          <a:p>
            <a:pPr lvl="1">
              <a:lnSpc>
                <a:spcPct val="90000"/>
              </a:lnSpc>
            </a:pPr>
            <a:r>
              <a:rPr lang="en-US" sz="3200">
                <a:latin typeface="Arial" charset="0"/>
              </a:rPr>
              <a:t>Pavlov’s dogs</a:t>
            </a:r>
          </a:p>
          <a:p>
            <a:pPr>
              <a:lnSpc>
                <a:spcPct val="90000"/>
              </a:lnSpc>
            </a:pPr>
            <a:r>
              <a:rPr lang="en-US" sz="3600">
                <a:effectLst>
                  <a:outerShdw blurRad="38100" dist="38100" dir="2700000" algn="tl">
                    <a:srgbClr val="C0C0C0"/>
                  </a:outerShdw>
                </a:effectLst>
                <a:latin typeface="Arial" charset="0"/>
              </a:rPr>
              <a:t>Insight</a:t>
            </a:r>
          </a:p>
          <a:p>
            <a:pPr lvl="1">
              <a:lnSpc>
                <a:spcPct val="90000"/>
              </a:lnSpc>
            </a:pPr>
            <a:r>
              <a:rPr lang="en-US" sz="3200">
                <a:latin typeface="Arial" charset="0"/>
              </a:rPr>
              <a:t>Most complex type of learning</a:t>
            </a:r>
          </a:p>
          <a:p>
            <a:pPr lvl="1">
              <a:lnSpc>
                <a:spcPct val="90000"/>
              </a:lnSpc>
            </a:pPr>
            <a:r>
              <a:rPr lang="en-US" sz="3200">
                <a:effectLst>
                  <a:outerShdw blurRad="38100" dist="38100" dir="2700000" algn="tl">
                    <a:srgbClr val="C0C0C0"/>
                  </a:outerShdw>
                </a:effectLst>
                <a:latin typeface="Arial" charset="0"/>
              </a:rPr>
              <a:t>Using previous experience to learn</a:t>
            </a:r>
          </a:p>
          <a:p>
            <a:pPr lvl="1">
              <a:lnSpc>
                <a:spcPct val="90000"/>
              </a:lnSpc>
            </a:pPr>
            <a:r>
              <a:rPr lang="en-US" sz="3200">
                <a:effectLst>
                  <a:outerShdw blurRad="38100" dist="38100" dir="2700000" algn="tl">
                    <a:srgbClr val="C0C0C0"/>
                  </a:outerShdw>
                </a:effectLst>
                <a:latin typeface="Arial" charset="0"/>
                <a:hlinkClick r:id="rId2"/>
              </a:rPr>
              <a:t>Chimpanzees use tools for hunting</a:t>
            </a:r>
            <a:endParaRPr lang="en-US">
              <a:latin typeface="Optima" charset="0"/>
            </a:endParaRPr>
          </a:p>
        </p:txBody>
      </p:sp>
      <p:sp>
        <p:nvSpPr>
          <p:cNvPr id="33796"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LEARNED</a:t>
            </a:r>
            <a:endParaRPr lang="en-US" b="1">
              <a:solidFill>
                <a:srgbClr val="000080"/>
              </a:solidFill>
              <a:effectLst>
                <a:outerShdw blurRad="38100" dist="38100" dir="2700000" algn="tl">
                  <a:srgbClr val="C0C0C0"/>
                </a:outerShdw>
              </a:effectLst>
              <a:latin typeface="Optima" charset="0"/>
            </a:endParaRPr>
          </a:p>
        </p:txBody>
      </p:sp>
      <p:grpSp>
        <p:nvGrpSpPr>
          <p:cNvPr id="2" name="Group 5"/>
          <p:cNvGrpSpPr>
            <a:grpSpLocks/>
          </p:cNvGrpSpPr>
          <p:nvPr/>
        </p:nvGrpSpPr>
        <p:grpSpPr bwMode="auto">
          <a:xfrm>
            <a:off x="381000" y="1066800"/>
            <a:ext cx="457200" cy="152400"/>
            <a:chOff x="240" y="672"/>
            <a:chExt cx="288" cy="96"/>
          </a:xfrm>
        </p:grpSpPr>
        <p:sp>
          <p:nvSpPr>
            <p:cNvPr id="33798"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33799"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pic>
        <p:nvPicPr>
          <p:cNvPr id="33801" name="Picture 9" descr="classical_conditioning"/>
          <p:cNvPicPr>
            <a:picLocks noChangeAspect="1" noChangeArrowheads="1"/>
          </p:cNvPicPr>
          <p:nvPr/>
        </p:nvPicPr>
        <p:blipFill>
          <a:blip r:embed="rId3"/>
          <a:srcRect/>
          <a:stretch>
            <a:fillRect/>
          </a:stretch>
        </p:blipFill>
        <p:spPr bwMode="auto">
          <a:xfrm>
            <a:off x="381000" y="1912938"/>
            <a:ext cx="8382000" cy="49450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Behavior: Taxes/taxis</a:t>
            </a:r>
            <a:endParaRPr lang="en-US" dirty="0"/>
          </a:p>
        </p:txBody>
      </p:sp>
      <p:sp>
        <p:nvSpPr>
          <p:cNvPr id="3" name="Content Placeholder 2"/>
          <p:cNvSpPr>
            <a:spLocks noGrp="1"/>
          </p:cNvSpPr>
          <p:nvPr>
            <p:ph sz="quarter" idx="1"/>
          </p:nvPr>
        </p:nvSpPr>
        <p:spPr/>
        <p:txBody>
          <a:bodyPr/>
          <a:lstStyle/>
          <a:p>
            <a:pPr algn="just"/>
            <a:r>
              <a:rPr lang="en-US" b="1" i="1" dirty="0" err="1" smtClean="0"/>
              <a:t>Chemotaxis</a:t>
            </a:r>
            <a:r>
              <a:rPr lang="en-US" dirty="0" smtClean="0"/>
              <a:t> is the phenomenon whereby bacteria, and other single-cell or </a:t>
            </a:r>
            <a:r>
              <a:rPr lang="en-US" dirty="0" err="1" smtClean="0"/>
              <a:t>multicellular</a:t>
            </a:r>
            <a:r>
              <a:rPr lang="en-US" dirty="0" smtClean="0"/>
              <a:t> organisms direct their movements according to certain chemicals in their environment. This is important for bacteria to find food (move to the greatest concentration of particles) or to move away from toxins.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eastcentral.edu/programs/amoeba2_labels.jpg"/>
          <p:cNvPicPr>
            <a:picLocks noChangeAspect="1" noChangeArrowheads="1"/>
          </p:cNvPicPr>
          <p:nvPr/>
        </p:nvPicPr>
        <p:blipFill>
          <a:blip r:embed="rId2"/>
          <a:srcRect/>
          <a:stretch>
            <a:fillRect/>
          </a:stretch>
        </p:blipFill>
        <p:spPr bwMode="auto">
          <a:xfrm>
            <a:off x="180305" y="1264479"/>
            <a:ext cx="6684134" cy="3395603"/>
          </a:xfrm>
          <a:prstGeom prst="rect">
            <a:avLst/>
          </a:prstGeom>
          <a:noFill/>
        </p:spPr>
      </p:pic>
      <p:pic>
        <p:nvPicPr>
          <p:cNvPr id="4" name="Picture 2" descr="http://klemkelab.ucsd.edu/images/research/cell_migration.gif"/>
          <p:cNvPicPr>
            <a:picLocks noChangeAspect="1" noChangeArrowheads="1"/>
          </p:cNvPicPr>
          <p:nvPr/>
        </p:nvPicPr>
        <p:blipFill>
          <a:blip r:embed="rId3"/>
          <a:srcRect/>
          <a:stretch>
            <a:fillRect/>
          </a:stretch>
        </p:blipFill>
        <p:spPr bwMode="auto">
          <a:xfrm>
            <a:off x="5125791" y="3156868"/>
            <a:ext cx="3837904" cy="3353254"/>
          </a:xfrm>
          <a:prstGeom prst="rect">
            <a:avLst/>
          </a:prstGeom>
          <a:noFill/>
        </p:spPr>
      </p:pic>
      <p:sp>
        <p:nvSpPr>
          <p:cNvPr id="6" name="Title 1"/>
          <p:cNvSpPr>
            <a:spLocks noGrp="1"/>
          </p:cNvSpPr>
          <p:nvPr>
            <p:ph type="title"/>
          </p:nvPr>
        </p:nvSpPr>
        <p:spPr/>
        <p:txBody>
          <a:bodyPr/>
          <a:lstStyle/>
          <a:p>
            <a:r>
              <a:rPr lang="en-US" dirty="0" smtClean="0"/>
              <a:t>Animal Behavior: Taxes/taxis</a:t>
            </a:r>
            <a:endParaRPr lang="en-US" dirty="0"/>
          </a:p>
        </p:txBody>
      </p:sp>
      <p:sp>
        <p:nvSpPr>
          <p:cNvPr id="7" name="TextBox 6"/>
          <p:cNvSpPr txBox="1"/>
          <p:nvPr/>
        </p:nvSpPr>
        <p:spPr>
          <a:xfrm>
            <a:off x="457199" y="4660082"/>
            <a:ext cx="4488287" cy="646331"/>
          </a:xfrm>
          <a:prstGeom prst="rect">
            <a:avLst/>
          </a:prstGeom>
          <a:noFill/>
        </p:spPr>
        <p:txBody>
          <a:bodyPr wrap="square" rtlCol="0">
            <a:spAutoFit/>
          </a:bodyPr>
          <a:lstStyle/>
          <a:p>
            <a:r>
              <a:rPr lang="en-US" b="1" dirty="0" smtClean="0"/>
              <a:t>Amoebas use a </a:t>
            </a:r>
            <a:r>
              <a:rPr lang="en-US" b="1" dirty="0" err="1" smtClean="0"/>
              <a:t>pseudopod</a:t>
            </a:r>
            <a:r>
              <a:rPr lang="en-US" b="1" dirty="0" smtClean="0"/>
              <a:t> (fake foot) to </a:t>
            </a:r>
          </a:p>
          <a:p>
            <a:r>
              <a:rPr lang="en-US" b="1" dirty="0" smtClean="0"/>
              <a:t>move toward/away from chemicals</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Behavior: </a:t>
            </a:r>
            <a:r>
              <a:rPr lang="en-US" dirty="0" err="1" smtClean="0"/>
              <a:t>Phototaxis</a:t>
            </a:r>
            <a:endParaRPr lang="en-US" dirty="0"/>
          </a:p>
        </p:txBody>
      </p:sp>
      <p:sp>
        <p:nvSpPr>
          <p:cNvPr id="3" name="Content Placeholder 2"/>
          <p:cNvSpPr>
            <a:spLocks noGrp="1"/>
          </p:cNvSpPr>
          <p:nvPr>
            <p:ph sz="quarter" idx="1"/>
          </p:nvPr>
        </p:nvSpPr>
        <p:spPr>
          <a:xfrm>
            <a:off x="457200" y="1219199"/>
            <a:ext cx="4256468" cy="5638801"/>
          </a:xfrm>
        </p:spPr>
        <p:txBody>
          <a:bodyPr>
            <a:normAutofit fontScale="92500"/>
          </a:bodyPr>
          <a:lstStyle/>
          <a:p>
            <a:pPr algn="just"/>
            <a:r>
              <a:rPr lang="en-US" b="1" dirty="0" err="1" smtClean="0"/>
              <a:t>Phototaxis</a:t>
            </a:r>
            <a:r>
              <a:rPr lang="en-US" dirty="0" smtClean="0"/>
              <a:t> is a kind of taxis, or </a:t>
            </a:r>
            <a:r>
              <a:rPr lang="en-US" dirty="0" err="1" smtClean="0"/>
              <a:t>locomotory</a:t>
            </a:r>
            <a:r>
              <a:rPr lang="en-US" dirty="0" smtClean="0"/>
              <a:t> movement, that occurs when a whole organism moves in response to the stimulus of light.  This is advantageous for phototrophic organisms as they can orient themselves most efficiently to receive light for photosynthesis. </a:t>
            </a:r>
            <a:r>
              <a:rPr lang="en-US" dirty="0" err="1" smtClean="0"/>
              <a:t>Phototaxis</a:t>
            </a:r>
            <a:r>
              <a:rPr lang="en-US" dirty="0" smtClean="0"/>
              <a:t> is called positive if the movement is in the direction of increasing light intensity and negative if the direction is opposite.</a:t>
            </a:r>
            <a:endParaRPr lang="en-US" dirty="0"/>
          </a:p>
        </p:txBody>
      </p:sp>
      <p:pic>
        <p:nvPicPr>
          <p:cNvPr id="44034" name="Picture 2" descr="http://dpb.carnegiescience.edu/sites/dpb.carnegiescience.edu/files/labs/bhaya/project1pic1.png"/>
          <p:cNvPicPr>
            <a:picLocks noChangeAspect="1" noChangeArrowheads="1"/>
          </p:cNvPicPr>
          <p:nvPr/>
        </p:nvPicPr>
        <p:blipFill>
          <a:blip r:embed="rId2"/>
          <a:srcRect/>
          <a:stretch>
            <a:fillRect/>
          </a:stretch>
        </p:blipFill>
        <p:spPr bwMode="auto">
          <a:xfrm>
            <a:off x="4975809" y="1400499"/>
            <a:ext cx="3710991" cy="442160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r>
              <a:rPr lang="en-US" sz="6000" b="1">
                <a:solidFill>
                  <a:srgbClr val="800080"/>
                </a:solidFill>
                <a:effectLst>
                  <a:outerShdw blurRad="38100" dist="38100" dir="2700000" algn="tl">
                    <a:srgbClr val="C0C0C0"/>
                  </a:outerShdw>
                </a:effectLst>
                <a:latin typeface="Herculanum" charset="0"/>
              </a:rPr>
              <a:t>ANIMAL BEHAVIOR</a:t>
            </a:r>
          </a:p>
        </p:txBody>
      </p:sp>
      <p:sp>
        <p:nvSpPr>
          <p:cNvPr id="26627" name="Rectangle 3"/>
          <p:cNvSpPr>
            <a:spLocks noGrp="1" noChangeArrowheads="1"/>
          </p:cNvSpPr>
          <p:nvPr>
            <p:ph type="body" idx="1"/>
          </p:nvPr>
        </p:nvSpPr>
        <p:spPr>
          <a:xfrm>
            <a:off x="685800" y="1981200"/>
            <a:ext cx="8229600" cy="4876800"/>
          </a:xfrm>
        </p:spPr>
        <p:txBody>
          <a:bodyPr/>
          <a:lstStyle/>
          <a:p>
            <a:r>
              <a:rPr lang="en-US" sz="3600" dirty="0">
                <a:solidFill>
                  <a:srgbClr val="00FF00"/>
                </a:solidFill>
                <a:effectLst>
                  <a:outerShdw blurRad="38100" dist="38100" dir="2700000" algn="tl">
                    <a:srgbClr val="C0C0C0"/>
                  </a:outerShdw>
                </a:effectLst>
                <a:latin typeface="Arial" charset="0"/>
              </a:rPr>
              <a:t>INNATE BEHAVIOR</a:t>
            </a:r>
            <a:r>
              <a:rPr lang="en-US" sz="3600" dirty="0">
                <a:effectLst>
                  <a:outerShdw blurRad="38100" dist="38100" dir="2700000" algn="tl">
                    <a:srgbClr val="C0C0C0"/>
                  </a:outerShdw>
                </a:effectLst>
                <a:latin typeface="Arial" charset="0"/>
              </a:rPr>
              <a:t> = behaviors that animals inherit from parents</a:t>
            </a:r>
          </a:p>
          <a:p>
            <a:r>
              <a:rPr lang="en-US" sz="3600" dirty="0">
                <a:effectLst>
                  <a:outerShdw blurRad="38100" dist="38100" dir="2700000" algn="tl">
                    <a:srgbClr val="C0C0C0"/>
                  </a:outerShdw>
                </a:effectLst>
                <a:latin typeface="Arial" charset="0"/>
              </a:rPr>
              <a:t>These behaviors are typically genetic</a:t>
            </a:r>
          </a:p>
          <a:p>
            <a:r>
              <a:rPr lang="en-US" sz="3600" dirty="0">
                <a:effectLst>
                  <a:outerShdw blurRad="38100" dist="38100" dir="2700000" algn="tl">
                    <a:srgbClr val="C0C0C0"/>
                  </a:outerShdw>
                </a:effectLst>
                <a:latin typeface="Arial" charset="0"/>
              </a:rPr>
              <a:t>Example: toad using tongue to catch prey</a:t>
            </a:r>
            <a:endParaRPr lang="en-US" dirty="0">
              <a:effectLst>
                <a:outerShdw blurRad="38100" dist="38100" dir="2700000" algn="tl">
                  <a:srgbClr val="C0C0C0"/>
                </a:outerShdw>
              </a:effectLst>
              <a:latin typeface="Arial" charset="0"/>
            </a:endParaRPr>
          </a:p>
          <a:p>
            <a:pPr lvl="1"/>
            <a:r>
              <a:rPr lang="en-US" sz="3200" dirty="0">
                <a:latin typeface="Arial" charset="0"/>
              </a:rPr>
              <a:t>Fight or </a:t>
            </a:r>
            <a:r>
              <a:rPr lang="en-US" sz="3200" dirty="0" smtClean="0">
                <a:latin typeface="Arial" charset="0"/>
              </a:rPr>
              <a:t>flight response</a:t>
            </a:r>
          </a:p>
          <a:p>
            <a:pPr lvl="1"/>
            <a:r>
              <a:rPr lang="en-US" sz="3200" dirty="0" smtClean="0">
                <a:effectLst>
                  <a:outerShdw blurRad="38100" dist="38100" dir="2700000" algn="tl">
                    <a:srgbClr val="C0C0C0"/>
                  </a:outerShdw>
                </a:effectLst>
                <a:latin typeface="Arial" charset="0"/>
              </a:rPr>
              <a:t>Herding behavior for protection</a:t>
            </a:r>
            <a:endParaRPr lang="en-US" sz="3200" dirty="0">
              <a:effectLst>
                <a:outerShdw blurRad="38100" dist="38100" dir="2700000" algn="tl">
                  <a:srgbClr val="C0C0C0"/>
                </a:outerShdw>
              </a:effectLst>
              <a:latin typeface="Arial" charset="0"/>
            </a:endParaRPr>
          </a:p>
          <a:p>
            <a:pPr lvl="1">
              <a:buFontTx/>
              <a:buNone/>
            </a:pPr>
            <a:endParaRPr lang="en-US" dirty="0">
              <a:latin typeface="Optima" charset="0"/>
            </a:endParaRPr>
          </a:p>
        </p:txBody>
      </p:sp>
      <p:sp>
        <p:nvSpPr>
          <p:cNvPr id="26628"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INNATE</a:t>
            </a:r>
            <a:endParaRPr lang="en-US" b="1">
              <a:solidFill>
                <a:srgbClr val="000080"/>
              </a:solidFill>
              <a:effectLst>
                <a:outerShdw blurRad="38100" dist="38100" dir="2700000" algn="tl">
                  <a:srgbClr val="C0C0C0"/>
                </a:outerShdw>
              </a:effectLst>
              <a:latin typeface="Optima" charset="0"/>
            </a:endParaRPr>
          </a:p>
        </p:txBody>
      </p:sp>
      <p:grpSp>
        <p:nvGrpSpPr>
          <p:cNvPr id="2" name="Group 7"/>
          <p:cNvGrpSpPr>
            <a:grpSpLocks/>
          </p:cNvGrpSpPr>
          <p:nvPr/>
        </p:nvGrpSpPr>
        <p:grpSpPr bwMode="auto">
          <a:xfrm>
            <a:off x="381000" y="1066800"/>
            <a:ext cx="457200" cy="152400"/>
            <a:chOff x="240" y="672"/>
            <a:chExt cx="288" cy="96"/>
          </a:xfrm>
        </p:grpSpPr>
        <p:sp>
          <p:nvSpPr>
            <p:cNvPr id="26629" name="Line 5"/>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26630" name="Line 6"/>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sz="6000" b="1">
                <a:solidFill>
                  <a:srgbClr val="800080"/>
                </a:solidFill>
                <a:effectLst>
                  <a:outerShdw blurRad="38100" dist="38100" dir="2700000" algn="tl">
                    <a:srgbClr val="C0C0C0"/>
                  </a:outerShdw>
                </a:effectLst>
                <a:latin typeface="Herculanum" charset="0"/>
              </a:rPr>
              <a:t>ANIMAL BEHAVIOR</a:t>
            </a:r>
          </a:p>
        </p:txBody>
      </p:sp>
      <p:sp>
        <p:nvSpPr>
          <p:cNvPr id="28675" name="Rectangle 3"/>
          <p:cNvSpPr>
            <a:spLocks noGrp="1" noChangeArrowheads="1"/>
          </p:cNvSpPr>
          <p:nvPr>
            <p:ph type="body" idx="1"/>
          </p:nvPr>
        </p:nvSpPr>
        <p:spPr>
          <a:xfrm>
            <a:off x="685800" y="1981200"/>
            <a:ext cx="8229600" cy="1600200"/>
          </a:xfrm>
        </p:spPr>
        <p:txBody>
          <a:bodyPr/>
          <a:lstStyle/>
          <a:p>
            <a:r>
              <a:rPr lang="en-US" sz="3600">
                <a:effectLst>
                  <a:outerShdw blurRad="38100" dist="38100" dir="2700000" algn="tl">
                    <a:srgbClr val="C0C0C0"/>
                  </a:outerShdw>
                </a:effectLst>
                <a:latin typeface="Arial" charset="0"/>
              </a:rPr>
              <a:t>Another example: graylag goose retrieving eggs that roll out of the nest</a:t>
            </a:r>
            <a:endParaRPr lang="en-US">
              <a:latin typeface="Optima" charset="0"/>
            </a:endParaRPr>
          </a:p>
        </p:txBody>
      </p:sp>
      <p:sp>
        <p:nvSpPr>
          <p:cNvPr id="28676"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INNATE</a:t>
            </a:r>
            <a:endParaRPr lang="en-US" b="1">
              <a:solidFill>
                <a:srgbClr val="000080"/>
              </a:solidFill>
              <a:effectLst>
                <a:outerShdw blurRad="38100" dist="38100" dir="2700000" algn="tl">
                  <a:srgbClr val="C0C0C0"/>
                </a:outerShdw>
              </a:effectLst>
              <a:latin typeface="Optima" charset="0"/>
            </a:endParaRPr>
          </a:p>
        </p:txBody>
      </p:sp>
      <p:grpSp>
        <p:nvGrpSpPr>
          <p:cNvPr id="2" name="Group 5"/>
          <p:cNvGrpSpPr>
            <a:grpSpLocks/>
          </p:cNvGrpSpPr>
          <p:nvPr/>
        </p:nvGrpSpPr>
        <p:grpSpPr bwMode="auto">
          <a:xfrm>
            <a:off x="381000" y="1066800"/>
            <a:ext cx="457200" cy="152400"/>
            <a:chOff x="240" y="672"/>
            <a:chExt cx="288" cy="96"/>
          </a:xfrm>
        </p:grpSpPr>
        <p:sp>
          <p:nvSpPr>
            <p:cNvPr id="28678"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28679"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pic>
        <p:nvPicPr>
          <p:cNvPr id="28680" name="Picture 8"/>
          <p:cNvPicPr>
            <a:picLocks noChangeAspect="1" noChangeArrowheads="1"/>
          </p:cNvPicPr>
          <p:nvPr/>
        </p:nvPicPr>
        <p:blipFill>
          <a:blip r:embed="rId2"/>
          <a:srcRect/>
          <a:stretch>
            <a:fillRect/>
          </a:stretch>
        </p:blipFill>
        <p:spPr bwMode="auto">
          <a:xfrm>
            <a:off x="0" y="3276600"/>
            <a:ext cx="9144000" cy="3314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860550"/>
            <a:ext cx="8229600" cy="4937760"/>
          </a:xfrm>
        </p:spPr>
        <p:txBody>
          <a:bodyPr/>
          <a:lstStyle/>
          <a:p>
            <a:r>
              <a:rPr lang="en-US" dirty="0" smtClean="0"/>
              <a:t>Suckling behavior – newborns are able to suckle at nipple to obtain nourishment</a:t>
            </a:r>
          </a:p>
          <a:p>
            <a:r>
              <a:rPr lang="en-US" dirty="0" smtClean="0"/>
              <a:t>This is an innate behavior</a:t>
            </a:r>
            <a:endParaRPr lang="en-US" dirty="0"/>
          </a:p>
        </p:txBody>
      </p:sp>
      <p:sp>
        <p:nvSpPr>
          <p:cNvPr id="4" name="Rectangle 2"/>
          <p:cNvSpPr>
            <a:spLocks noGrp="1" noChangeArrowheads="1"/>
          </p:cNvSpPr>
          <p:nvPr>
            <p:ph type="title"/>
          </p:nvPr>
        </p:nvSpPr>
        <p:spPr>
          <a:xfrm>
            <a:off x="685800" y="228600"/>
            <a:ext cx="7772400" cy="1143000"/>
          </a:xfrm>
        </p:spPr>
        <p:txBody>
          <a:bodyPr/>
          <a:lstStyle/>
          <a:p>
            <a:r>
              <a:rPr lang="en-US" sz="6000" b="1" dirty="0">
                <a:solidFill>
                  <a:srgbClr val="800080"/>
                </a:solidFill>
                <a:effectLst>
                  <a:outerShdw blurRad="38100" dist="38100" dir="2700000" algn="tl">
                    <a:srgbClr val="C0C0C0"/>
                  </a:outerShdw>
                </a:effectLst>
                <a:latin typeface="Herculanum" charset="0"/>
              </a:rPr>
              <a:t>ANIMAL BEHAVIOR</a:t>
            </a:r>
          </a:p>
        </p:txBody>
      </p:sp>
      <p:sp>
        <p:nvSpPr>
          <p:cNvPr id="5"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INNATE</a:t>
            </a:r>
            <a:endParaRPr lang="en-US" b="1">
              <a:solidFill>
                <a:srgbClr val="000080"/>
              </a:solidFill>
              <a:effectLst>
                <a:outerShdw blurRad="38100" dist="38100" dir="2700000" algn="tl">
                  <a:srgbClr val="C0C0C0"/>
                </a:outerShdw>
              </a:effectLst>
              <a:latin typeface="Optima" charset="0"/>
            </a:endParaRPr>
          </a:p>
        </p:txBody>
      </p:sp>
      <p:grpSp>
        <p:nvGrpSpPr>
          <p:cNvPr id="6" name="Group 5"/>
          <p:cNvGrpSpPr>
            <a:grpSpLocks/>
          </p:cNvGrpSpPr>
          <p:nvPr/>
        </p:nvGrpSpPr>
        <p:grpSpPr bwMode="auto">
          <a:xfrm>
            <a:off x="381000" y="1066800"/>
            <a:ext cx="457200" cy="152400"/>
            <a:chOff x="240" y="672"/>
            <a:chExt cx="288" cy="96"/>
          </a:xfrm>
        </p:grpSpPr>
        <p:sp>
          <p:nvSpPr>
            <p:cNvPr id="7"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8"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pic>
        <p:nvPicPr>
          <p:cNvPr id="46082" name="Picture 2" descr="http://3.bp.blogspot.com/_IFwXwHpWGec/TGx_iqjjSeI/AAAAAAAAAX0/B0IItwGLdPE/s1600/DSCN3436-kates_puppies_suckling.jpg"/>
          <p:cNvPicPr>
            <a:picLocks noChangeAspect="1" noChangeArrowheads="1"/>
          </p:cNvPicPr>
          <p:nvPr/>
        </p:nvPicPr>
        <p:blipFill>
          <a:blip r:embed="rId2"/>
          <a:srcRect/>
          <a:stretch>
            <a:fillRect/>
          </a:stretch>
        </p:blipFill>
        <p:spPr bwMode="auto">
          <a:xfrm>
            <a:off x="4378817" y="2558617"/>
            <a:ext cx="4568780" cy="3428324"/>
          </a:xfrm>
          <a:prstGeom prst="rect">
            <a:avLst/>
          </a:prstGeom>
          <a:noFill/>
        </p:spPr>
      </p:pic>
      <p:pic>
        <p:nvPicPr>
          <p:cNvPr id="46084" name="Picture 4" descr="http://www.thecatsite.com/content/type/61/id/151328/width/350/height/700/flags/LL"/>
          <p:cNvPicPr>
            <a:picLocks noChangeAspect="1" noChangeArrowheads="1"/>
          </p:cNvPicPr>
          <p:nvPr/>
        </p:nvPicPr>
        <p:blipFill>
          <a:blip r:embed="rId3"/>
          <a:srcRect/>
          <a:stretch>
            <a:fillRect/>
          </a:stretch>
        </p:blipFill>
        <p:spPr bwMode="auto">
          <a:xfrm>
            <a:off x="838200" y="3319604"/>
            <a:ext cx="2607167" cy="34787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1143000"/>
          </a:xfrm>
        </p:spPr>
        <p:txBody>
          <a:bodyPr/>
          <a:lstStyle/>
          <a:p>
            <a:r>
              <a:rPr lang="en-US" sz="6000" b="1" dirty="0">
                <a:solidFill>
                  <a:srgbClr val="800080"/>
                </a:solidFill>
                <a:effectLst>
                  <a:outerShdw blurRad="38100" dist="38100" dir="2700000" algn="tl">
                    <a:srgbClr val="C0C0C0"/>
                  </a:outerShdw>
                </a:effectLst>
                <a:latin typeface="Herculanum" charset="0"/>
              </a:rPr>
              <a:t>ANIMAL BEHAVIOR</a:t>
            </a:r>
          </a:p>
        </p:txBody>
      </p:sp>
      <p:sp>
        <p:nvSpPr>
          <p:cNvPr id="29699" name="Rectangle 3"/>
          <p:cNvSpPr>
            <a:spLocks noGrp="1" noChangeArrowheads="1"/>
          </p:cNvSpPr>
          <p:nvPr>
            <p:ph type="body" idx="1"/>
          </p:nvPr>
        </p:nvSpPr>
        <p:spPr>
          <a:xfrm>
            <a:off x="609600" y="1981200"/>
            <a:ext cx="8305800" cy="3733800"/>
          </a:xfrm>
        </p:spPr>
        <p:txBody>
          <a:bodyPr/>
          <a:lstStyle/>
          <a:p>
            <a:r>
              <a:rPr lang="en-US" sz="3600" dirty="0">
                <a:effectLst>
                  <a:outerShdw blurRad="38100" dist="38100" dir="2700000" algn="tl">
                    <a:srgbClr val="C0C0C0"/>
                  </a:outerShdw>
                </a:effectLst>
                <a:latin typeface="Arial" charset="0"/>
              </a:rPr>
              <a:t>Also includes:</a:t>
            </a:r>
          </a:p>
          <a:p>
            <a:pPr lvl="1"/>
            <a:r>
              <a:rPr lang="en-US" sz="3200" dirty="0">
                <a:latin typeface="Arial" charset="0"/>
                <a:hlinkClick r:id="rId2" action="ppaction://hlinkfile"/>
              </a:rPr>
              <a:t>Courtship behavior</a:t>
            </a:r>
            <a:endParaRPr lang="en-US" sz="3200" dirty="0">
              <a:latin typeface="Arial" charset="0"/>
            </a:endParaRPr>
          </a:p>
          <a:p>
            <a:pPr lvl="1"/>
            <a:r>
              <a:rPr lang="en-US" sz="3200" dirty="0">
                <a:latin typeface="Arial" charset="0"/>
                <a:hlinkClick r:id="rId3" action="ppaction://hlinkfile"/>
              </a:rPr>
              <a:t>Territoriality</a:t>
            </a:r>
            <a:endParaRPr lang="en-US" sz="3200" dirty="0">
              <a:latin typeface="Arial" charset="0"/>
            </a:endParaRPr>
          </a:p>
          <a:p>
            <a:pPr lvl="1"/>
            <a:r>
              <a:rPr lang="en-US" sz="3200" dirty="0" smtClean="0">
                <a:latin typeface="Arial" charset="0"/>
              </a:rPr>
              <a:t>Migration/hibernation/</a:t>
            </a:r>
            <a:r>
              <a:rPr lang="en-US" sz="3200" dirty="0" err="1" smtClean="0">
                <a:latin typeface="Arial" charset="0"/>
              </a:rPr>
              <a:t>estivation</a:t>
            </a:r>
            <a:endParaRPr lang="en-US" sz="3200" dirty="0" smtClean="0">
              <a:latin typeface="Arial" charset="0"/>
            </a:endParaRPr>
          </a:p>
          <a:p>
            <a:pPr lvl="1"/>
            <a:r>
              <a:rPr lang="en-US" sz="3200" dirty="0" smtClean="0">
                <a:latin typeface="Arial" charset="0"/>
              </a:rPr>
              <a:t>Pheromones/chemical messages</a:t>
            </a:r>
            <a:endParaRPr lang="en-US" dirty="0">
              <a:latin typeface="Optima" charset="0"/>
            </a:endParaRPr>
          </a:p>
        </p:txBody>
      </p:sp>
      <p:sp>
        <p:nvSpPr>
          <p:cNvPr id="29700" name="Text Box 4"/>
          <p:cNvSpPr txBox="1">
            <a:spLocks noChangeArrowheads="1"/>
          </p:cNvSpPr>
          <p:nvPr/>
        </p:nvSpPr>
        <p:spPr bwMode="auto">
          <a:xfrm>
            <a:off x="-533400" y="1219200"/>
            <a:ext cx="33528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0"/>
                </a:solidFill>
                <a:effectLst>
                  <a:outerShdw blurRad="38100" dist="38100" dir="2700000" algn="tl">
                    <a:srgbClr val="C0C0C0"/>
                  </a:outerShdw>
                </a:effectLst>
                <a:latin typeface="Optima" charset="0"/>
              </a:rPr>
              <a:t>INNATE</a:t>
            </a:r>
            <a:endParaRPr lang="en-US" b="1">
              <a:solidFill>
                <a:srgbClr val="000080"/>
              </a:solidFill>
              <a:effectLst>
                <a:outerShdw blurRad="38100" dist="38100" dir="2700000" algn="tl">
                  <a:srgbClr val="C0C0C0"/>
                </a:outerShdw>
              </a:effectLst>
              <a:latin typeface="Optima" charset="0"/>
            </a:endParaRPr>
          </a:p>
        </p:txBody>
      </p:sp>
      <p:grpSp>
        <p:nvGrpSpPr>
          <p:cNvPr id="2" name="Group 5"/>
          <p:cNvGrpSpPr>
            <a:grpSpLocks/>
          </p:cNvGrpSpPr>
          <p:nvPr/>
        </p:nvGrpSpPr>
        <p:grpSpPr bwMode="auto">
          <a:xfrm>
            <a:off x="381000" y="1066800"/>
            <a:ext cx="457200" cy="152400"/>
            <a:chOff x="240" y="672"/>
            <a:chExt cx="288" cy="96"/>
          </a:xfrm>
        </p:grpSpPr>
        <p:sp>
          <p:nvSpPr>
            <p:cNvPr id="29702" name="Line 6"/>
            <p:cNvSpPr>
              <a:spLocks noChangeShapeType="1"/>
            </p:cNvSpPr>
            <p:nvPr/>
          </p:nvSpPr>
          <p:spPr bwMode="auto">
            <a:xfrm flipH="1">
              <a:off x="240" y="672"/>
              <a:ext cx="144" cy="96"/>
            </a:xfrm>
            <a:prstGeom prst="line">
              <a:avLst/>
            </a:prstGeom>
            <a:noFill/>
            <a:ln w="57150">
              <a:solidFill>
                <a:srgbClr val="000080"/>
              </a:solidFill>
              <a:round/>
              <a:headEnd/>
              <a:tailEnd/>
            </a:ln>
            <a:effectLst/>
          </p:spPr>
          <p:txBody>
            <a:bodyPr wrap="none" anchor="ctr"/>
            <a:lstStyle/>
            <a:p>
              <a:endParaRPr lang="en-US"/>
            </a:p>
          </p:txBody>
        </p:sp>
        <p:sp>
          <p:nvSpPr>
            <p:cNvPr id="29703" name="Line 7"/>
            <p:cNvSpPr>
              <a:spLocks noChangeShapeType="1"/>
            </p:cNvSpPr>
            <p:nvPr/>
          </p:nvSpPr>
          <p:spPr bwMode="auto">
            <a:xfrm flipH="1" flipV="1">
              <a:off x="384" y="672"/>
              <a:ext cx="144" cy="96"/>
            </a:xfrm>
            <a:prstGeom prst="line">
              <a:avLst/>
            </a:prstGeom>
            <a:noFill/>
            <a:ln w="57150">
              <a:solidFill>
                <a:srgbClr val="00008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Courtship Behavior</a:t>
            </a:r>
            <a:endParaRPr lang="en-US" dirty="0"/>
          </a:p>
        </p:txBody>
      </p:sp>
      <p:sp>
        <p:nvSpPr>
          <p:cNvPr id="3" name="Content Placeholder 2"/>
          <p:cNvSpPr>
            <a:spLocks noGrp="1"/>
          </p:cNvSpPr>
          <p:nvPr>
            <p:ph sz="quarter" idx="1"/>
          </p:nvPr>
        </p:nvSpPr>
        <p:spPr/>
        <p:txBody>
          <a:bodyPr/>
          <a:lstStyle/>
          <a:p>
            <a:r>
              <a:rPr lang="en-US" dirty="0" smtClean="0">
                <a:hlinkClick r:id="rId2"/>
              </a:rPr>
              <a:t>Birds of Paradise </a:t>
            </a:r>
            <a:r>
              <a:rPr lang="en-US" dirty="0" smtClean="0"/>
              <a:t>are among the many examples of bird species that have elaborate dance/courtship behavior in an effort to attract a mate.  They will clean the “performance area” off, and then practice their display</a:t>
            </a:r>
          </a:p>
          <a:p>
            <a:r>
              <a:rPr lang="en-US" dirty="0" smtClean="0"/>
              <a:t>Male peacocks will strut and display </a:t>
            </a:r>
            <a:r>
              <a:rPr lang="en-US" dirty="0" err="1" smtClean="0"/>
              <a:t>plummage</a:t>
            </a:r>
            <a:r>
              <a:rPr lang="en-US" dirty="0" smtClean="0"/>
              <a:t> as a way to attract a mate</a:t>
            </a:r>
          </a:p>
        </p:txBody>
      </p:sp>
      <p:sp>
        <p:nvSpPr>
          <p:cNvPr id="1026" name="AutoShape 2" descr="data:image/jpeg;base64,/9j/4AAQSkZJRgABAQAAAQABAAD/2wCEAAkGBhMSERUUExMWFRUVGBoaGRcYGBgfGxwbHR4YGB8aIBgbGyYiIR8jGxoZIC8hIycpLCwsGh4xNzAqNSYrLCkBCQoKDgwOGg8PGiwkHyQsLC8sLCwvLywsLywsLCwsLCwsLCosLCwsNCwsLCwsLCwsLCwsLCwsKSwsLCwsLCwsLP/AABEIALEBHAMBIgACEQEDEQH/xAAbAAACAwEBAQAAAAAAAAAAAAAEBQIDBgABB//EAEEQAAIBAgUCAwUFBgYBBAMBAAECEQMhAAQSMUEFUSJhcRMygZGxBkKhwfAUI1Jy0eEVM2KCsvHSQ5KiwiRz4gf/xAAZAQADAQEBAAAAAAAAAAAAAAAAAQIDBAX/xAAtEQACAgIBAwIFBAIDAAAAAAAAAQIRITESA0FRMmETInGR8ARCgcHR8QUUof/aAAwDAQACEQMRAD8AyqZdIJFOBIBYva+w3PI+RGKqy01E1FQqpg6kU/KQe4wH1jqU6aepSFkLoWBG15O84uyNJTSR3V6zXJDOAsm0gLcwBjk5uss2T9g3IZFGpNU9hQWqWgTTQhVF/dYaZ3+6ScNx9p1qOA9FSunSRA0z/wDriDzE8fgibOapLCB2Av6Wnj88eU2VvdDWO0Edr+n44xfUkKhxWztQwFpUFpifAFTwj+WB8I2ttg7JMQ3hWnT8MlQgUQtyJFtUSeB6Yx/Uc4yx7NgHLQZPpxGDstCIHdSHNryJ8wTuJ7W/Ncp7saNN1Hq/svZhQn72NJmpq8yRZR8hz8XX7dQr5Yf/AI5qtrCuGQspveASATAmwtOPlnVMrWFSm+qdRBW5+PPre2+GGc6jVCeyRmQXJuZMi6zuB5TxjT4j3exH0fN5/K5NvZ5ejRUkFmVEW0AbwImIAx1Me2pu1SmiM8lAUErAmTEGLcHnGUFfVVWlWVfaKoJdDBUwPCWgmYibz9MbD2JFEs4VQoAVtTQbCJaLD442UnJtt4EYdftayDS8NO5jYXgCVJBteficafpRVKYqZstDwyU1A1hYmTptPkf+sRksooqOQmuROldveLEyI27TecMetVa9SoagZdKhYCgRaIE7SZtN7jeMcyuWd/UrlRt8lmssSABU1OCbNqiDfVLCDtxhJn/tCilvZ1A0bIyrqUTtKxeLCJjmcZvp9Yq6FnujSY2PBWTAOk7weDhfTyxV6mmA4JIJWYkEi83tPfbjF/EnWKFWTb5f7TCrKppDL4jABaTCqC3efObeuFVfr7tWCFvC7EL7vhK6SRLSJ3F9gY7RX0vKoMvPiV3Kg1NU6oszTaFkNYfCcR6F9n6Kux1szszEzNiW/hm0i0mMa+qlIybbdIGqdcNWuwdHVLgFDBtsd+Y8jcWtGGmc6lXOWCAtRVAfEtzCQNJYnUTPbyw1r9LoQrkFWIHumDFh6i+Ks50hdektACltMAyRteLEEi5F4PnjJqPTwu/chvizP5ejVYF/a1NKuAGEMxaBY67qDMgwAST3wYOqZk1Qn7SUghIWXLE7TGpVIJknSdovieY6NoEgAuQAx5McSJ77cSb4qyGVKMyPK+0kmIn+KxOw3EDti01HJaw8BWTzdWgRUr1mzJkD2d9ABJBc6KaybkBTHJOwjRUur6iUCgSkqCAGkwYgi0CfTHZXLqaSmm1Q+GdDaCNlmDG03ifygZMhTLBAQpuQIk+Lv90X432x0JOi7yKc91LMod2VjMKACFA394m588FU+rvEZhBZZVhUYMzG0WMqNr6vhbEOo9PLQoVmN5O1o4tcfXC/M5WnSLK5IPAhYO1zzsRvGBWNtIJrdUanpFOmQCDJ1s7SdOkaqmr+LmfhjeZW1IEr7V1AOpwDLReCFgH+UdsYH7NrUr5wFqbU6dJdVx77TAmRFom21jyMaT7SZi2vxEahOlgIKiQ28ECBIsCG+acqHvRPMBqxLAUmuJHsmRt9gxnYeX9lXXBTCMRSK6RJ1gQQL2m8ehwTXzJdYIWIDXA5297Y72F8UV6gYEgJKoSW1GD4TvI4gG4MxhKToaRkWza6SKWXpJLf5gWIPO9gD3MYqydJK9RWCUmYEqao1qhHIgMNdvvEx2nDzq3RaVdVcIoOgEt4TqHYkWkd4G2JZPOZdR7M60VVjUUlD8RJ5B/HthS6qJeA1MvSABe5PEOBI7TcAfHBdP2QBb2VMNv41G0gDwjb43vgWjlFRTDB12mJ8vDp4mT5/DBOTZWRwG8QiWETx94QB6cYq8AieYpgwfYoJtMCD8Cjee5B+uF2dpZcq66VTciIBt5EG1trm/GDs2Kvs18U+Q1EkciSTeJkyee2E70Kj0XXUVZGYqSGmCdgRfaRbtgbYzP57PvSM/s8i8OoOj8DY32Pngmh1osNWl1nYSgiLbRO4P8A1GNB7YU10OWaQJ8QIX1AAm88ThM2fRfCSCVsYix+PlB+OItjMLSqe0MaZLWmfd5Jvx+WHKMaZCz4DE2iwEWPHzwmy9bxqVO3btsYB7zjRZXo1SrTWqrSGbQqMsmb3Jm5Cgk2Pa+MWrwTEHOaI2WYvE7dzF9hx9cFUkZvEYv7oFx34A/Dywvy+VZ2IqAggwQwiIPbi+CatEiahnTGldoPmFxjKigFqbhxqQG/3TM9r32OD6lcK0kBiICiRpA9T+XrhbljBsSdRuD/AF4wzoUz4tS2AAkwSJvIJkDzwSdAip+pLThQocsbWNrTvMabcd+cemswOsuACZAHf1/XwxPJ06T1kDKJWSH1qJYghQRBlZgfO9oxd1ynpqMGBIm1rSLW2t/3inF0mJS+ahjm+mD2X7TrVYTXUX2haofFp1aB3OnnGi6T1/8AaKQyzKU1Uu/vJsTIB0kTBB/ocZL7OZHMFtVJCvtfACqtD2lgzzZQFvIvtjW9N+yy9PBqFNVSoIs0mmDsiltwLCdyN5xpDGSmJauQSkT7MkPrKwSYESBJtA2v5z3x70ylCSAS5KJoBMFtUyQW0WERPMx3wL0rNUq2cX25hWqOQA1gTMT8bfDGn6T0lqWYawCEkqQRIuwDDtALA+RMb4pRTyTLAN0zo9JcsyZuogIqBUGoD2cmB4jy17ecYh9oekBBNJSClmWTdTPJkxJ3/wBWCev/AGUNZwygjSyltvGBII9QCxA2knBtSm7MGIXTGkpe49ZgWPI3wNJKibsxlHp9erVXL0yGVWeBU02mT7RXckQD4fCNSyQI1DGw6T0BqS+JAj2vIII7gg7QO9r9sKKVP2GdpqHYI5YMI1Jp9mSDG6zG99/O2lojUQi6FQqdKCBY8wLHFYq+5lK08AmYyl3ZbtpaLAid9uRYED1xk+s5Bnem70wsjba5LaiDEgkTeN42AM/RsjVpqUpkkvokwraY58UQPQn4YWfaPKrVVYvExvHF7HefjGK4tbJtSlg7KUtdMIpAcQNVh2M7GLcX7c48rdJV6a6mp6V1Fqi76pIZRO0yZ48sL8zqpqjqYYMQJki9iDN+8Hg4tzSVHg1GDRqhRMSAh+Jufw9cRSr3FTWUwTJZQU2KIztqMQk8Wlu8GJ/vhi+oA+0WpIMzpKj0kX7ccYIy+WFIs5JMm5na4sAdrRt3we+ZGkspOncnRJ9NrfGcadKPFZNbEuYqvpOlIEHTM837SbdvnhLmOoNURiqKtQLoZlSLKIZdyNQ7X90i8DGuoU9aQyyReGM78T6/TC1unK8tSIU02MQL9zva9yTiZMJSSWRF0HpjVKTGqCVDnRTJJmADNzHzjjY4Y5v9nCMyq4qNMgajoidwDYXsF34nBqVTQpgEyVW5susmSYmBdp2m0WvgfNUtZUwVDEAaiRBIkQsDkXkTB4OGniy7pWeZhTpQ0QacwAVgXPOgxMmbgT6Xw0IBT72qLyUM6uTYeHa4HG2KsjCmy2YQo1Ag86gBweBg85RTdoZhxYxtGBstZ0ZV8stHLeIXZm0qszpMiZI8O4E7TGFPQ8jWqMddEhLFh5iAQLwBbkkkDFv2n6jUWktNFUqG0tBEy2okgsDsL2I8iMC9NOYfMhRWLrAeRMQSCq6rWBuCRfiOMaal9SJ3yNT/AIaFJKMASJmTEefl3xblJFMPUIFolReeQYm3rti/2JAMNJNoWN9gfKPPzxZmunEhPEZgrDQFM39SfK22OiyjPjqrOK+iDokjTqF4JiZie2+M9T6g5V3ZWOkaijj3jPcCwFjG9/XGsz2SWSlOoFYKLRN+T8p/LCrNZGt7VVLIw2YgQpGx8LE8RPqMZTsaBOh9UarU9q2kAKAFAax/lOqPWfLAXUXak5X2aVJvLhZHEfhM+eHVLpookhdKh/eLLJjyiOSebYznVc9USpC5dGEA6mFz8xPlfti1a2HYSUMk0ixXkuwsIkkTHafXGv8AsxXrVnFCkAKfvVHIX91/qOoTJFgPOTbGYr9SeqoCtMXgxKr6evr6YI+zP2pGU1h6bTchxeO2pJEwSTvzxjKOXbJs0PVPs7mKKsUvSk+9HtIGx0gzMX2574R5gNUuqhtKySPurzPntht0v7ctT1jMt7VSjNTKaWgfzhpWBHBvERzn06utLQyvqYrDAiQeTqGxEfd5k4zcO6Rd+Q2rXUUVKUjIOl6keE7QPWZt5DFX+IFgIpkqASVvBIEQWEcnAtbqb12FNfBFlp+6oUCbKFMWMyOMWjpD6itNfatMDRcwIvAud4mD+GJcPKGvYqyOfalXV3CKCLqQSArCLDfY+W5ONhTrUqpcGmSUBDAm4EACoIFxPynzxis19nsykVKtB4iBrkExsbwQLgDvGHX2Tp15pqqaxLMCsSgJ3aTp0sSbcgneCMdCqqFV5NrkusUsrTFJFcaVDS0GdRaYgXiCfiOxxmOo1MxXzDFmbQ06dRgBTwJPa/8AXGzo9EpnUCEZCDqpgyoJs3aAbifODwSZWzG+hFssk+GYGwuLj9HBwVZIt2YLLfZQOTTg61hgVkggkKRqFiQAWA33+DvK5ZmSTqVxCQSRMS3B7knbeNrkaSv1b2dRdYJVhbT7qCCZLGL+X9JwjzvWGqOPZK/aHg7dzcbTa/ripRSyjP5pWwyllqzurLVIWArh7RpmHA38QIG8eGecEaaVOaqMHWtput1JBO3qW4udt4wsPUKseCCDupXUPNSRG23iH4iMGjU7KpUgEe7sIP3gO4uPmOcFpx9yUnatnuZpguoiynxel/oSLbXHwtXIiCNdN3VC4WQWvOlgsyAZi3YRhBW9tSqFDUBBsJJjvzb7wj85s7yT1Ar2GoKYkXgXE83Eb4Uae/xhKLWUyCU6yMFJsSAviJIm8HfbvOCvZGGC3hlPoInk33GBjmtIVns2+r08QBBvvNxNp2vhgnUgQ5HstJgJpBDAC/iJJkg3kADbzOGlaeSW5IpyZSsqqwiSLHvHft/2Nxj006S0ixcMA7SdBVuLAG5JgAEbz5TgCpTDHweJpUybcMR+fmPjied9sC2mToJH65vfbywKuLFKHuGU+qKWenCpU49opZNQgatwTvG4/rPNdXSyKVsNTKkibEwBwCAbYjQyWuqRUOoQdybEb/SZ3gtxivJdJRUaqKq1FfZkIab8FbGwi3c98UuXH2sUnG8gdKqzBqpa11WRHiNy0+SmP92LelAodQ90KA0yJM2HyLG38PngqrllKaZDKo02/i+9I9fwAxV1/KVoRUU6Zkxa/YHjt23xKyNtdyrM9VoGGZSFpkgEiAOIjkiw732wuzdd2ghiVMxY9rSOSD3jf1wLR6VVUxqAB1agyyFEe8VIgRHBMg79mHTqC/5rL4BKqrCzbcCL8niTA3tNstYL0zBSlTJhW+8ZHhUmeb3Eb8euKc91rX4aYLeGSwYC21u8Rc+Y88Bddre1Yoss06j4d7EbXk+UbxaYIAq0qlIkU9DOo1NqPgUC1iL6uOwkDCs1i/IveoWUJVRQXYKskwu8EtySbRxbm+NblKS0qahfDpUBttIKgcxPbe9hjFZhWamQWQGVeFk396ZsBBuO+GWd67qpaYckaSB4YLMYudXe9+/wxS0W/JtKVcFQ6tIJnf1Pf8MDtmqjmSSAAbAQZ25nGX6R9pKIrU2q1NIAJOoEDVsPEbRHe1jivp/UM4KrtVzdD2Ts2nVUpnwy2nTDWEQeZEbHA5CjbNPTrBifCqiATUOxAtB79vXAuozqUkza4tb/AEkE8nbfFWd6xRo0kY1Q0mAVab3vaLWInYTtBwVQrF2tpGnbS872G6iJvHecJSZpSF+bykhWeyAhlc20fE9zHh7b4S5zPw0aSYAG5/tHph71HNC5dhTURrLMB6DVsBfaTuOcIMx1jLAwtaiBwB4vxVow5Z0JOjKewarJSbGDJFj2sI5Hzxo8v9kAtA16h1rEmHH4wDtvG4woyNPg1NBLeIRqAJ+9EjgcelsNhnHp0iWYMHERAmBNiCY+EnfGV0QkgDLdCABPs9c/dUcRIPFvPbbFtDpFCpqD6FgMRpKi42EzvNo5k+ol07rLtVEyrAyTIGkGwtPa17Y0OVyVGuToplabE+Lc6p2M7X2H9cEE5PJLSoV5TSyMiUmFSYBJFgJIWBcfr1wKMlWpEkgyFM8EGIIJHFvTDHN1Ho1tFNlIUQTIuQZ378W7Xwbl8s7+KRJNw4sT5R9YHN8W45yCk1oW9Pz9SmD4nBF/FBDDYWa/h2j6HCSrmhTrhWViHksaZAJAJkDzjjbb1xs26CsaSzUwwsDDLaB4T5epxCv9iwzIymSjBpmxsAZ7Awu/ba+KjBIHNhGU60AFND2ppAxT1HUQqjxa5JbckRJkTY3w16jVrOFqUQNKqdVOCGBt4li5WJkbjzExTk+nLl0Y0xrcsP3ZZFVZPiaQPMmPTa5wF1XrbZeoqpAQwTAJhpvpIvIaLYpxezKPVcnobZdf2qlBKqzC1viIJAIvyMG0ul0HotQLK5VSj6QfdYaWWflMfhhfkJzEMhFJz76gDS1twfDDT6A+R3NoOZZGY2swAMk7T+vwwRSYT5XdnHLAH92NIGw20i0fr1OC26sIUKaWpTcOD7vMQQQdr4Jf2IKoT4qgOnwtcWBBaIBuIkgn4HGZ6n0pVrSGgdpj4TEH03tuIxdcKdEY6jCet5lGckBZAmSN0mSAeDYHafCdtODOmdbovq9mQWiwaewIkibTG3fEqNGgFSpU8JnT7paCZHAMCxMm1z3wpz3S/ZVhHuhtxxNogbg7eUDEuLjUhxcZ4HOfdHVAwQPE6RcahF57AfWN4wuyvTmqJZSSHII2gMCDHlv+PbFua6U4COp/yx2Nxb6QT56sVUc+VZ6LAgMpupZGAA1bgmDpvKkbzEGcGOWSl6aiy32Ro+8LqdU/E7jtHxE7YZnqy+IsEKtGgKCHnYhr3+AH54BqZj2sKATstzJ4F/OBOLM/0NllhI8Vo7ELNo8ow1hNIjinTlsWjNVBUeoseI7Ag7kWME/dDd9vTEl6yZICxoJJAtBm1u/P+04P6K1IAWEmJ28WlZBBtN23O/rvZnzTNIH2TK2onQ2nVM7kgm3NrxhRT4jlJWlQt6fRYKXU2iYvBY7CfgT+hjyl1/TUb92VaofFvDQIDdpP9MGZXNCyHTqVSbEhS1pBta4A+eIV0RgjFCrkSVDeFCBc6oFhe8fCcNJqOGKcqaTRGjTNVmQyFUTUb6IPPf4ydhiw1VKsY0rSFlVZOnyG/J4k3POLaOgUiFYCml3ZvQXPzHoIHGE3XaVcOoolVUj3xEECCDNxF9v+8So6bWAcl6AnPqaaaqILe0WzAcfwgHaee/4YhT6Si0iKhK21uNN7G9xMzvF8LstTzBJ1xCqe0tsPCCfMXsAYwaeotIDAhRYENePM6b8+XliVTeUXGEmq+xV/gNHVrI9olSCCNoMeKbAC5tE4X1+hU6jtSldEEAFbE8KWiVBIsf8AT8cOKvVEpgKxJ1e6sqBBnkWbjaMS6b9oaVFTT0FixLAmA0NpkRcnTIjiwFjhSzi6NY3piHp3/wDn9EVFGZI8SzpDGZ7Fvp6Yn1z7M5egk0aCABjrdpMcGfPtjX5iuMwLMDY+8NDKe1xfbbmd7YT5jq1FWGkrVudQafISNR3422/FKLqjaKXYw9Hp+UFRTUy7BTuQYN+SD+vzFzPRlp6XHhVjfR4SLm3veKB97z4w76rk6TPU9jBXV7xnmT32j6YUPRK/u9aljCqokiLjcxBHpz2ucVKT76JaCKXSMnY3NxAa58XYCdz2wPmPZ0mKqhj0b+mHVXoxVP3YPhsJ8UkbkgX3nHqBFkMqkg3ufLscda6nka6Rl+kUhVrFDFNAtiFsDA37x+Xli/8Aw/TV0+GqFMArq7zqifPzxD25pQVNNrzIJJM3Hnhjl83UqArHjbuWOnziJnyOF03y7GbBOoCkVnaCBAHMGw1XJ5+XlizofW3ompqLMpU2HDRAYW9RfHvVcyHrMjnXAA1yNRKzPhgAiJEeW+K8rkzchlcn7pgE+kne+wJxn+61kaWMianTapWgiIudxtfk74+m/ZesGp1LjUiqJIlNvdF94gce9OManT01yVqI7cPIt6MAficaXpOXZFLGqDTXdCDEsRItczYXHbkDCjGV0glOMVkv/wATp0GOqqw1E+DTqUncjTF4t5X88MMl1ahUYBSyMTuJAPPuPHHKkRO2BeodJ1Et4SvveITBiJE+RvtsOcWZP7NUadMVHqkKCJ9oSwMkAAEmR4oje8ehqKldIyfUjVsF6xk3UFh44+8hMraQWEWB/wBQnzwX0TJB9Gpp3JDwGAgRF5mZG54wfmsmA6lFJO4ZSAYgnfn/APrywSek61BZQzDYwB8wIn8CeThv3Jm1xw9nOEZnCKyGmR4iLPIBMGb9rjg48JqOp1SpX3agufiIMraJuRMbQMITWriofaN4BPu++I8to+frjSL1gAU/ZgOSw1EtpKiD4oM8wI8yZ76xSb+XH57k3wWciivn3pNaoRJAgkHUe4CqN7jVMW8jgmv0KpmFViTEzY+8pG9tmBO8mYnfdd16p42BUOrQwHKkA+JfOBtsZwZlusMlL2RZkFiHWxgwdjJHY7YVJ4ZrJOKuJII9AKsuOANbsdp+8SdgbY9bL1WcmJVlmd/ELR+Y9d8R6xn9UMJkCD5rBkyOcW9N+0GmmF1BXJnxLIgRPlcWnjAorVilajaWQyn1V76i1l0mmQujvqkiZg3vFsB5DLipWVyZaSpJIO0gggbEq0Dy57lNnVq1oAAB3nnjaP1AwF1Lp4pK7UqoYqwDQ0sGtYid7yQb3xTt58EKlhbYVnMuqTXp1QQJDFGkEruDvcRxe3niqrn9OqFANUyxAjUY5tfjfAuczjkosjS41E95EmfwnuMMszkaekxUBZADHFwvO1wOO/ngp543X5sHS9ewPLdMq1FDjUAyCNVzLEEk+eiZxVlkc1zrO06QTuQSNu0389JtzhjS64dA1MU0N92IYCBDahYH8/kpzWcZ31DkmTwsCST5BY+LHnE8VSL+ZumEdR6A4XVTItY3vxIPmWufU98BdNyL6mQ1CCRqMcb7FI2jbY9jbEE6vUd2CC9QXO0xYMfh+E4mM49MLJIi7WG9zftIO3APc2JJN4FBSp8g3rKVaSTTUwbEWluLj9Rt5mrJ1HZFZyTwqj+w29P74CX7TSKgSmx1nUfCYBIvYixtt/1i7K9U9mGEkOwMGAWVjFyL+h7YGldJmNSy5LIQtQ0i5rQQwMEkkCD4UIAFpP1xCsoqrTcwrEeJVaRPkY/LHlXMU8xOjxPHi0xEifOI+mJ5HpypYuARuEM/OpsO0SfTE2qr/wBNEnJ8tBeYqBHphwjUwsEPcgWAhYgCALxeBg3L5OlTJdUCBr3Aj1VN/lbCOp1lUkUlAbaVlnPHvuIH+0WjEqGdHsQza0L1AvLEkmASeBtfjyizVyeMs2lUVbZf1fqK1BUAQkAA6y0Sd4gg7WsJNsY9s3SIZCr3EB1WnaZvcg9toiecMc1Qqe2dQpMj3tp2O5PaROKP8KRn0kmIIUKYAkj/ANTveYB9MZXbGpWsCA1JWGpgUlMgBX1EnuViJABuOMM9eUpBWdWgBSJMyBZQQTMzaCNh3xFMvXWmVNNRqLEkmAAsKTvYEXF+ceZzpyVKtJEjRRTwlRAaBB5mxg/li4Rod9jQv1RMtRap7QmlMEC5v/CSCx3Bgk7cDZI/VqYiRTawu+rX/u/1cn1wF1nJal0iNSMsE+6fdkgDcQb32B22xc9OY1KtQwPHAGr/AFC+xxq6eAtoR5OiodVZEVbje+82kze8cYdrRpOxK1NDH3Vq2YmYgOW3HAsT88ZrqGXVgAdUTY2id490DYfgcDU6To0AswJvJA7cxI34jGUJLsJpjnpnTy+cRAZLFiwAuI96Tx3nYTGNTV6YmUbU9P20sAIKDQZBkz7w/HAnTeuHLKAqy8blifCBO7TwNubeWGWX6v7ZA53G8rfgkELccd8JSRlLndgPUPtYozBYVoQx4FAOnYEMuqJJ7jkYdUeqLon2NJ1aGBUadUxfwESYg7bRE4j0zKU3I8AZTvqLHz/9QTHPOCgtMI9M01pLqOgIQSZ3bTxe9uWJ3vhq3lEueaKKXUKd9K1QWki4YD4FVI/9xOCfbVmWxDKLQ/fccNzzfCin0+mrA+2eR3UTvaAWI/CO2Ged64muz6ho0lCABN7lhN/IdvXDWXsJ5eFYIvVMwjk1KZaDZlKMebQHc+kqPTF2a+0yyjVBDJdQdQIPcrtMcG/pJxDpWUp1HlgNM7llN7zs3w74v6vlqbqQqhGRiF1wQwvfc+E9vQ7ziouSdoJKDlTRVToNmXDqrC0Agx8QwkGOI273jFXWelvSQsX2aSwHHJiQCRufIj4j9N6nVovpRAJNwP6c/DF9bN6VKNS0BmZo51EyTc83NjhJItcr9i7oQ9oQtVlZZIkAj4hoG/bY+eGvUcvRdKmlG1L4JYEarEiDuRPPn54zNHo7PDUXPkASDHltbyP44lUzNek2l7G9jcH1Pn8fhilXcbi3K7HfSdDvoJBX7s3IPKmdxv8AX096h0/L6ddA6RrbdSACCAfCQLf+VsKqlB3UNTVlIBEKPXY8r+PrjqOeqVF0OTquPEeRYibWNr8E74eKHTcrTD6fSajQ6duxkfiPkd9+ceZrMuAoeeNRAv8AwyY3O+KMr13Tppw66W1WcqZE+Fgu4/0m1h2wbRqisKhqOqKvi1G0Ewsz8h8u+H9CKdtzWA3M5Wi9MKKh1JTkNB0w0qIbbtYGcK1rstNVJJANwd5EH8/+sc+WNMGnqkK45tDBzPwtgrNZZVpSlWXpsskqRcgGzEeIfymONxgq9ISqL+bN6OzXTXWkpcNB32DbExawJJHy+THJVKKoCVEMp1PImZJjTuQSTHr64VP1Jn8ENFQgvLFgLC6gmFAEmB2wvqUi7kTpHBIv5dhsN+AJi2DCeB1Kap4CaLKhYqFuTLEcA7c+FbQIufJTLhum0qigHUCUkv8Ad7Eau/8Ac4CrdGVk1B1BVFaPEN4v8hA5A8ySV2QArOEk7bnzBm3Att6YKraJlLkqT0X9JSjRqVFBlXYknzMmPIX9bnbHdSNCpSEhAWkNTDnSb91ufwN998C9c6WiqjK0KSfAwIaRO43Pw373xHL9NVkUqwDMYGqPEwGoi8gW9fwwnF6om06lYTlihR2qELTS/ZAIi4Ag3gX1TANscKoSuoZbdyRpC9wPjjO18y/tWSTOxnxExxAn04nbE889VvDWRgBEXAAiYsD+eIaRdu8aHXUKStTZqcoUYgA8id1ggHf64S9PzFZXAphiJ952MeukCBz3w7yIptTRYOppkiIUjYHsDsMKMnUcVNbawA0SdrEzDE+U/LA1nWyem3mLd0G5nMVajBXhiDPkQObCY89jtg7NIGV/ZohZEBpsW3aLqRuPXzwFn6/tKDEaFGq2k7raJk7j8hhPl8uQp8RvyCf1+PfE6tbKiuaTWBR1HqlSqDTrQl7gCSY2F4tz598XU8pVDa6VRXCC4YEeExImCBN+eBvhz7Kj71YAkLZv6kzvPrfCzrNIo4NKVBS5Bm5mdgOIw6ZpeaF2dzb1KpdUCuEcAA2BMARczz54b9M+z+Yr0ldKgUQFgzI0+G8DsAflhZlOvU1U66JZVHicGGYkgR5yZMExbvGLOoZXLh5NMPqAYNYyCJF52iMUvuUwbp6kB2qsWpLfSGMOw8j8BMTizM56nmG1MAhEaYJOw7EYX1M8H/dgeGefqD64uaiKdM+IFl3RSmqbyQGgsAOwJ9N8YRtjbVDzLdMWqoBZdAWCVJDHczBG/ijnYY1mQ6RSokIvvsgYqQY09juAd+e+Pn/RM+lKKnhVgD758W9z8B8uIk4b5nrNasPHWZRM6YghbxtM7Tv8sapLujCcZSe6NPSptrh0NyALWHwj5foYvzPSaOpwUbWkN7UyCZ4VpmBO22+Mgua9mP8AOaTE8nmwE9+5+mHNGjXqqp1MQIkwbneN/hHrfvKqPYmUc3dIYZPLuzBTIB7zEW4N8V9S6VSYMqATSIBkEAHe0RP44WZjO1UMLUgj/UQfWO2GFDKtUpiq9eopaAI7na17YuKvFfQqeHbeBRSp1rqhm5G/w2/G0TinOdMrUz+9J8W0Hby8JUjnvhrR6nUy9X95Lgd9J8psLed8CZr7R6pVE1iWM1CWPiMkC4hew2HfDRfJ8sLB70Trwy58Y/8AcSfkSJGO6h1unVhfE+mfHI1Rv2AgcbflgL21KowVqEE/wOQZ/lYNgzOfZumlw7DRGoQG0kiRqMjf0+uKzQNRUk3st6X1o0QyhtasCD90jzDA734OPMz1wVCFqUyAIuTJttJN5+XGO6LQoLq11FZo8MyFnsbenGKc7W8U0tLryCDExcAkbeduMHYEo8tZG+V6uyUigLFZBBWAwgixkbHb44Dzjis5ZZVySewv90zsbROxnF2R6llwkQFqahq1S0ryFIsD6+c4lUoyJJ9G7i/n5YfZBClJtIPbOUnQDQNehtZZoZWAGmFjxTe4NoG+F3jYrUpyIMMBzaxjmRb5Yt/w2Ar6xqIOggE+7Bgm8fqJ2x1HrDU1aAy6iCxUISIIJABJlWEjbm1yMOtXj7/f/XghSw+Ofb+v9jDL9KDCrrqhTUKqJO53HzURis5Fm0pqMA+ZETBIt24wLmRmCprU0J3WA0DexJIO3ePlOLsjmMxTVGKlNSo3hIife06iNjMHnEqmJtqwjI9RZC8gAkyJWdjtEjcW+Bx3UKqVJYDSJ1Eng2IHrsf/AG+U1HO66g1C0jXay3AN47/q5GIZ6pSKIVOgyZCtqv2W253mLYfYd/NfkHP7RUshYhfuztvvffC2pl9LBNTB+ZER6z58fTBZzD0VJp0wVBUmbwwMjbaJwrOZqZqttFRjePujuSfCIAm04WB5/gadX6OadMt7UtoeCHBWTv4f4hfceeL8hkWamHWp4jq0rBCmLm4FjfmD+OMzn8jVQAPVBV4ZSpLBwfvBgD+QwOq1qOwq+ITJOlWHlcz62w8WRxbVWFUus+yq63BkG4t9TePj9cHZ3rq5mkQkmqWJB0gwDPhIFov+GAun0RUDlzTUgeEQGMk6bmS0CeCPXAGYy7U3KNUAbbd+b7LwcT2KpN+6Hb9DqIkisSdOohYACnmJmDB+WAsplRUdVeCSb+K3kbGY5x5SqV6SwSxDLH+XcCNoLBgPXvMYL6Z0lGBZmZNMSCAtyYGykx+rb4mreB3SbkSztNFCmm5KmV8pHZYtcHBPTFUqJGoyF0rA0qbF4YXjnFGb1A6CobQYME3J5tH1wZR6KpQMp0VSGYaBIgfdLHZjbfAkrwsEN1DLB06aWqOu4UmD39YHx+GEXWMyaZ0ElosbH5d8OF9tRINQakqAE3giDIIINot5b+WAOo00qZr2twX+7NmMAT5CBN8KsGkG39BbkMg+Yot7iIAWHhksR3OqY84kdoxEdOJJgkgGBBXgDFXUupVDTehTRfZsQRpcE2MkEC4mNrWOBst0dWUH23s+6lGN+8gjDwiwbpuVNRtQgKpEsfwi1/ljYdFy+VpEmoQak+GRJN7mJHw2jCPJ0WNNApWEFrAi8eIjk3iTg3peRckMEN7Ank3iL3NsUlRMlayaoJl2VjpUzeGAlSOymQCLfLExnKaqukHSJLWENaNzfjjAA6VpUyxOidQUyuoQCCTeR2GPMtlmaogqAw0RpQgSblomw2sdsDtMxag1d4RRW6RSqaizaSbxsANo2+WG+SPgWmSugNILHxFhPnv6iPLE6+SUVABKgPp0sILR94D+H/VbYYuzfSWaGACgbSwIjib3JjCblF+5pxj1I2i2pRVdRY+0efFBFibgH8pwgz/U3MqDURf4Q4j8Fm+L+vUiCS5CnctpYxsosBvH1wlNWmFvVdxNoQD/AORefwwNocYusjNei+EMSNbAsELLJC7n3JMfniXSMylNj7QEQLSJgxubCcKqnXm9no0vpAIF1U349wn4AifPFOVSnUt7NQ431NUP4AiOeP7Foat7DupdYUtNNDIF2ggMe4E2B7A/2s6fXzGabS5YBReSdhzi/pFKmiOGVNU7aWNuYiTMbYAVq6VGaktVFm2pYG3JsNgP1u95EvC7EOpZJKbrqDEGGDagZHf3RGHTdQyvslCMAY7S2r6aSO18KMj0rMVg71KpvHIa5sLAGPywEmUanUh4Ok3C6T9Bh+494byOcvlVdxqKr/qMxGw3wyroVlUIG4IlZMWDbkQRccjywn6v1PLVFApA6hEELGnuCSYaTzxGBqFQ0gKjCRMfqDgDLyOUp1AVGo3Pukkf/HY/PF1QAMZW4DCRMBhwSIMbYXZ7rlKrdQyid7eXhtwO5xIoZl2bSVnc7nadyAbxxtgIlJrOhtkqRem9QEaVD6UvqMAGJsQGIFpEwMCfZtKj0fa0ySjGVTTc20M4lj98TpbYCCTy3/bCuWq1TutN2PyLbfrbCj7C533qBMqVLqDwRCt8DqB+ffG/RjOfQ6k08Ksfnj/JxS6qU0mt9xk3UQ506Qm0qIB1EgFiDAtuRJ5icL62XHtCmos1wWGxHqfd247GTiWe0vVVHsxYlTaSLAreJIJ1GbxPphBnMzUQko4BBI1KSOY5tBxgnaOuDfYaV+tVco4VkXTfSb31ReAYIsN5+GFjZXMOntqcrBncL6kAXgSLzizp9Y5pyK1YagoChSAY28hA3MfLAmV6jWos9JWVxdRcGJ30mLT63jDsf02U5nqlR7u4Z1tuTt8vri+p9o3q09LBJJ1FrE2EWUyBYcYI6bUFOoVNBbi7gyQNzZrXEjvi2pkaRuuXfeZBaI3FoODI6TdURzmYR6KtTYKyaY8QEsZ1eEC0cRvgKk1VYZq+5EDU3fzWJPxwwy/SqekuaR3Ni5m1idOkG39sHjMqqa1C0hbxEKXg2BuQVB474nZnKbhhK2KuqU6pVRUYqSS2ruDe21vL0wvpfum1JVvOzFQDvxLdvpjQGhRqAlqtRzEyeLxvG+K6nQKRp67kcfvEkzaZ0j4fHClsfTk1H5l9imhmgxZ20FiQd2MmItA+FxinLZzxkrUbUbQha54ENHOGdLo6fs50qxYLq8JkTMadQ3aL4A9g+XdWFLUywdIXYm/vkkSOSNsDVKgfUWkv4Bs51ZmdabBySwF+PrOE9fOF6qrIQExPMeZPFuDzgx3d3Zqisuoksb2P/Xnjh+zB7Gm5BnxKS0+ZBv8ArthUbwWFeyX+J+zoVdACySJEWi3u+ffFGW6kjKDUZNXO2BeqVR7QrT06T4jpFp2gA3AGAaXTIHiAJJJ3Fp/U/HBhl2H9N6kdJVjpQLfmL2gQTM9p/HB/SBWc/uqbESDJdAOR7rMI5EqJwtXKBWuBAMXB8wAY+vmMH5XPBBq8SyACA3O4nePTA5IhtaZoqj1y2moxZuwmAALk3NwYg+c34mlMuwOpgEEEGLeQ7D14xnadPVBJqEjYggkGxn6/LBi5ZXtLlr31eXu7EEQJ23AxPJNYE6lGkOun5enVrAqS8SNWkwABHHEmLmJnDmvSZdCyTO0CRAvvI4HHnhP9lSVFQKpBsHBNzM2AEcgnbnGlTqAYaH8NpvEXMbntJw0u7IUmlxaf9CLO9dSm2pmLKWEKVUxa63PJJPxti3I5Wk+pmWofCGBGg+8SIA0xbmDbFdR0NQsjDSPCDt5mNMQNhM724xVnKg0HVaJvJNviTba/OKtdzOpxVJfn9BToFLaqdNQgJ1MAxgXnwgW34kTixc3UtpqECx8CEi9/eiR8dsZrpTM4LU2YNJCgRAIt4gfDFxPN/LBBztVQvtaSs3veh7iLcRAHGJ5IfLqRy8/T8QyzOU1v+8ckn+KoTP8AtEH5HjC2vk0T7gfc6gEUDy11WYcYB9pmL1FVgDe0kWi8TbjjA1TN1FJL00mLeEiPSZ9Th2HxZeBomQrCdFQUxFxrBn/cihf+8D5XpdVgRpqGN9R8PnDAnjywibrlVWLDRLbmAZ2897DFmW+0dVPCKYfkC9iObdgb4aYLqPwOR0ldGpQsxOnVqJjlTJ+QGLcx11vZij7JVPu3J23vTHPnGAst1guo9ulWJkqFOkzBB1b+o88GrnqIkhIgmSKbCOQulgRqAi9uTh2Pk3tEMplzZmUhDYtMLB/hNiedvwwy/ZF1019r7RZ8BZgwUT4SCsesmNPebYFPVkqQGMCwlhfeNReZIi2nF65inTIv+8fafe7AeGR5kng+uHaZjNyloM61mPZ5LNByNRpxbaX8IWJN79zvjIfZnqns83lyxhC+hvRxo/AkH4YJ+3fUPEuXX3VGpj/EZMA+h1b8x2xlna0Y9z9N0VDpOL/ccjhpSPq/VMgSzIQkATe54BgxZZgneJ5nGdyzZcqyuCr8TrBnj72kHVPcEdtidR60uYyKuSGrpEgwGLixMf6gN+zfJW3XqLqJQC1vCfDI2ABuJnkb+U48fqwfTlxZ1wjJLBDNdBqCHkPETJgzY3AJA+MYvpZWvTI0IJPhYIU1LN7mBEx3PbmML+pdXpIhKVSxJH7uBb1OngckntgKh9ozqg1G0xI8M7GQRI7jfyxkmW5S8X9v8j2r7JpqFSrAwSGO/IiCBFonA4z+WLySWYmILwI7yFGw4GFucrVagH76UO97DaOJ+eE+YtVC0ydXr+fpziU/BcYSeWzW/wCPZSlrAdmN4XSZH+nVJJBIFoGFGWzdfMGGfTJm3hYwDA1eQ+mKP8Kal4yoY76iDAJ3sdz5nFRzbIrC51D4d4/K2E32Kh0VF222Mh15khaZt8xMevPzxf8A43UkqTraAeBsO+/fnGekESB4t7m3yx1DOsH1wAR3B/GBz3OJSNH04t20Pcv1DWCrM6ajfSRJB5gDy949sRyvSdSvUao+lfdCFSzmbCCwGxmxnfsMZ4Ek+IMSd7C5+OHfQ8mGBZyAw90nv3jvxMYdUVGMVpEOtdKC1Kao61g0ydPIMkGZIiCD2+OKPZ0AIKOZYjYACItFzMmPPFlVFFdBq00zu0Dm5EDyt8sOMrSUMI9nUA90n8hx38zOLVsdCUZylpOhNADRv4mNpAE2AF7fhzIJ/pdp5lhHlBK/OMOauQp62ICLIMwgO9zyZuBH5Y8pVXUQq1oHMKZ43wcO4gNssZ1TuvuiNXoJ7Ti+nQsuoSpuDF/X8Prgl6154EdpmO3G522jDytl6RopUDCdIJW58Rtpjg83PB2tjg9RgsiejmCpMJpj/jvsPj6zi5fevebiBa36OKVzMkAmJ3+pHli/KuDI1QB8vpzjG5XSJCMrQqCQu7nw7mV23EbfrfHqyvgZdQncxv2sO0bz8sDHPALciZMQCduMexqAAMcyAQewHkJO83kYrlMrky/UTqPJEG9442/PFuWzar/mjUpME9ptM/1wC1ZhIZYnchpAtybTNvmR5YjSpSrDUglrSGJi1rxc3vC+uJXJvYqNTVyC0wTQqK9MSNJ8LzMDex3F9UfTCaoygkRpNxtDA2mYvEYDWkwnxwL7D5XkiMXPRLizwQPr5xvM8dsU55wGfJbSrn3VAVSI3MDtYGDYd8DVKIqtLgHSNPiUEX0mZ7ydzbF6URpItfeO/wChiNOnHA0+pnt+WJU5XdhkDynRaajxUgxkkkgTJ7j8p3J+N7ZNgAqKqAgbEzz8NzsYwQ5tufXe9vj9cVvVG9wZsB2777zPGLfWl2KtlH7FpBBLCBuYO52gj1PyGFua6RV94udJI5i4t7oMk2W8YcCqSLH53I74toVFkzbiJ8uYwLqyscWxSuRLgoyakIiYjy3gmcZ3LZk5OqdQ1gDwnneIuPxxtMznYNrm0eW/bCXrdCm6lig1xMySDsb8GwIxcP1HzU8lKXkymd6u1Ry7bt8vQDtgT9qvj6KOiZQgA0kkDcJvHlI9OZjAeR6NQSnekjM1zqUGPIA7fCMelL/kXxutGXwlsyORL1HUIpJB449TsPjjZJ0G1qQKtcsCSe5BM2Pl+OJJmQq6QqpY2UKB9P1OJ0epiSLHbj57xyPyxx9b9b1OvLk+w4JR0Lj0CaiGABpm4BB3tMzI7nFNT7OszBkZR70GLjyCwfO5J2w6zGf1zLSw7kkxEbnjyxVlazi5429bwfxOMX1ZJjcsmbrfZKt7SQYFtR1EHbxG/Jud++HOS6RSpt4Q+oAgE3/ETHrg72hN5Hawg/Xn0xei7WgGBHAxo+rKQ7AqtAG0EqSCbwT+eBMz0pGHvNvt8hb/AKw1Ybkgjb43ifn+hjxaZPIFtrzsT+WMviSsOTEZ6Mjm5O55H/fwxZ+yIpIGr8O58/jhrVRjGxImD9AfQnfHU8oywWHyHpJnjjfe+G+pLVi5MVnp5kldxPwgjy/UYuaixHu8xvY+6TG1gCY9DfDD2Qu94kjwg2PxNxbyxc3Tn9kKg0ETEE3BmLjfzxfxJIq5IQ1el6iCASFk3DAyRYEwbdsTNKounQoIJvHvb7bcDn5xh25LgSZ07DmJnv5zjx6A0xcz5cRP0wvjtMXPJRnC1EBGQMxAJ0gSsiRJ1XMGfCI8zhflOs1lWABvyYPbafLDPOvrIZhsirbc6RA9bAXwMaS8mD2g/wDkMP8A7LBzzgg4O2r9fPzxIZI8HfucX/4dJ8z5fH/vE1y4IgyIB7T8j8N8YE0Ctli0+IAi8/jixKMHVJP4d/ngjMZfRENKW3ibxfEqOW17NuD+jgsOIOM6NUXif7bYvrVwYXxQbfPufniQ6ePvRYdtztv6YuTLggSbxxfsP7Yn6jaZQFAI8OpZuY3wQXW0CAP1x53xeOmgXlpMWNvgBj0ZS5ADD9X7/o4mqHQLVpFgSCJaO/653xKlliB8Lz+v1fBlOig4+lhztibqQY1Dzk8d4HP9cUqAALEfq22KP2g+fPy/XOGWYyMi5BvE3AjvaeMWDpSjk+lydv18cOvcVC05kgEx3HpgN88A23b+mHVbI8we0E+nl3OPR0e0gwSYubHfmO2E3HTChG1SR4VM+eKaTvuZ88P3+z+sso1CBvsCd4DfEGPT4WU/s6BZmI0zOo3McQN+L+l8FR2FGZasQSdNu/rjz9qL6pvqxoavRlmbkcAfr+nbtjwdGSfvbSoWJMzZiVPaI8sNOKygE1KoSFB328v16eePMwGDMoGxP4Hb5Y0/7AsQTzAkX34nkTzf6Yg/RwCTrkbgmZ/DnzOLco1oGzK0wRdv1+vz88H/ALICBImP1thxSyasfCBHPPltxzEflg6nRCqbCD53Np9RviOcRGaGSgTpj1G/pghcqTa2454kifrh77EAhokDcEzN/W/pNowV+zBgSUAE2gXgzEX3kTxEi0jCckBn6XTWgc22+n1nBa9KKif+u18N6isD7oA79vLvtjxEloL+umbG3BHPftg5DoWf4YLgsASZg89/hJx6OhNOyttaY38v1+GHaZVRJIgjbsN7zt3E+uKqmab+ECNvp6/oYVpbChS/RwIMEcbkg4ITpgCyGnmDH5YLWqDd4v2uLee048eiCNyPTi3M8/DjBhhTAKGUQ+sb8xO0Y8romiLxNyJ3/t6848KD3fEY5HPl672/Qk9IQCx+A7R8b+mJTEK6bpqKjuAT8dj/AHx5XMna314jzwaKaBpIG1ht+I559ScCZrNgbwDt4dj+rYMUKvINmcp2Pzse8f3xRC/xR8/6YvOcpn6kmR5Ysy6gizBfIx/UYPUxEH93/cfoMVZvZce47F9jVFPVPcb+YYG6V7zeh/PHmOw3oO45q+4v8x/LB/S/8tPXHY7DgEg3p3+Svp+QwHR99f5T9ceY7Ez2EtkOoe6v87/8hj2h/kr/ACnHY7Er0iDaey/zf/Y4Nr+98/8AkmOx2K6egB+o7H4fnjsj7ifzfmMdjsc69X55GtjHI7fEfQYE6j73z+ox2OxpLTJWj2j7rep+pwVl/wDLH8p/408djsadPf8AAIoT3B6/+eFfVPeX/wDan/IY7HYzYhlndh6H6jGez/5N+WPcdjPqev7DDfs9uf8Ab/yOG7f5fxX6nHY7F/t+4Io/9U/7fzxeuzeh+i47HYFtAHNsPh9TgJtx6n6DHY7GvV7fnYruzyn9/wBf6Yk/u/A/ljsdgQuwPQ94+o+j4D6j/wCP5Y7HYUvSUtAFf3h/IMCV/eT0/wDrjsdiY+r+UZMDPPqv/FsSo7frsMdjsHVE9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akimagery.zenfolio.com/img/v11/p465934424-3.jpg"/>
          <p:cNvPicPr>
            <a:picLocks noChangeAspect="1" noChangeArrowheads="1"/>
          </p:cNvPicPr>
          <p:nvPr/>
        </p:nvPicPr>
        <p:blipFill>
          <a:blip r:embed="rId3"/>
          <a:srcRect/>
          <a:stretch>
            <a:fillRect/>
          </a:stretch>
        </p:blipFill>
        <p:spPr bwMode="auto">
          <a:xfrm>
            <a:off x="4446990" y="3409949"/>
            <a:ext cx="4401287" cy="27470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Defense</a:t>
            </a:r>
            <a:endParaRPr lang="en-US" dirty="0"/>
          </a:p>
        </p:txBody>
      </p:sp>
      <p:sp>
        <p:nvSpPr>
          <p:cNvPr id="3" name="Content Placeholder 2"/>
          <p:cNvSpPr>
            <a:spLocks noGrp="1"/>
          </p:cNvSpPr>
          <p:nvPr>
            <p:ph sz="quarter" idx="1"/>
          </p:nvPr>
        </p:nvSpPr>
        <p:spPr/>
        <p:txBody>
          <a:bodyPr/>
          <a:lstStyle/>
          <a:p>
            <a:r>
              <a:rPr lang="en-US" dirty="0" smtClean="0"/>
              <a:t>A territory is a physical space an animal defends against other members of its species.  It may contain the animal’s breeding area, potential mates, feeding area, or all three.</a:t>
            </a:r>
          </a:p>
          <a:p>
            <a:r>
              <a:rPr lang="en-US" dirty="0" smtClean="0"/>
              <a:t>Setting up territories reduces conflict, controls population growth, and provides for efficient use of resources.  This means animals don’t compete for the same resources within a small space, and improves chances of survival of the young, and therefore, the species.</a:t>
            </a:r>
          </a:p>
          <a:p>
            <a:r>
              <a:rPr lang="en-US" dirty="0" smtClean="0"/>
              <a:t>EX: </a:t>
            </a:r>
            <a:r>
              <a:rPr lang="en-US" dirty="0" err="1" smtClean="0"/>
              <a:t>Betta</a:t>
            </a:r>
            <a:r>
              <a:rPr lang="en-US" dirty="0" smtClean="0"/>
              <a:t> fighting fish, three-</a:t>
            </a:r>
            <a:r>
              <a:rPr lang="en-US" dirty="0" err="1" smtClean="0"/>
              <a:t>spined</a:t>
            </a:r>
            <a:r>
              <a:rPr lang="en-US" dirty="0" smtClean="0"/>
              <a:t> stickleback displays red belly to warn off other males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Defense</a:t>
            </a:r>
            <a:endParaRPr lang="en-US" dirty="0"/>
          </a:p>
        </p:txBody>
      </p:sp>
      <p:pic>
        <p:nvPicPr>
          <p:cNvPr id="33794" name="Picture 2" descr="http://3.bp.blogspot.com/-5Szkshn5uoU/TgUB629ZTYI/AAAAAAAAAx4/Cm6BJD8VnMU/s1600/bettas.jpg"/>
          <p:cNvPicPr>
            <a:picLocks noChangeAspect="1" noChangeArrowheads="1"/>
          </p:cNvPicPr>
          <p:nvPr/>
        </p:nvPicPr>
        <p:blipFill>
          <a:blip r:embed="rId2"/>
          <a:srcRect/>
          <a:stretch>
            <a:fillRect/>
          </a:stretch>
        </p:blipFill>
        <p:spPr bwMode="auto">
          <a:xfrm>
            <a:off x="155575" y="1143000"/>
            <a:ext cx="5382340" cy="3588228"/>
          </a:xfrm>
          <a:prstGeom prst="rect">
            <a:avLst/>
          </a:prstGeom>
          <a:noFill/>
        </p:spPr>
      </p:pic>
      <p:pic>
        <p:nvPicPr>
          <p:cNvPr id="33796" name="Picture 4" descr="http://natureafield.com/wp-content/uploads/2012/02/Male-three-spined-stickleback-attacking-pregnant-female.jpg"/>
          <p:cNvPicPr>
            <a:picLocks noChangeAspect="1" noChangeArrowheads="1"/>
          </p:cNvPicPr>
          <p:nvPr/>
        </p:nvPicPr>
        <p:blipFill>
          <a:blip r:embed="rId3"/>
          <a:srcRect/>
          <a:stretch>
            <a:fillRect/>
          </a:stretch>
        </p:blipFill>
        <p:spPr bwMode="auto">
          <a:xfrm>
            <a:off x="4262906" y="3667396"/>
            <a:ext cx="4681471" cy="319060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622</TotalTime>
  <Words>842</Words>
  <Application>Microsoft Office PowerPoint</Application>
  <PresentationFormat>On-screen Show (4:3)</PresentationFormat>
  <Paragraphs>96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Gill Sans MT</vt:lpstr>
      <vt:lpstr>Herculanum</vt:lpstr>
      <vt:lpstr>Optima</vt:lpstr>
      <vt:lpstr>Wingdings</vt:lpstr>
      <vt:lpstr>Wingdings 3</vt:lpstr>
      <vt:lpstr>Origin</vt:lpstr>
      <vt:lpstr>Behavioral Animal Adaptations   </vt:lpstr>
      <vt:lpstr>ANIMAL BEHAVIOR</vt:lpstr>
      <vt:lpstr>ANIMAL BEHAVIOR</vt:lpstr>
      <vt:lpstr>ANIMAL BEHAVIOR</vt:lpstr>
      <vt:lpstr>ANIMAL BEHAVIOR</vt:lpstr>
      <vt:lpstr>ANIMAL BEHAVIOR</vt:lpstr>
      <vt:lpstr>Courtship Behavior</vt:lpstr>
      <vt:lpstr>Territorial Defense</vt:lpstr>
      <vt:lpstr>Territorial Defense</vt:lpstr>
      <vt:lpstr>Migration</vt:lpstr>
      <vt:lpstr>Hibernation</vt:lpstr>
      <vt:lpstr>Estivation</vt:lpstr>
      <vt:lpstr>Phermones/Chemical Messaging</vt:lpstr>
      <vt:lpstr>Circadian Rhythm</vt:lpstr>
      <vt:lpstr>ANIMAL BEHAVIOR</vt:lpstr>
      <vt:lpstr>ANIMAL BEHAVIOR</vt:lpstr>
      <vt:lpstr>PowerPoint Presentation</vt:lpstr>
      <vt:lpstr>PowerPoint Presentation</vt:lpstr>
      <vt:lpstr>ANIMAL BEHAVIOR</vt:lpstr>
      <vt:lpstr>ANIMAL BEHAVIOR</vt:lpstr>
      <vt:lpstr>Animal Behavior: Taxes/taxis</vt:lpstr>
      <vt:lpstr>Animal Behavior: Taxes/taxis</vt:lpstr>
      <vt:lpstr>Animal Behavior: Phototaxis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Atkins</dc:creator>
  <cp:lastModifiedBy>Shannon Atkins</cp:lastModifiedBy>
  <cp:revision>67</cp:revision>
  <dcterms:created xsi:type="dcterms:W3CDTF">2013-12-01T14:14:02Z</dcterms:created>
  <dcterms:modified xsi:type="dcterms:W3CDTF">2015-05-14T13:26:03Z</dcterms:modified>
</cp:coreProperties>
</file>