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8" r:id="rId4"/>
    <p:sldId id="272" r:id="rId5"/>
    <p:sldId id="273" r:id="rId6"/>
    <p:sldId id="275" r:id="rId7"/>
    <p:sldId id="274" r:id="rId8"/>
    <p:sldId id="276" r:id="rId9"/>
    <p:sldId id="27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55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ACECD2-F95B-43C9-AD8E-46C045AB5A95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C53FA7-AEDD-4E25-AFFD-F49FE3DDBC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ACECD2-F95B-43C9-AD8E-46C045AB5A95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C53FA7-AEDD-4E25-AFFD-F49FE3DDBC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ACECD2-F95B-43C9-AD8E-46C045AB5A95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C53FA7-AEDD-4E25-AFFD-F49FE3DDBC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ACECD2-F95B-43C9-AD8E-46C045AB5A95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C53FA7-AEDD-4E25-AFFD-F49FE3DDBC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ACECD2-F95B-43C9-AD8E-46C045AB5A95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C53FA7-AEDD-4E25-AFFD-F49FE3DDBC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ACECD2-F95B-43C9-AD8E-46C045AB5A95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C53FA7-AEDD-4E25-AFFD-F49FE3DDBC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ACECD2-F95B-43C9-AD8E-46C045AB5A95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C53FA7-AEDD-4E25-AFFD-F49FE3DDBC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ACECD2-F95B-43C9-AD8E-46C045AB5A95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C53FA7-AEDD-4E25-AFFD-F49FE3DDBC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ACECD2-F95B-43C9-AD8E-46C045AB5A95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C53FA7-AEDD-4E25-AFFD-F49FE3DDBC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ACECD2-F95B-43C9-AD8E-46C045AB5A95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C53FA7-AEDD-4E25-AFFD-F49FE3DDBC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0ACECD2-F95B-43C9-AD8E-46C045AB5A95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AC53FA7-AEDD-4E25-AFFD-F49FE3DDBC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0ACECD2-F95B-43C9-AD8E-46C045AB5A95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AC53FA7-AEDD-4E25-AFFD-F49FE3DDBC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Blood Typing and sex linked traits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2163"/>
          </a:xfrm>
          <a:solidFill>
            <a:srgbClr val="A50021"/>
          </a:solidFill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</a:rPr>
              <a:t>Genetics of Blood Types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562600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</a:rPr>
              <a:t>Your blood type is established before you are </a:t>
            </a:r>
            <a:r>
              <a:rPr lang="en-US" sz="2800" dirty="0" smtClean="0">
                <a:latin typeface="Times New Roman" pitchFamily="18" charset="0"/>
              </a:rPr>
              <a:t>born, </a:t>
            </a:r>
            <a:r>
              <a:rPr lang="en-US" sz="2800" dirty="0" smtClean="0">
                <a:latin typeface="Times New Roman" pitchFamily="18" charset="0"/>
              </a:rPr>
              <a:t>by specific </a:t>
            </a:r>
            <a:r>
              <a:rPr lang="en-US" sz="2800" b="1" u="sng" dirty="0" smtClean="0">
                <a:latin typeface="Times New Roman" pitchFamily="18" charset="0"/>
              </a:rPr>
              <a:t>GENES</a:t>
            </a:r>
            <a:r>
              <a:rPr lang="en-US" sz="2800" dirty="0" smtClean="0">
                <a:latin typeface="Times New Roman" pitchFamily="18" charset="0"/>
              </a:rPr>
              <a:t> inherited from your parents. </a:t>
            </a:r>
          </a:p>
          <a:p>
            <a:pPr algn="just" eaLnBrk="1" hangingPunct="1">
              <a:lnSpc>
                <a:spcPct val="90000"/>
              </a:lnSpc>
            </a:pPr>
            <a:endParaRPr lang="en-US" sz="28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</a:rPr>
              <a:t>You inherit one gene from your </a:t>
            </a:r>
            <a:r>
              <a:rPr lang="en-US" sz="2800" b="1" u="sng" dirty="0" smtClean="0">
                <a:latin typeface="Times New Roman" pitchFamily="18" charset="0"/>
              </a:rPr>
              <a:t>MOTHER</a:t>
            </a:r>
            <a:r>
              <a:rPr lang="en-US" sz="2800" dirty="0" smtClean="0">
                <a:latin typeface="Times New Roman" pitchFamily="18" charset="0"/>
              </a:rPr>
              <a:t> and one from your </a:t>
            </a:r>
            <a:r>
              <a:rPr lang="en-US" sz="2800" b="1" u="sng" dirty="0" smtClean="0">
                <a:latin typeface="Times New Roman" pitchFamily="18" charset="0"/>
              </a:rPr>
              <a:t>FATHER</a:t>
            </a:r>
            <a:r>
              <a:rPr lang="en-US" sz="2800" b="1" dirty="0" smtClean="0">
                <a:latin typeface="Times New Roman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endParaRPr lang="en-US" sz="2800" b="1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</a:rPr>
              <a:t>These genes determine your blood type by causing proteins called </a:t>
            </a:r>
            <a:r>
              <a:rPr lang="en-US" sz="2800" b="1" u="sng" dirty="0" smtClean="0">
                <a:latin typeface="Times New Roman" pitchFamily="18" charset="0"/>
              </a:rPr>
              <a:t>AGGLUTINOGENS</a:t>
            </a:r>
            <a:r>
              <a:rPr lang="en-US" sz="2800" dirty="0" smtClean="0">
                <a:latin typeface="Times New Roman" pitchFamily="18" charset="0"/>
              </a:rPr>
              <a:t> to exist on the surface of all of your red blood cells. </a:t>
            </a:r>
          </a:p>
          <a:p>
            <a:pPr algn="just" eaLnBrk="1" hangingPunct="1">
              <a:lnSpc>
                <a:spcPct val="90000"/>
              </a:lnSpc>
            </a:pPr>
            <a:endParaRPr lang="en-US" sz="28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</a:rPr>
              <a:t>Blood types are MULTIPLE ALLELES.</a:t>
            </a:r>
          </a:p>
          <a:p>
            <a:pPr marL="68580" indent="0" algn="just" eaLnBrk="1" hangingPunct="1">
              <a:lnSpc>
                <a:spcPct val="90000"/>
              </a:lnSpc>
              <a:buNone/>
            </a:pPr>
            <a:endParaRPr lang="en-US" sz="2600" dirty="0">
              <a:latin typeface="Times New Roman" pitchFamily="18" charset="0"/>
            </a:endParaRP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Alleles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having 3 or more alleles for the same gene in a population, HOWEVER any given individual can have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lang="en-US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alleles; Ex: coat color in rabbits and A, B, AB, O blood types</a:t>
            </a:r>
          </a:p>
          <a:p>
            <a:pPr marL="68580" indent="0"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772400" cy="914400"/>
          </a:xfrm>
        </p:spPr>
        <p:txBody>
          <a:bodyPr/>
          <a:lstStyle/>
          <a:p>
            <a:r>
              <a:rPr lang="en-US" dirty="0" smtClean="0"/>
              <a:t>Blood </a:t>
            </a:r>
            <a:r>
              <a:rPr lang="en-US" dirty="0" smtClean="0"/>
              <a:t>Types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288760"/>
          </a:xfrm>
        </p:spPr>
        <p:txBody>
          <a:bodyPr>
            <a:normAutofit/>
          </a:bodyPr>
          <a:lstStyle/>
          <a:p>
            <a:r>
              <a:rPr lang="en-US" dirty="0"/>
              <a:t>There are </a:t>
            </a:r>
            <a:r>
              <a:rPr lang="en-US" b="1" u="sng" dirty="0" smtClean="0"/>
              <a:t>three</a:t>
            </a:r>
            <a:r>
              <a:rPr lang="en-US" dirty="0"/>
              <a:t> </a:t>
            </a:r>
            <a:r>
              <a:rPr lang="en-US" dirty="0" smtClean="0"/>
              <a:t>a</a:t>
            </a:r>
            <a:r>
              <a:rPr lang="en-US" dirty="0" smtClean="0"/>
              <a:t>lleles </a:t>
            </a:r>
            <a:r>
              <a:rPr lang="en-US" dirty="0"/>
              <a:t>of the gene that control blood type: I</a:t>
            </a:r>
            <a:r>
              <a:rPr lang="en-US" baseline="30000" dirty="0"/>
              <a:t>A</a:t>
            </a:r>
            <a:r>
              <a:rPr lang="en-US" dirty="0"/>
              <a:t>, I</a:t>
            </a:r>
            <a:r>
              <a:rPr lang="en-US" baseline="30000" dirty="0"/>
              <a:t>B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.  The “I” stands for </a:t>
            </a:r>
            <a:r>
              <a:rPr lang="en-US" b="1" u="sng" dirty="0" err="1"/>
              <a:t>immunoglobin</a:t>
            </a:r>
            <a:r>
              <a:rPr lang="en-US" dirty="0"/>
              <a:t>, or the type of white blood cell that would be triggered to attack. I</a:t>
            </a:r>
            <a:r>
              <a:rPr lang="en-US" baseline="30000" dirty="0"/>
              <a:t>A</a:t>
            </a:r>
            <a:r>
              <a:rPr lang="en-US" dirty="0"/>
              <a:t> and I</a:t>
            </a:r>
            <a:r>
              <a:rPr lang="en-US" baseline="30000" dirty="0"/>
              <a:t>B</a:t>
            </a:r>
            <a:r>
              <a:rPr lang="en-US" dirty="0"/>
              <a:t> are </a:t>
            </a:r>
            <a:r>
              <a:rPr lang="en-US" b="1" u="sng" dirty="0"/>
              <a:t>codominant</a:t>
            </a:r>
            <a:r>
              <a:rPr lang="en-US" dirty="0"/>
              <a:t> genes, meaning when inherited together, they are both fully expressed, not blended, as in Incomplete Dominance. “ </a:t>
            </a:r>
            <a:r>
              <a:rPr lang="en-US" dirty="0" err="1"/>
              <a:t>i</a:t>
            </a:r>
            <a:r>
              <a:rPr lang="en-US" dirty="0"/>
              <a:t> ” is the </a:t>
            </a:r>
            <a:r>
              <a:rPr lang="en-US" b="1" u="sng" dirty="0"/>
              <a:t>recessive</a:t>
            </a:r>
            <a:r>
              <a:rPr lang="en-US" dirty="0"/>
              <a:t> form of the allele.  Type O blood is a recessive trait, therefore </a:t>
            </a:r>
            <a:r>
              <a:rPr lang="en-US" b="1" u="sng" dirty="0"/>
              <a:t>two</a:t>
            </a:r>
            <a:r>
              <a:rPr lang="en-US" dirty="0"/>
              <a:t> recessive genes must be inherited to have the O blood type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749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A50021"/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What are blood types?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57200" y="1219200"/>
            <a:ext cx="8001000" cy="1622425"/>
            <a:chOff x="240" y="912"/>
            <a:chExt cx="5040" cy="1022"/>
          </a:xfrm>
        </p:grpSpPr>
        <p:sp>
          <p:nvSpPr>
            <p:cNvPr id="6150" name="Text Box 7"/>
            <p:cNvSpPr txBox="1">
              <a:spLocks noChangeArrowheads="1"/>
            </p:cNvSpPr>
            <p:nvPr/>
          </p:nvSpPr>
          <p:spPr bwMode="auto">
            <a:xfrm>
              <a:off x="240" y="1056"/>
              <a:ext cx="3312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8" tIns="45715" rIns="91428" bIns="45715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2400" dirty="0">
                  <a:latin typeface="Times New Roman" pitchFamily="18" charset="0"/>
                </a:rPr>
                <a:t>There are 3 </a:t>
              </a:r>
              <a:r>
                <a:rPr lang="en-US" sz="2400" dirty="0" smtClean="0">
                  <a:latin typeface="Times New Roman" pitchFamily="18" charset="0"/>
                </a:rPr>
                <a:t>genes </a:t>
              </a:r>
              <a:r>
                <a:rPr lang="en-US" sz="2400" dirty="0">
                  <a:latin typeface="Times New Roman" pitchFamily="18" charset="0"/>
                </a:rPr>
                <a:t>for blood type:  A, B, &amp; O. Since we have </a:t>
              </a:r>
              <a:r>
                <a:rPr lang="en-US" sz="2400">
                  <a:latin typeface="Times New Roman" pitchFamily="18" charset="0"/>
                </a:rPr>
                <a:t>2 </a:t>
              </a:r>
              <a:r>
                <a:rPr lang="en-US" sz="2400" smtClean="0">
                  <a:latin typeface="Times New Roman" pitchFamily="18" charset="0"/>
                </a:rPr>
                <a:t>alleles, </a:t>
              </a:r>
              <a:r>
                <a:rPr lang="en-US" sz="2400" dirty="0">
                  <a:latin typeface="Times New Roman" pitchFamily="18" charset="0"/>
                </a:rPr>
                <a:t>there are 6 possible combinations.</a:t>
              </a:r>
            </a:p>
          </p:txBody>
        </p:sp>
        <p:sp>
          <p:nvSpPr>
            <p:cNvPr id="6151" name="Text Box 8"/>
            <p:cNvSpPr txBox="1">
              <a:spLocks noChangeArrowheads="1"/>
            </p:cNvSpPr>
            <p:nvPr/>
          </p:nvSpPr>
          <p:spPr bwMode="auto">
            <a:xfrm>
              <a:off x="3744" y="912"/>
              <a:ext cx="1536" cy="102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28" tIns="45715" rIns="91428" bIns="45715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</a:rPr>
                <a:t>Blood Types</a:t>
              </a:r>
            </a:p>
            <a:p>
              <a:pPr algn="ctr"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</a:rPr>
                <a:t>AA or AO = Type A</a:t>
              </a:r>
              <a:br>
                <a:rPr lang="en-US" b="1" dirty="0">
                  <a:latin typeface="Times New Roman" pitchFamily="18" charset="0"/>
                </a:rPr>
              </a:br>
              <a:r>
                <a:rPr lang="en-US" b="1" dirty="0">
                  <a:latin typeface="Times New Roman" pitchFamily="18" charset="0"/>
                </a:rPr>
                <a:t>BB or BO = Type B</a:t>
              </a:r>
              <a:br>
                <a:rPr lang="en-US" b="1" dirty="0">
                  <a:latin typeface="Times New Roman" pitchFamily="18" charset="0"/>
                </a:rPr>
              </a:br>
              <a:r>
                <a:rPr lang="en-US" b="1" dirty="0">
                  <a:latin typeface="Times New Roman" pitchFamily="18" charset="0"/>
                </a:rPr>
                <a:t>OO = Type O</a:t>
              </a:r>
              <a:br>
                <a:rPr lang="en-US" b="1" dirty="0">
                  <a:latin typeface="Times New Roman" pitchFamily="18" charset="0"/>
                </a:rPr>
              </a:br>
              <a:r>
                <a:rPr lang="en-US" b="1" dirty="0">
                  <a:latin typeface="Times New Roman" pitchFamily="18" charset="0"/>
                </a:rPr>
                <a:t>AB = Type AB</a:t>
              </a:r>
            </a:p>
          </p:txBody>
        </p:sp>
      </p:grpSp>
      <p:sp>
        <p:nvSpPr>
          <p:cNvPr id="9" name="AutoShape 29"/>
          <p:cNvSpPr>
            <a:spLocks noChangeArrowheads="1"/>
          </p:cNvSpPr>
          <p:nvPr/>
        </p:nvSpPr>
        <p:spPr bwMode="auto">
          <a:xfrm>
            <a:off x="8229600" y="990600"/>
            <a:ext cx="457200" cy="457200"/>
          </a:xfrm>
          <a:prstGeom prst="star5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90599" y="3352800"/>
          <a:ext cx="7696201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544"/>
                <a:gridCol w="1443038"/>
                <a:gridCol w="1491139"/>
                <a:gridCol w="1385316"/>
                <a:gridCol w="1693164"/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PHENOTYPE</a:t>
                      </a:r>
                    </a:p>
                    <a:p>
                      <a:pPr algn="ctr"/>
                      <a:r>
                        <a:rPr lang="en-US" dirty="0" smtClean="0"/>
                        <a:t> (blood</a:t>
                      </a:r>
                      <a:r>
                        <a:rPr lang="en-US" baseline="0" dirty="0" smtClean="0"/>
                        <a:t> type)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GENOTYPE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ANTIGEN</a:t>
                      </a:r>
                      <a:r>
                        <a:rPr lang="en-US" baseline="0" dirty="0" smtClean="0"/>
                        <a:t> ON RBC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DONATE</a:t>
                      </a:r>
                      <a:r>
                        <a:rPr lang="en-US" baseline="0" dirty="0" smtClean="0"/>
                        <a:t> TO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RECEIVE BLOOD</a:t>
                      </a:r>
                      <a:r>
                        <a:rPr lang="en-US" baseline="0" dirty="0" smtClean="0"/>
                        <a:t> FROM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b="1" baseline="300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b="1" baseline="300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or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b="1" baseline="30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A, AB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A, 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b="1" baseline="30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b="1" baseline="30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or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b="1" baseline="30000" dirty="0" err="1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B,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AB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B, 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AB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b="1" baseline="300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b="1" baseline="30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 and B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AB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A, B, AB,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and 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ii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A,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B, AB, 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lIns="91428" tIns="45715" rIns="91428" bIns="45715" anchor="ctr"/>
          <a:lstStyle/>
          <a:p>
            <a:pPr algn="ctr">
              <a:defRPr/>
            </a:pPr>
            <a:r>
              <a:rPr lang="en-US" sz="4400" b="1" kern="0" dirty="0">
                <a:latin typeface="Times New Roman" pitchFamily="18" charset="0"/>
                <a:ea typeface="+mj-ea"/>
                <a:cs typeface="+mj-cs"/>
              </a:rPr>
              <a:t>How common is your blood type?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/>
          <a:srcRect l="9241" t="53763" r="59677" b="15323"/>
          <a:stretch>
            <a:fillRect/>
          </a:stretch>
        </p:blipFill>
        <p:spPr bwMode="auto">
          <a:xfrm>
            <a:off x="966788" y="1524000"/>
            <a:ext cx="711041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729538" y="2133600"/>
            <a:ext cx="1143000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46.1%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729538" y="3124200"/>
            <a:ext cx="11430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38.8%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729538" y="3962400"/>
            <a:ext cx="11430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11.1%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729538" y="4876800"/>
            <a:ext cx="11430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3.9%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A50021"/>
          </a:solidFill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</a:rPr>
              <a:t>Rh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 Factors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6248400" cy="49530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Scientists sometimes study </a:t>
            </a:r>
            <a:r>
              <a:rPr lang="en-US" sz="2400" b="1" dirty="0" smtClean="0">
                <a:latin typeface="Times New Roman" pitchFamily="18" charset="0"/>
              </a:rPr>
              <a:t>Rhesus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monkeys</a:t>
            </a:r>
            <a:r>
              <a:rPr lang="en-US" sz="2400" dirty="0" smtClean="0">
                <a:latin typeface="Times New Roman" pitchFamily="18" charset="0"/>
              </a:rPr>
              <a:t> to learn more about the human anatomy because there are certain similarities between the two species. While studying Rhesus monkeys, a certain blood protein was discovered. This protein is also present in the blood of some people. Other people, however, do not have the protein.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The presence of the protein, or lack of it, is referred to as the </a:t>
            </a:r>
            <a:r>
              <a:rPr lang="en-US" sz="2400" dirty="0" err="1" smtClean="0">
                <a:latin typeface="Times New Roman" pitchFamily="18" charset="0"/>
              </a:rPr>
              <a:t>Rh</a:t>
            </a:r>
            <a:r>
              <a:rPr lang="en-US" sz="2400" dirty="0" smtClean="0">
                <a:latin typeface="Times New Roman" pitchFamily="18" charset="0"/>
              </a:rPr>
              <a:t> (for </a:t>
            </a:r>
            <a:r>
              <a:rPr lang="en-US" sz="2400" b="1" dirty="0" smtClean="0">
                <a:latin typeface="Times New Roman" pitchFamily="18" charset="0"/>
              </a:rPr>
              <a:t>Rhesus</a:t>
            </a:r>
            <a:r>
              <a:rPr lang="en-US" sz="2400" dirty="0" smtClean="0">
                <a:latin typeface="Times New Roman" pitchFamily="18" charset="0"/>
              </a:rPr>
              <a:t>) factor.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If your blood does contain the protein, your blood is said to be </a:t>
            </a:r>
            <a:r>
              <a:rPr lang="en-US" sz="2400" dirty="0" err="1" smtClean="0">
                <a:latin typeface="Times New Roman" pitchFamily="18" charset="0"/>
              </a:rPr>
              <a:t>Rh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positive</a:t>
            </a:r>
            <a:r>
              <a:rPr lang="en-US" sz="2400" dirty="0" smtClean="0">
                <a:latin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</a:rPr>
              <a:t>Rh</a:t>
            </a:r>
            <a:r>
              <a:rPr lang="en-US" sz="2400" dirty="0" smtClean="0">
                <a:latin typeface="Times New Roman" pitchFamily="18" charset="0"/>
              </a:rPr>
              <a:t>+). If your blood does not contain the protein, your blood is said to be </a:t>
            </a:r>
            <a:r>
              <a:rPr lang="en-US" sz="2400" dirty="0" err="1" smtClean="0">
                <a:latin typeface="Times New Roman" pitchFamily="18" charset="0"/>
              </a:rPr>
              <a:t>Rh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negative</a:t>
            </a:r>
            <a:r>
              <a:rPr lang="en-US" sz="2400" dirty="0" smtClean="0">
                <a:latin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</a:rPr>
              <a:t>Rh</a:t>
            </a:r>
            <a:r>
              <a:rPr lang="en-US" sz="2400" dirty="0" smtClean="0">
                <a:latin typeface="Times New Roman" pitchFamily="18" charset="0"/>
              </a:rPr>
              <a:t>-).   </a:t>
            </a:r>
            <a:r>
              <a:rPr lang="en-US" sz="2400" dirty="0" err="1" smtClean="0">
                <a:latin typeface="Times New Roman" pitchFamily="18" charset="0"/>
              </a:rPr>
              <a:t>Rh</a:t>
            </a:r>
            <a:r>
              <a:rPr lang="en-US" sz="2400" dirty="0" smtClean="0">
                <a:latin typeface="Times New Roman" pitchFamily="18" charset="0"/>
              </a:rPr>
              <a:t>+ is dominant over </a:t>
            </a:r>
            <a:r>
              <a:rPr lang="en-US" sz="2400" dirty="0" err="1" smtClean="0">
                <a:latin typeface="Times New Roman" pitchFamily="18" charset="0"/>
              </a:rPr>
              <a:t>Rh</a:t>
            </a:r>
            <a:r>
              <a:rPr lang="en-US" sz="2400" dirty="0" smtClean="0">
                <a:latin typeface="Times New Roman" pitchFamily="18" charset="0"/>
              </a:rPr>
              <a:t>-.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Times New Roman" pitchFamily="18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781800" y="3962400"/>
            <a:ext cx="21336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5" rIns="91428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Cooper Black" pitchFamily="18" charset="0"/>
              </a:rPr>
              <a:t>A+  A-</a:t>
            </a:r>
            <a:br>
              <a:rPr lang="en-US" sz="3200">
                <a:latin typeface="Cooper Black" pitchFamily="18" charset="0"/>
              </a:rPr>
            </a:br>
            <a:r>
              <a:rPr lang="en-US" sz="3200">
                <a:latin typeface="Cooper Black" pitchFamily="18" charset="0"/>
              </a:rPr>
              <a:t>B+  B-</a:t>
            </a:r>
            <a:br>
              <a:rPr lang="en-US" sz="3200">
                <a:latin typeface="Cooper Black" pitchFamily="18" charset="0"/>
              </a:rPr>
            </a:br>
            <a:r>
              <a:rPr lang="en-US" sz="3200">
                <a:latin typeface="Cooper Black" pitchFamily="18" charset="0"/>
              </a:rPr>
              <a:t>AB+ AB-</a:t>
            </a:r>
            <a:br>
              <a:rPr lang="en-US" sz="3200">
                <a:latin typeface="Cooper Black" pitchFamily="18" charset="0"/>
              </a:rPr>
            </a:br>
            <a:r>
              <a:rPr lang="en-US" sz="3200">
                <a:latin typeface="Cooper Black" pitchFamily="18" charset="0"/>
              </a:rPr>
              <a:t>O+  O-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04800" y="6400800"/>
            <a:ext cx="6553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5" rIns="91428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http://www.fi.edu/biosci/blood/rh.html</a:t>
            </a:r>
          </a:p>
        </p:txBody>
      </p:sp>
      <p:pic>
        <p:nvPicPr>
          <p:cNvPr id="922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990600"/>
            <a:ext cx="211931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lIns="91428" tIns="45715" rIns="91428" bIns="45715" anchor="ctr"/>
          <a:lstStyle/>
          <a:p>
            <a:pPr algn="ctr">
              <a:defRPr/>
            </a:pPr>
            <a:r>
              <a:rPr lang="en-US" sz="4400" b="1" kern="0" dirty="0">
                <a:latin typeface="Times New Roman" pitchFamily="18" charset="0"/>
                <a:ea typeface="+mj-ea"/>
                <a:cs typeface="+mj-cs"/>
              </a:rPr>
              <a:t>Blood Transfusions</a:t>
            </a: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381000" y="838200"/>
            <a:ext cx="8610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blood transfusion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is a procedure in which blood is given to a patient through an intravenous (IV) line in one of the blood vessels. Blood transfusions are done to replace blood lost during surgery or a serious injury. A transfusion also may be done if a person’s body can't make blood properly because of an illness. </a:t>
            </a:r>
          </a:p>
          <a:p>
            <a:pPr algn="just"/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5181600" y="2743200"/>
            <a:ext cx="3733800" cy="3763963"/>
            <a:chOff x="1200" y="1260"/>
            <a:chExt cx="3690" cy="3720"/>
          </a:xfrm>
        </p:grpSpPr>
        <p:sp>
          <p:nvSpPr>
            <p:cNvPr id="8202" name="AutoShape 21"/>
            <p:cNvSpPr>
              <a:spLocks noChangeAspect="1" noChangeArrowheads="1" noTextEdit="1"/>
            </p:cNvSpPr>
            <p:nvPr/>
          </p:nvSpPr>
          <p:spPr bwMode="auto">
            <a:xfrm>
              <a:off x="1200" y="1260"/>
              <a:ext cx="3690" cy="3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1498" y="1470"/>
              <a:ext cx="3039" cy="3165"/>
              <a:chOff x="1498" y="1470"/>
              <a:chExt cx="3039" cy="3165"/>
            </a:xfrm>
          </p:grpSpPr>
          <p:grpSp>
            <p:nvGrpSpPr>
              <p:cNvPr id="6" name="Group 14"/>
              <p:cNvGrpSpPr>
                <a:grpSpLocks/>
              </p:cNvGrpSpPr>
              <p:nvPr/>
            </p:nvGrpSpPr>
            <p:grpSpPr bwMode="auto">
              <a:xfrm>
                <a:off x="1498" y="2550"/>
                <a:ext cx="3039" cy="855"/>
                <a:chOff x="1108" y="2595"/>
                <a:chExt cx="3039" cy="855"/>
              </a:xfrm>
            </p:grpSpPr>
            <p:grpSp>
              <p:nvGrpSpPr>
                <p:cNvPr id="7" name="Group 18"/>
                <p:cNvGrpSpPr>
                  <a:grpSpLocks/>
                </p:cNvGrpSpPr>
                <p:nvPr/>
              </p:nvGrpSpPr>
              <p:grpSpPr bwMode="auto">
                <a:xfrm>
                  <a:off x="1108" y="2595"/>
                  <a:ext cx="856" cy="855"/>
                  <a:chOff x="1108" y="2295"/>
                  <a:chExt cx="856" cy="855"/>
                </a:xfrm>
              </p:grpSpPr>
              <p:sp>
                <p:nvSpPr>
                  <p:cNvPr id="20500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108" y="2295"/>
                    <a:ext cx="858" cy="855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>
                    <a:solidFill>
                      <a:srgbClr val="F2F2F2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622423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" name="WordArt 19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1335" y="2447"/>
                    <a:ext cx="412" cy="523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3600" kern="1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000000"/>
                        </a:solidFill>
                        <a:latin typeface="Cooper Black"/>
                      </a:rPr>
                      <a:t>A</a:t>
                    </a:r>
                  </a:p>
                </p:txBody>
              </p:sp>
            </p:grpSp>
            <p:grpSp>
              <p:nvGrpSpPr>
                <p:cNvPr id="8" name="Group 15"/>
                <p:cNvGrpSpPr>
                  <a:grpSpLocks/>
                </p:cNvGrpSpPr>
                <p:nvPr/>
              </p:nvGrpSpPr>
              <p:grpSpPr bwMode="auto">
                <a:xfrm>
                  <a:off x="3291" y="2595"/>
                  <a:ext cx="856" cy="855"/>
                  <a:chOff x="2363" y="2295"/>
                  <a:chExt cx="856" cy="855"/>
                </a:xfrm>
              </p:grpSpPr>
              <p:sp>
                <p:nvSpPr>
                  <p:cNvPr id="20497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2361" y="2295"/>
                    <a:ext cx="858" cy="855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>
                    <a:solidFill>
                      <a:srgbClr val="F2F2F2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622423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8219" name="WordArt 16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2620" y="2462"/>
                    <a:ext cx="412" cy="523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3600" kern="1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000000"/>
                        </a:solidFill>
                        <a:latin typeface="Cooper Black"/>
                      </a:rPr>
                      <a:t>B</a:t>
                    </a:r>
                  </a:p>
                </p:txBody>
              </p:sp>
            </p:grpSp>
          </p:grpSp>
          <p:grpSp>
            <p:nvGrpSpPr>
              <p:cNvPr id="9" name="Group 11"/>
              <p:cNvGrpSpPr>
                <a:grpSpLocks/>
              </p:cNvGrpSpPr>
              <p:nvPr/>
            </p:nvGrpSpPr>
            <p:grpSpPr bwMode="auto">
              <a:xfrm>
                <a:off x="2590" y="1470"/>
                <a:ext cx="856" cy="855"/>
                <a:chOff x="1724" y="1305"/>
                <a:chExt cx="856" cy="855"/>
              </a:xfrm>
            </p:grpSpPr>
            <p:sp>
              <p:nvSpPr>
                <p:cNvPr id="20493" name="Oval 13"/>
                <p:cNvSpPr>
                  <a:spLocks noChangeArrowheads="1"/>
                </p:cNvSpPr>
                <p:nvPr/>
              </p:nvSpPr>
              <p:spPr bwMode="auto">
                <a:xfrm>
                  <a:off x="1724" y="1305"/>
                  <a:ext cx="858" cy="855"/>
                </a:xfrm>
                <a:prstGeom prst="ellipse">
                  <a:avLst/>
                </a:prstGeom>
                <a:solidFill>
                  <a:srgbClr val="C0504D"/>
                </a:solidFill>
                <a:ln w="38100">
                  <a:solidFill>
                    <a:srgbClr val="F2F2F2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215" name="WordArt 12"/>
                <p:cNvSpPr>
                  <a:spLocks noChangeArrowheads="1" noChangeShapeType="1" noTextEdit="1"/>
                </p:cNvSpPr>
                <p:nvPr/>
              </p:nvSpPr>
              <p:spPr bwMode="auto">
                <a:xfrm rot="367396">
                  <a:off x="1951" y="1457"/>
                  <a:ext cx="412" cy="52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latin typeface="Cooper Black"/>
                    </a:rPr>
                    <a:t>O</a:t>
                  </a:r>
                </a:p>
              </p:txBody>
            </p:sp>
          </p:grp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2589" y="3780"/>
                <a:ext cx="856" cy="855"/>
                <a:chOff x="1747" y="3285"/>
                <a:chExt cx="856" cy="855"/>
              </a:xfrm>
            </p:grpSpPr>
            <p:sp>
              <p:nvSpPr>
                <p:cNvPr id="20490" name="Oval 10"/>
                <p:cNvSpPr>
                  <a:spLocks noChangeArrowheads="1"/>
                </p:cNvSpPr>
                <p:nvPr/>
              </p:nvSpPr>
              <p:spPr bwMode="auto">
                <a:xfrm>
                  <a:off x="1745" y="3285"/>
                  <a:ext cx="858" cy="855"/>
                </a:xfrm>
                <a:prstGeom prst="ellipse">
                  <a:avLst/>
                </a:prstGeom>
                <a:solidFill>
                  <a:srgbClr val="C0504D"/>
                </a:solidFill>
                <a:ln w="38100">
                  <a:solidFill>
                    <a:srgbClr val="F2F2F2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213" name="WordArt 9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884" y="3437"/>
                  <a:ext cx="606" cy="52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latin typeface="Cooper Black"/>
                    </a:rPr>
                    <a:t>AB</a:t>
                  </a:r>
                </a:p>
              </p:txBody>
            </p:sp>
          </p:grpSp>
          <p:cxnSp>
            <p:nvCxnSpPr>
              <p:cNvPr id="8207" name="AutoShape 7"/>
              <p:cNvCxnSpPr>
                <a:cxnSpLocks noChangeShapeType="1"/>
              </p:cNvCxnSpPr>
              <p:nvPr/>
            </p:nvCxnSpPr>
            <p:spPr bwMode="auto">
              <a:xfrm flipH="1">
                <a:off x="3017" y="2340"/>
                <a:ext cx="13" cy="141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208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2229" y="2230"/>
                <a:ext cx="486" cy="415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209" name="AutoShape 5"/>
              <p:cNvCxnSpPr>
                <a:cxnSpLocks noChangeShapeType="1"/>
              </p:cNvCxnSpPr>
              <p:nvPr/>
            </p:nvCxnSpPr>
            <p:spPr bwMode="auto">
              <a:xfrm>
                <a:off x="3321" y="2230"/>
                <a:ext cx="485" cy="415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210" name="AutoShape 4"/>
              <p:cNvCxnSpPr>
                <a:cxnSpLocks noChangeShapeType="1"/>
              </p:cNvCxnSpPr>
              <p:nvPr/>
            </p:nvCxnSpPr>
            <p:spPr bwMode="auto">
              <a:xfrm>
                <a:off x="2240" y="3355"/>
                <a:ext cx="486" cy="565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211" name="AutoShape 3"/>
              <p:cNvCxnSpPr>
                <a:cxnSpLocks noChangeShapeType="1"/>
              </p:cNvCxnSpPr>
              <p:nvPr/>
            </p:nvCxnSpPr>
            <p:spPr bwMode="auto">
              <a:xfrm flipH="1">
                <a:off x="3332" y="3355"/>
                <a:ext cx="485" cy="565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</p:grpSp>
      <p:sp>
        <p:nvSpPr>
          <p:cNvPr id="8198" name="TextBox 26"/>
          <p:cNvSpPr txBox="1">
            <a:spLocks noChangeArrowheads="1"/>
          </p:cNvSpPr>
          <p:nvPr/>
        </p:nvSpPr>
        <p:spPr bwMode="auto">
          <a:xfrm>
            <a:off x="304800" y="2667000"/>
            <a:ext cx="4876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Who can give you blood?</a:t>
            </a:r>
          </a:p>
          <a:p>
            <a:pPr algn="just"/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People with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TYPE O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blood are called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Universal Donors,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because they can give blood to any blood type.</a:t>
            </a:r>
          </a:p>
          <a:p>
            <a:pPr algn="just"/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People with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TYPE AB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blood are called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Universal Recipients,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because they can receive any blood type.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Can receive + or -    </a:t>
            </a:r>
          </a:p>
          <a:p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Can only receive -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TextBox 27"/>
          <p:cNvSpPr txBox="1">
            <a:spLocks noChangeArrowheads="1"/>
          </p:cNvSpPr>
          <p:nvPr/>
        </p:nvSpPr>
        <p:spPr bwMode="auto">
          <a:xfrm>
            <a:off x="6096000" y="25908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Universal Donor</a:t>
            </a:r>
          </a:p>
        </p:txBody>
      </p:sp>
      <p:sp>
        <p:nvSpPr>
          <p:cNvPr id="8200" name="TextBox 28"/>
          <p:cNvSpPr txBox="1">
            <a:spLocks noChangeArrowheads="1"/>
          </p:cNvSpPr>
          <p:nvPr/>
        </p:nvSpPr>
        <p:spPr bwMode="auto">
          <a:xfrm>
            <a:off x="6172200" y="62484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Universal Recipient</a:t>
            </a:r>
          </a:p>
        </p:txBody>
      </p:sp>
      <p:sp>
        <p:nvSpPr>
          <p:cNvPr id="8221" name="AutoShape 29"/>
          <p:cNvSpPr>
            <a:spLocks noChangeArrowheads="1"/>
          </p:cNvSpPr>
          <p:nvPr/>
        </p:nvSpPr>
        <p:spPr bwMode="auto">
          <a:xfrm>
            <a:off x="7696200" y="5105400"/>
            <a:ext cx="457200" cy="457200"/>
          </a:xfrm>
          <a:prstGeom prst="star5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A50021"/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Blood Evidence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82000" cy="5334000"/>
          </a:xfrm>
        </p:spPr>
        <p:txBody>
          <a:bodyPr/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Blood samples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Can be analyzed to determine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blood type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DNA,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which can be matched to possible suspects.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Blood droplets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Can be analyzed to give clues to the location of 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crime,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movement of 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victim,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type of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weapon.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Blood spatter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Can be analyzed to determine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patterns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that give investigators clues to how a crime might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have happened.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457200"/>
            <a:ext cx="3352800" cy="1143000"/>
          </a:xfrm>
          <a:solidFill>
            <a:srgbClr val="A50021"/>
          </a:solidFill>
        </p:spPr>
        <p:txBody>
          <a:bodyPr/>
          <a:lstStyle/>
          <a:p>
            <a:pPr algn="ctr" eaLnBrk="1" hangingPunct="1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</a:rPr>
              <a:t>Microscopic </a:t>
            </a:r>
            <a:br>
              <a:rPr lang="en-US" sz="4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</a:rPr>
              <a:t>Views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4000" y="209550"/>
            <a:ext cx="2463800" cy="6572250"/>
            <a:chOff x="160" y="132"/>
            <a:chExt cx="1552" cy="414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60" y="132"/>
              <a:ext cx="1552" cy="1395"/>
              <a:chOff x="144" y="132"/>
              <a:chExt cx="1552" cy="1395"/>
            </a:xfrm>
          </p:grpSpPr>
          <p:pic>
            <p:nvPicPr>
              <p:cNvPr id="11292" name="Picture 5" descr="bird_blood_40x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44" y="132"/>
                <a:ext cx="1552" cy="1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93" name="Text Box 6"/>
              <p:cNvSpPr txBox="1">
                <a:spLocks noChangeArrowheads="1"/>
              </p:cNvSpPr>
              <p:nvPr/>
            </p:nvSpPr>
            <p:spPr bwMode="auto">
              <a:xfrm>
                <a:off x="144" y="1296"/>
                <a:ext cx="15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8" tIns="45715" rIns="91428" bIns="45715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latin typeface="Times New Roman" pitchFamily="18" charset="0"/>
                  </a:rPr>
                  <a:t>Bird Blood</a:t>
                </a: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68" y="1536"/>
              <a:ext cx="1536" cy="1383"/>
              <a:chOff x="192" y="1488"/>
              <a:chExt cx="1536" cy="1383"/>
            </a:xfrm>
          </p:grpSpPr>
          <p:sp>
            <p:nvSpPr>
              <p:cNvPr id="11290" name="Text Box 8"/>
              <p:cNvSpPr txBox="1">
                <a:spLocks noChangeArrowheads="1"/>
              </p:cNvSpPr>
              <p:nvPr/>
            </p:nvSpPr>
            <p:spPr bwMode="auto">
              <a:xfrm>
                <a:off x="192" y="2640"/>
                <a:ext cx="15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8" tIns="45715" rIns="91428" bIns="45715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latin typeface="Times New Roman" pitchFamily="18" charset="0"/>
                  </a:rPr>
                  <a:t>Cat Blood</a:t>
                </a:r>
              </a:p>
            </p:txBody>
          </p:sp>
          <p:pic>
            <p:nvPicPr>
              <p:cNvPr id="11291" name="Picture 9" descr="cat_blood_40x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2" y="1488"/>
                <a:ext cx="1536" cy="1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168" y="2928"/>
              <a:ext cx="1536" cy="1344"/>
              <a:chOff x="240" y="2976"/>
              <a:chExt cx="1536" cy="1344"/>
            </a:xfrm>
          </p:grpSpPr>
          <p:sp>
            <p:nvSpPr>
              <p:cNvPr id="11288" name="Text Box 11"/>
              <p:cNvSpPr txBox="1">
                <a:spLocks noChangeArrowheads="1"/>
              </p:cNvSpPr>
              <p:nvPr/>
            </p:nvSpPr>
            <p:spPr bwMode="auto">
              <a:xfrm>
                <a:off x="240" y="4089"/>
                <a:ext cx="15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8" tIns="45715" rIns="91428" bIns="45715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latin typeface="Times New Roman" pitchFamily="18" charset="0"/>
                  </a:rPr>
                  <a:t>Dog Blood</a:t>
                </a:r>
              </a:p>
            </p:txBody>
          </p:sp>
          <p:pic>
            <p:nvPicPr>
              <p:cNvPr id="11289" name="Picture 12" descr="dog_blood_40x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0" y="2976"/>
                <a:ext cx="1536" cy="1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6534150" y="228600"/>
            <a:ext cx="2438400" cy="6573838"/>
            <a:chOff x="4116" y="144"/>
            <a:chExt cx="1536" cy="4140"/>
          </a:xfrm>
        </p:grpSpPr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4116" y="144"/>
              <a:ext cx="1536" cy="1371"/>
              <a:chOff x="4112" y="144"/>
              <a:chExt cx="1536" cy="1371"/>
            </a:xfrm>
          </p:grpSpPr>
          <p:sp>
            <p:nvSpPr>
              <p:cNvPr id="11283" name="Text Box 15"/>
              <p:cNvSpPr txBox="1">
                <a:spLocks noChangeArrowheads="1"/>
              </p:cNvSpPr>
              <p:nvPr/>
            </p:nvSpPr>
            <p:spPr bwMode="auto">
              <a:xfrm>
                <a:off x="4112" y="1284"/>
                <a:ext cx="15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8" tIns="45715" rIns="91428" bIns="45715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latin typeface="Times New Roman" pitchFamily="18" charset="0"/>
                  </a:rPr>
                  <a:t>Fish Blood</a:t>
                </a:r>
              </a:p>
            </p:txBody>
          </p:sp>
          <p:pic>
            <p:nvPicPr>
              <p:cNvPr id="11284" name="Picture 16" descr="fish_blood_40x_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128" y="144"/>
                <a:ext cx="1504" cy="1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4116" y="1554"/>
              <a:ext cx="1536" cy="1355"/>
              <a:chOff x="4120" y="1536"/>
              <a:chExt cx="1536" cy="1355"/>
            </a:xfrm>
          </p:grpSpPr>
          <p:sp>
            <p:nvSpPr>
              <p:cNvPr id="11281" name="Text Box 18"/>
              <p:cNvSpPr txBox="1">
                <a:spLocks noChangeArrowheads="1"/>
              </p:cNvSpPr>
              <p:nvPr/>
            </p:nvSpPr>
            <p:spPr bwMode="auto">
              <a:xfrm>
                <a:off x="4120" y="2660"/>
                <a:ext cx="15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8" tIns="45715" rIns="91428" bIns="45715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latin typeface="Times New Roman" pitchFamily="18" charset="0"/>
                  </a:rPr>
                  <a:t>Frog Blood</a:t>
                </a:r>
              </a:p>
            </p:txBody>
          </p:sp>
          <p:pic>
            <p:nvPicPr>
              <p:cNvPr id="11282" name="Picture 19" descr="frog_blood_40x_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128" y="1536"/>
                <a:ext cx="1504" cy="1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4116" y="2949"/>
              <a:ext cx="1536" cy="1335"/>
              <a:chOff x="4120" y="2949"/>
              <a:chExt cx="1536" cy="1335"/>
            </a:xfrm>
          </p:grpSpPr>
          <p:sp>
            <p:nvSpPr>
              <p:cNvPr id="11279" name="Text Box 21"/>
              <p:cNvSpPr txBox="1">
                <a:spLocks noChangeArrowheads="1"/>
              </p:cNvSpPr>
              <p:nvPr/>
            </p:nvSpPr>
            <p:spPr bwMode="auto">
              <a:xfrm>
                <a:off x="4120" y="4053"/>
                <a:ext cx="15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8" tIns="45715" rIns="91428" bIns="45715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latin typeface="Times New Roman" pitchFamily="18" charset="0"/>
                  </a:rPr>
                  <a:t>Snake Blood</a:t>
                </a:r>
              </a:p>
            </p:txBody>
          </p:sp>
          <p:pic>
            <p:nvPicPr>
              <p:cNvPr id="11280" name="Picture 22" descr="snake_blood_40x_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7" y="2949"/>
                <a:ext cx="1488" cy="1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3225800" y="1905000"/>
            <a:ext cx="2616200" cy="4724400"/>
            <a:chOff x="2032" y="960"/>
            <a:chExt cx="1648" cy="2976"/>
          </a:xfrm>
        </p:grpSpPr>
        <p:grpSp>
          <p:nvGrpSpPr>
            <p:cNvPr id="11" name="Group 24"/>
            <p:cNvGrpSpPr>
              <a:grpSpLocks/>
            </p:cNvGrpSpPr>
            <p:nvPr/>
          </p:nvGrpSpPr>
          <p:grpSpPr bwMode="auto">
            <a:xfrm>
              <a:off x="2032" y="2448"/>
              <a:ext cx="1648" cy="1488"/>
              <a:chOff x="2032" y="2448"/>
              <a:chExt cx="1648" cy="1488"/>
            </a:xfrm>
          </p:grpSpPr>
          <p:sp>
            <p:nvSpPr>
              <p:cNvPr id="11274" name="Text Box 25"/>
              <p:cNvSpPr txBox="1">
                <a:spLocks noChangeArrowheads="1"/>
              </p:cNvSpPr>
              <p:nvPr/>
            </p:nvSpPr>
            <p:spPr bwMode="auto">
              <a:xfrm>
                <a:off x="2088" y="3705"/>
                <a:ext cx="15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8" tIns="45715" rIns="91428" bIns="45715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latin typeface="Times New Roman" pitchFamily="18" charset="0"/>
                  </a:rPr>
                  <a:t>Human Blood</a:t>
                </a:r>
              </a:p>
            </p:txBody>
          </p:sp>
          <p:pic>
            <p:nvPicPr>
              <p:cNvPr id="11275" name="Picture 26" descr="human_blood_40x_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032" y="2448"/>
                <a:ext cx="1648" cy="12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" name="Group 27"/>
            <p:cNvGrpSpPr>
              <a:grpSpLocks/>
            </p:cNvGrpSpPr>
            <p:nvPr/>
          </p:nvGrpSpPr>
          <p:grpSpPr bwMode="auto">
            <a:xfrm>
              <a:off x="2056" y="960"/>
              <a:ext cx="1600" cy="1431"/>
              <a:chOff x="2064" y="960"/>
              <a:chExt cx="1600" cy="1431"/>
            </a:xfrm>
          </p:grpSpPr>
          <p:sp>
            <p:nvSpPr>
              <p:cNvPr id="11272" name="Text Box 28"/>
              <p:cNvSpPr txBox="1">
                <a:spLocks noChangeArrowheads="1"/>
              </p:cNvSpPr>
              <p:nvPr/>
            </p:nvSpPr>
            <p:spPr bwMode="auto">
              <a:xfrm>
                <a:off x="2088" y="2160"/>
                <a:ext cx="15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8" tIns="45715" rIns="91428" bIns="45715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latin typeface="Times New Roman" pitchFamily="18" charset="0"/>
                  </a:rPr>
                  <a:t>Horse Blood</a:t>
                </a:r>
              </a:p>
            </p:txBody>
          </p:sp>
          <p:pic>
            <p:nvPicPr>
              <p:cNvPr id="11273" name="Picture 29" descr="horse_blood_40x_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064" y="960"/>
                <a:ext cx="1600" cy="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255</TotalTime>
  <Words>685</Words>
  <Application>Microsoft Office PowerPoint</Application>
  <PresentationFormat>On-screen Show (4:3)</PresentationFormat>
  <Paragraphs>85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Consolas</vt:lpstr>
      <vt:lpstr>Cooper Black</vt:lpstr>
      <vt:lpstr>Corbel</vt:lpstr>
      <vt:lpstr>Times New Roman</vt:lpstr>
      <vt:lpstr>Wingdings</vt:lpstr>
      <vt:lpstr>Wingdings 2</vt:lpstr>
      <vt:lpstr>Wingdings 3</vt:lpstr>
      <vt:lpstr>Metro</vt:lpstr>
      <vt:lpstr>Blood Typing and sex linked traits</vt:lpstr>
      <vt:lpstr>Genetics of Blood Types</vt:lpstr>
      <vt:lpstr>Blood Types </vt:lpstr>
      <vt:lpstr>What are blood types?</vt:lpstr>
      <vt:lpstr>PowerPoint Presentation</vt:lpstr>
      <vt:lpstr>Rh Factors</vt:lpstr>
      <vt:lpstr>PowerPoint Presentation</vt:lpstr>
      <vt:lpstr>Blood Evidence</vt:lpstr>
      <vt:lpstr>Microscopic  Views</vt:lpstr>
    </vt:vector>
  </TitlesOfParts>
  <Company>Harnett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 Linked Traits, Blood Types, and Test Crosses</dc:title>
  <dc:creator>HCS</dc:creator>
  <cp:lastModifiedBy>Shannon Atkins</cp:lastModifiedBy>
  <cp:revision>39</cp:revision>
  <dcterms:created xsi:type="dcterms:W3CDTF">2013-11-03T20:44:51Z</dcterms:created>
  <dcterms:modified xsi:type="dcterms:W3CDTF">2016-04-06T19:56:42Z</dcterms:modified>
</cp:coreProperties>
</file>