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" y="-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8EBC-AC1D-4A81-A4C5-C64C2A5DFA4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A28A8-F3F1-406C-872D-CB022DF95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017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1C812-1D5C-42D4-B757-2640CC8BFD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0BF60-8F87-4C68-AC6C-C7C86320B04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D49C0-F913-48EC-B967-FE80391B00B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33C61-B34E-4E1D-846F-BA498570012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759D6-DDA5-42E6-B1DE-D90069F27DC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A76522-BD62-48FD-AB03-AB1E65CD2885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72F759-93B2-48AB-96C3-FFA25B4777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Carbohydrates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60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543800" cy="220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/>
              <a:t>Chitin</a:t>
            </a:r>
            <a:r>
              <a:rPr lang="en-US" dirty="0" smtClean="0"/>
              <a:t>, another important structural polysaccharide </a:t>
            </a:r>
          </a:p>
          <a:p>
            <a:pPr lvl="1" eaLnBrk="1" hangingPunct="1"/>
            <a:r>
              <a:rPr lang="en-US" dirty="0" smtClean="0"/>
              <a:t>Is a polymer of a form of glucose</a:t>
            </a:r>
          </a:p>
          <a:p>
            <a:pPr lvl="1" eaLnBrk="1" hangingPunct="1"/>
            <a:r>
              <a:rPr lang="en-US" dirty="0" smtClean="0"/>
              <a:t>Is found in the exoskeleton of arthropods – gives the “crunch” sound when you step on a cockroach!</a:t>
            </a:r>
          </a:p>
        </p:txBody>
      </p:sp>
      <p:sp>
        <p:nvSpPr>
          <p:cNvPr id="19459" name="Text Box 24"/>
          <p:cNvSpPr txBox="1">
            <a:spLocks noChangeArrowheads="1"/>
          </p:cNvSpPr>
          <p:nvPr/>
        </p:nvSpPr>
        <p:spPr bwMode="auto">
          <a:xfrm>
            <a:off x="0" y="6248400"/>
            <a:ext cx="1587500" cy="3048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Figure 5.10 A–C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3644900"/>
            <a:ext cx="8148638" cy="3213100"/>
            <a:chOff x="387" y="1997"/>
            <a:chExt cx="5133" cy="2024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387" y="1997"/>
              <a:ext cx="5133" cy="2024"/>
              <a:chOff x="-158" y="1152"/>
              <a:chExt cx="5630" cy="2601"/>
            </a:xfrm>
          </p:grpSpPr>
          <p:sp>
            <p:nvSpPr>
              <p:cNvPr id="19463" name="Text Box 6"/>
              <p:cNvSpPr txBox="1">
                <a:spLocks noChangeArrowheads="1"/>
              </p:cNvSpPr>
              <p:nvPr/>
            </p:nvSpPr>
            <p:spPr bwMode="auto">
              <a:xfrm>
                <a:off x="-158" y="2879"/>
                <a:ext cx="1528" cy="41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400" b="1">
                    <a:latin typeface="Comic Sans MS" pitchFamily="66" charset="0"/>
                  </a:rPr>
                  <a:t>(a)</a:t>
                </a:r>
                <a:r>
                  <a:rPr kumimoji="1" lang="en-US" sz="1400">
                    <a:latin typeface="Comic Sans MS" pitchFamily="66" charset="0"/>
                  </a:rPr>
                  <a:t> The structure of the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 chitin monomer.</a:t>
                </a:r>
                <a:r>
                  <a:rPr kumimoji="1" lang="en-US" sz="1400" b="1">
                    <a:latin typeface="Comic Sans MS" pitchFamily="66" charset="0"/>
                  </a:rPr>
                  <a:t> </a:t>
                </a:r>
              </a:p>
            </p:txBody>
          </p:sp>
          <p:pic>
            <p:nvPicPr>
              <p:cNvPr id="19464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152"/>
                <a:ext cx="5280" cy="1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5" name="Text Box 8"/>
              <p:cNvSpPr txBox="1">
                <a:spLocks noChangeArrowheads="1"/>
              </p:cNvSpPr>
              <p:nvPr/>
            </p:nvSpPr>
            <p:spPr bwMode="auto">
              <a:xfrm>
                <a:off x="496" y="1475"/>
                <a:ext cx="210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O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66" name="Text Box 9"/>
              <p:cNvSpPr txBox="1">
                <a:spLocks noChangeArrowheads="1"/>
              </p:cNvSpPr>
              <p:nvPr/>
            </p:nvSpPr>
            <p:spPr bwMode="auto">
              <a:xfrm>
                <a:off x="282" y="1257"/>
                <a:ext cx="434" cy="37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CH</a:t>
                </a:r>
                <a:r>
                  <a:rPr kumimoji="1" lang="en-US" sz="1200" baseline="-25000">
                    <a:latin typeface="Comic Sans MS" pitchFamily="66" charset="0"/>
                  </a:rPr>
                  <a:t>2</a:t>
                </a:r>
                <a:r>
                  <a:rPr kumimoji="1" lang="en-US" sz="1200">
                    <a:latin typeface="Comic Sans MS" pitchFamily="66" charset="0"/>
                  </a:rPr>
                  <a:t>OH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67" name="Text Box 10"/>
              <p:cNvSpPr txBox="1">
                <a:spLocks noChangeArrowheads="1"/>
              </p:cNvSpPr>
              <p:nvPr/>
            </p:nvSpPr>
            <p:spPr bwMode="auto">
              <a:xfrm>
                <a:off x="265" y="1688"/>
                <a:ext cx="293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OH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68" name="Text Box 11"/>
              <p:cNvSpPr txBox="1">
                <a:spLocks noChangeArrowheads="1"/>
              </p:cNvSpPr>
              <p:nvPr/>
            </p:nvSpPr>
            <p:spPr bwMode="auto">
              <a:xfrm>
                <a:off x="267" y="1586"/>
                <a:ext cx="209" cy="22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69" name="Text Box 12"/>
              <p:cNvSpPr txBox="1">
                <a:spLocks noChangeArrowheads="1"/>
              </p:cNvSpPr>
              <p:nvPr/>
            </p:nvSpPr>
            <p:spPr bwMode="auto">
              <a:xfrm>
                <a:off x="97" y="1517"/>
                <a:ext cx="209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0" name="Text Box 13"/>
              <p:cNvSpPr txBox="1">
                <a:spLocks noChangeArrowheads="1"/>
              </p:cNvSpPr>
              <p:nvPr/>
            </p:nvSpPr>
            <p:spPr bwMode="auto">
              <a:xfrm>
                <a:off x="661" y="1513"/>
                <a:ext cx="293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OH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1" name="Text Box 14"/>
              <p:cNvSpPr txBox="1">
                <a:spLocks noChangeArrowheads="1"/>
              </p:cNvSpPr>
              <p:nvPr/>
            </p:nvSpPr>
            <p:spPr bwMode="auto">
              <a:xfrm>
                <a:off x="665" y="1784"/>
                <a:ext cx="209" cy="22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2" name="Text Box 15"/>
              <p:cNvSpPr txBox="1">
                <a:spLocks noChangeArrowheads="1"/>
              </p:cNvSpPr>
              <p:nvPr/>
            </p:nvSpPr>
            <p:spPr bwMode="auto">
              <a:xfrm>
                <a:off x="517" y="1976"/>
                <a:ext cx="293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NH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3" name="Text Box 16"/>
              <p:cNvSpPr txBox="1">
                <a:spLocks noChangeArrowheads="1"/>
              </p:cNvSpPr>
              <p:nvPr/>
            </p:nvSpPr>
            <p:spPr bwMode="auto">
              <a:xfrm>
                <a:off x="505" y="2165"/>
                <a:ext cx="191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C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4" name="Text Box 17"/>
              <p:cNvSpPr txBox="1">
                <a:spLocks noChangeArrowheads="1"/>
              </p:cNvSpPr>
              <p:nvPr/>
            </p:nvSpPr>
            <p:spPr bwMode="auto">
              <a:xfrm>
                <a:off x="512" y="2364"/>
                <a:ext cx="290" cy="19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000">
                    <a:latin typeface="Comic Sans MS" pitchFamily="66" charset="0"/>
                  </a:rPr>
                  <a:t>CH</a:t>
                </a:r>
                <a:r>
                  <a:rPr kumimoji="1" lang="en-US" sz="1000" baseline="-25000">
                    <a:latin typeface="Comic Sans MS" pitchFamily="66" charset="0"/>
                  </a:rPr>
                  <a:t>3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5" name="Text Box 18"/>
              <p:cNvSpPr txBox="1">
                <a:spLocks noChangeArrowheads="1"/>
              </p:cNvSpPr>
              <p:nvPr/>
            </p:nvSpPr>
            <p:spPr bwMode="auto">
              <a:xfrm>
                <a:off x="693" y="2163"/>
                <a:ext cx="209" cy="22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O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6" name="Text Box 19"/>
              <p:cNvSpPr txBox="1">
                <a:spLocks noChangeArrowheads="1"/>
              </p:cNvSpPr>
              <p:nvPr/>
            </p:nvSpPr>
            <p:spPr bwMode="auto">
              <a:xfrm>
                <a:off x="497" y="1705"/>
                <a:ext cx="209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7" name="Text Box 20"/>
              <p:cNvSpPr txBox="1">
                <a:spLocks noChangeArrowheads="1"/>
              </p:cNvSpPr>
              <p:nvPr/>
            </p:nvSpPr>
            <p:spPr bwMode="auto">
              <a:xfrm>
                <a:off x="266" y="1972"/>
                <a:ext cx="208" cy="22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200">
                    <a:latin typeface="Comic Sans MS" pitchFamily="66" charset="0"/>
                  </a:rPr>
                  <a:t>H</a:t>
                </a:r>
                <a:endParaRPr kumimoji="1" lang="en-US" sz="1000">
                  <a:latin typeface="Comic Sans MS" pitchFamily="66" charset="0"/>
                </a:endParaRPr>
              </a:p>
            </p:txBody>
          </p:sp>
          <p:sp>
            <p:nvSpPr>
              <p:cNvPr id="19478" name="Text Box 21"/>
              <p:cNvSpPr txBox="1">
                <a:spLocks noChangeArrowheads="1"/>
              </p:cNvSpPr>
              <p:nvPr/>
            </p:nvSpPr>
            <p:spPr bwMode="auto">
              <a:xfrm>
                <a:off x="1369" y="2817"/>
                <a:ext cx="2156" cy="93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400" b="1">
                    <a:latin typeface="Comic Sans MS" pitchFamily="66" charset="0"/>
                  </a:rPr>
                  <a:t>(b) </a:t>
                </a:r>
                <a:r>
                  <a:rPr kumimoji="1" lang="en-US" sz="1400">
                    <a:latin typeface="Comic Sans MS" pitchFamily="66" charset="0"/>
                  </a:rPr>
                  <a:t>Chitin forms the exoskeleton    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of arthropods. This cicada 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is molting, shedding its old 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exoskeleton and emerging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in adult form.                    </a:t>
                </a:r>
                <a:endParaRPr kumimoji="1" lang="en-US" sz="1400" b="1">
                  <a:latin typeface="Comic Sans MS" pitchFamily="66" charset="0"/>
                </a:endParaRPr>
              </a:p>
            </p:txBody>
          </p:sp>
          <p:sp>
            <p:nvSpPr>
              <p:cNvPr id="19479" name="Text Box 22"/>
              <p:cNvSpPr txBox="1">
                <a:spLocks noChangeArrowheads="1"/>
              </p:cNvSpPr>
              <p:nvPr/>
            </p:nvSpPr>
            <p:spPr bwMode="auto">
              <a:xfrm>
                <a:off x="3146" y="2874"/>
                <a:ext cx="2265" cy="76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400" b="1">
                    <a:latin typeface="Comic Sans MS" pitchFamily="66" charset="0"/>
                  </a:rPr>
                  <a:t>(c) </a:t>
                </a:r>
                <a:r>
                  <a:rPr kumimoji="1" lang="en-US" sz="1400">
                    <a:latin typeface="Comic Sans MS" pitchFamily="66" charset="0"/>
                  </a:rPr>
                  <a:t>Chitin is used to make a    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       strong and flexible surgical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           thread that decomposes after</a:t>
                </a:r>
              </a:p>
              <a:p>
                <a:pPr algn="ctr"/>
                <a:r>
                  <a:rPr kumimoji="1" lang="en-US" sz="1400">
                    <a:latin typeface="Comic Sans MS" pitchFamily="66" charset="0"/>
                  </a:rPr>
                  <a:t>         the wound or incision heals.</a:t>
                </a:r>
                <a:endParaRPr kumimoji="1" lang="en-US" sz="1400" b="1">
                  <a:latin typeface="Comic Sans MS" pitchFamily="66" charset="0"/>
                </a:endParaRPr>
              </a:p>
            </p:txBody>
          </p:sp>
        </p:grpSp>
        <p:sp>
          <p:nvSpPr>
            <p:cNvPr id="19462" name="Text Box 23"/>
            <p:cNvSpPr txBox="1">
              <a:spLocks noChangeArrowheads="1"/>
            </p:cNvSpPr>
            <p:nvPr/>
          </p:nvSpPr>
          <p:spPr bwMode="auto">
            <a:xfrm>
              <a:off x="542" y="2486"/>
              <a:ext cx="267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200">
                  <a:latin typeface="Comic Sans MS" pitchFamily="66" charset="0"/>
                </a:rPr>
                <a:t>OH</a:t>
              </a:r>
              <a:endParaRPr kumimoji="1" lang="en-US" sz="1000">
                <a:latin typeface="Comic Sans MS" pitchFamily="66" charset="0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71550"/>
          </a:xfrm>
        </p:spPr>
        <p:txBody>
          <a:bodyPr/>
          <a:lstStyle/>
          <a:p>
            <a:pPr algn="ctr"/>
            <a:r>
              <a:rPr lang="en-US" dirty="0" smtClean="0"/>
              <a:t>Animal Structural Units-Chitin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477214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599"/>
            <a:ext cx="5029200" cy="46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3 Molecules Made From Glucose – </a:t>
            </a:r>
            <a:br>
              <a:rPr lang="en-US" sz="4000" dirty="0" smtClean="0"/>
            </a:br>
            <a:r>
              <a:rPr lang="en-US" sz="4000" dirty="0" smtClean="0"/>
              <a:t>What’s the Difference?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209800"/>
            <a:ext cx="3429000" cy="4389437"/>
          </a:xfrm>
        </p:spPr>
        <p:txBody>
          <a:bodyPr/>
          <a:lstStyle/>
          <a:p>
            <a:r>
              <a:rPr lang="en-US" dirty="0" smtClean="0"/>
              <a:t>Differences in bonding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and shape give the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molecules different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functions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67476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dirty="0" smtClean="0"/>
              <a:t>Tests to determine presence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3398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Several tests exist to determine the presence of carbohydrates</a:t>
            </a:r>
          </a:p>
          <a:p>
            <a:r>
              <a:rPr lang="en-US" dirty="0" smtClean="0"/>
              <a:t>(1) Iodine test –used to test for the presence of starch (complex sugar).  Iodine reacts with starch to produce a purple-black color</a:t>
            </a:r>
          </a:p>
          <a:p>
            <a:r>
              <a:rPr lang="en-US" dirty="0" smtClean="0"/>
              <a:t>(2) Benedict’s test – used to test for the presence of </a:t>
            </a:r>
            <a:r>
              <a:rPr lang="en-US" dirty="0" err="1" smtClean="0"/>
              <a:t>monosaccharides</a:t>
            </a:r>
            <a:r>
              <a:rPr lang="en-US" dirty="0" smtClean="0"/>
              <a:t>.  Brick red or brown color indicates high glucose content, while blue indicates no glucose</a:t>
            </a:r>
            <a:endParaRPr lang="en-US" dirty="0"/>
          </a:p>
        </p:txBody>
      </p:sp>
      <p:pic>
        <p:nvPicPr>
          <p:cNvPr id="40962" name="Picture 2" descr="http://biology-igcse.weebly.com/uploads/1/5/0/7/15070316/523618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257800"/>
            <a:ext cx="4286250" cy="142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4876800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Benedict’s test</a:t>
            </a:r>
            <a:endParaRPr lang="en-US" dirty="0"/>
          </a:p>
        </p:txBody>
      </p:sp>
      <p:pic>
        <p:nvPicPr>
          <p:cNvPr id="40964" name="Picture 4" descr="https://encrypted-tbn0.gstatic.com/images?q=tbn:ANd9GcQ6eslfVdOkv3IDXMH1-fSKOLssig0_n6i6o0cSNyM_a67WVL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76800"/>
            <a:ext cx="2781300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410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Iodine test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34412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600" dirty="0" smtClean="0"/>
              <a:t>Vocabulary to Know and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Carbohydrate	                                                     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Monosaccharide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Glucose		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Polysaccharide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Starch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Glycogen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cellulose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Chitin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Additional flashcards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   - 5 functions of carbohydrates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   - 3 elements found in carbohydrates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  - Iodine test- positive test  and what molecule it indicates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 - </a:t>
            </a:r>
            <a:r>
              <a:rPr lang="en-US" sz="2200" dirty="0" err="1" smtClean="0"/>
              <a:t>Bendict’s</a:t>
            </a:r>
            <a:r>
              <a:rPr lang="en-US" sz="2200" dirty="0" smtClean="0"/>
              <a:t> test –positive test and what molecule it indicates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48463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Carbohydrates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5163"/>
            <a:ext cx="9144000" cy="43894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Carbohydrates are compounds made of carbon, hydrogen, and oxygen</a:t>
            </a:r>
          </a:p>
          <a:p>
            <a:pPr eaLnBrk="1" hangingPunct="1"/>
            <a:r>
              <a:rPr lang="en-US" dirty="0" smtClean="0"/>
              <a:t>general formula = CH</a:t>
            </a:r>
            <a:r>
              <a:rPr lang="en-US" baseline="-25000" dirty="0" smtClean="0"/>
              <a:t>2</a:t>
            </a:r>
            <a:r>
              <a:rPr lang="en-US" dirty="0" smtClean="0"/>
              <a:t>O;  1-2-1 ratio of carbon to hydrogen to oxygen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rib</a:t>
            </a:r>
            <a:r>
              <a:rPr lang="en-US" dirty="0" smtClean="0">
                <a:solidFill>
                  <a:srgbClr val="FF0000"/>
                </a:solidFill>
              </a:rPr>
              <a:t>ose</a:t>
            </a:r>
            <a:r>
              <a:rPr lang="en-US" dirty="0" smtClean="0"/>
              <a:t>       C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gluc</a:t>
            </a:r>
            <a:r>
              <a:rPr lang="en-US" dirty="0" smtClean="0">
                <a:solidFill>
                  <a:srgbClr val="FF0000"/>
                </a:solidFill>
              </a:rPr>
              <a:t>ose</a:t>
            </a:r>
            <a:r>
              <a:rPr lang="en-US" dirty="0" smtClean="0"/>
              <a:t>  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aseline="-25000" dirty="0" smtClean="0"/>
              <a:t>		</a:t>
            </a:r>
            <a:r>
              <a:rPr lang="en-US" dirty="0" smtClean="0"/>
              <a:t>sucr</a:t>
            </a:r>
            <a:r>
              <a:rPr lang="en-US" dirty="0" smtClean="0">
                <a:solidFill>
                  <a:srgbClr val="FF0000"/>
                </a:solidFill>
              </a:rPr>
              <a:t>ose</a:t>
            </a:r>
            <a:r>
              <a:rPr lang="en-US" dirty="0" smtClean="0"/>
              <a:t>    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22</a:t>
            </a:r>
            <a:r>
              <a:rPr lang="en-US" dirty="0" smtClean="0"/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</a:p>
          <a:p>
            <a:pPr eaLnBrk="1" hangingPunct="1"/>
            <a:r>
              <a:rPr lang="en-US" dirty="0" smtClean="0"/>
              <a:t>many carbohydrate names end in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ose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Examples of carbohydrates include: sugar, starch, and cellulose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85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Functions of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Include:</a:t>
            </a:r>
          </a:p>
          <a:p>
            <a:pPr lvl="1" eaLnBrk="1" hangingPunct="1"/>
            <a:r>
              <a:rPr lang="en-US" dirty="0" smtClean="0"/>
              <a:t>Energy for metabolism (glucose)</a:t>
            </a:r>
          </a:p>
          <a:p>
            <a:pPr lvl="1" eaLnBrk="1" hangingPunct="1"/>
            <a:r>
              <a:rPr lang="en-US" dirty="0" smtClean="0"/>
              <a:t>Short term energy storage (glycogen/starch)</a:t>
            </a:r>
          </a:p>
          <a:p>
            <a:pPr lvl="1" eaLnBrk="1" hangingPunct="1"/>
            <a:r>
              <a:rPr lang="en-US" dirty="0" smtClean="0"/>
              <a:t>Structure: plants – cell wall    animals – exoskeleton</a:t>
            </a:r>
          </a:p>
          <a:p>
            <a:pPr marL="393192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37521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for Metabolism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Living things use </a:t>
            </a:r>
            <a:r>
              <a:rPr lang="en-US" dirty="0" err="1" smtClean="0">
                <a:solidFill>
                  <a:srgbClr val="FF0000"/>
                </a:solidFill>
              </a:rPr>
              <a:t>monosaccharides</a:t>
            </a:r>
            <a:r>
              <a:rPr lang="en-US" dirty="0" smtClean="0"/>
              <a:t> (simple sugars) as their main source of energy</a:t>
            </a:r>
          </a:p>
          <a:p>
            <a:pPr eaLnBrk="1" hangingPunct="1"/>
            <a:r>
              <a:rPr lang="en-US" dirty="0" smtClean="0"/>
              <a:t>Breakdown of sugar provides immediate energy for all cell activities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8610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810000" y="601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6934200" y="5943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 found in milk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 found in fruit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blood sugar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143000" y="601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863504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dirty="0" smtClean="0"/>
              <a:t>Short Term 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876800" cy="4389437"/>
          </a:xfrm>
        </p:spPr>
        <p:txBody>
          <a:bodyPr/>
          <a:lstStyle/>
          <a:p>
            <a:pPr marL="509588" indent="-509588">
              <a:defRPr/>
            </a:pPr>
            <a:r>
              <a:rPr lang="en-US" dirty="0" smtClean="0"/>
              <a:t>Plants store extra sugar as polysaccharides (many sugars) known as </a:t>
            </a:r>
            <a:r>
              <a:rPr lang="en-US" dirty="0" smtClean="0">
                <a:solidFill>
                  <a:srgbClr val="FF0000"/>
                </a:solidFill>
              </a:rPr>
              <a:t>starches</a:t>
            </a:r>
          </a:p>
          <a:p>
            <a:pPr marL="509588" indent="-509588">
              <a:defRPr/>
            </a:pPr>
            <a:r>
              <a:rPr lang="en-US" dirty="0" smtClean="0"/>
              <a:t>The monomers that make up starches are glucose molecules</a:t>
            </a:r>
          </a:p>
          <a:p>
            <a:pPr marL="509588" indent="-509588">
              <a:defRPr/>
            </a:pPr>
            <a:r>
              <a:rPr lang="en-US" dirty="0" smtClean="0"/>
              <a:t>Examples of foods that contain high amounts of starch include: potatoes, wheat, corn, and rice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354256" cy="38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38800" y="5638800"/>
            <a:ext cx="2792621" cy="27622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kumimoji="1" lang="en-US" sz="1400" b="1" dirty="0">
                <a:latin typeface="Comic Sans MS" pitchFamily="66" charset="0"/>
              </a:rPr>
              <a:t>Starch: a plant polysaccharide</a:t>
            </a:r>
            <a:endParaRPr kumimoji="1"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15464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64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Glycogen</a:t>
            </a:r>
          </a:p>
          <a:p>
            <a:pPr lvl="1" eaLnBrk="1" hangingPunct="1"/>
            <a:r>
              <a:rPr lang="en-US" dirty="0" smtClean="0"/>
              <a:t>Polymer of glucose monomers</a:t>
            </a:r>
          </a:p>
          <a:p>
            <a:pPr lvl="1" eaLnBrk="1" hangingPunct="1"/>
            <a:r>
              <a:rPr lang="en-US" dirty="0" smtClean="0"/>
              <a:t>Animals store extra sugar  called glycogen</a:t>
            </a:r>
          </a:p>
          <a:p>
            <a:pPr lvl="1" eaLnBrk="1" hangingPunct="1"/>
            <a:r>
              <a:rPr lang="en-US" dirty="0" smtClean="0"/>
              <a:t>Glycogen is stored in liver and muscle</a:t>
            </a:r>
          </a:p>
          <a:p>
            <a:pPr lvl="1" eaLnBrk="1" hangingPunct="1"/>
            <a:r>
              <a:rPr lang="en-US" dirty="0" smtClean="0"/>
              <a:t>More highly branched than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/>
              <a:t>    starch – contains more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/>
              <a:t>    stored energy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819150"/>
          </a:xfrm>
        </p:spPr>
        <p:txBody>
          <a:bodyPr/>
          <a:lstStyle/>
          <a:p>
            <a:r>
              <a:rPr lang="en-US" dirty="0" smtClean="0"/>
              <a:t>Short Term Energy Storage</a:t>
            </a:r>
          </a:p>
        </p:txBody>
      </p:sp>
      <p:pic>
        <p:nvPicPr>
          <p:cNvPr id="15364" name="Picture 4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862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039668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1150"/>
            <a:ext cx="4038600" cy="5429250"/>
          </a:xfrm>
        </p:spPr>
        <p:txBody>
          <a:bodyPr>
            <a:norm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Cellulose</a:t>
            </a:r>
            <a:r>
              <a:rPr lang="en-US" sz="2600" dirty="0" smtClean="0"/>
              <a:t> is found in plant cell walls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Tough, flexible cellulose fibers provide the plant with strength and rigidity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Cellulose is composed of glucose monomers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Cellulose is also used in paper and wood</a:t>
            </a:r>
          </a:p>
          <a:p>
            <a:pPr marL="640080" lvl="1" indent="-246888" eaLnBrk="1" fontAlgn="auto" hangingPunct="1">
              <a:spcAft>
                <a:spcPts val="0"/>
              </a:spcAft>
              <a:buNone/>
              <a:defRPr/>
            </a:pPr>
            <a:endParaRPr lang="en-US" sz="26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685800"/>
            <a:ext cx="8686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04850"/>
            <a:ext cx="8763000" cy="895350"/>
          </a:xfrm>
        </p:spPr>
        <p:txBody>
          <a:bodyPr/>
          <a:lstStyle/>
          <a:p>
            <a:pPr algn="ctr"/>
            <a:r>
              <a:rPr lang="en-US" sz="4100" dirty="0" smtClean="0"/>
              <a:t>Carbohydrates help form structural units</a:t>
            </a:r>
          </a:p>
        </p:txBody>
      </p:sp>
      <p:pic>
        <p:nvPicPr>
          <p:cNvPr id="12294" name="Picture 6" descr="http://course1.winona.edu/sberg/IMAGES/elode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924300" cy="2171700"/>
          </a:xfrm>
          <a:prstGeom prst="rect">
            <a:avLst/>
          </a:prstGeom>
          <a:noFill/>
        </p:spPr>
      </p:pic>
      <p:pic>
        <p:nvPicPr>
          <p:cNvPr id="12296" name="Picture 8" descr="http://www.exploratorium.edu/imaging-station/gal_media/plants/elodea_callout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00500"/>
            <a:ext cx="3505200" cy="262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139827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84145"/>
            <a:ext cx="9144000" cy="5252835"/>
            <a:chOff x="92" y="960"/>
            <a:chExt cx="5668" cy="3174"/>
          </a:xfrm>
        </p:grpSpPr>
        <p:grpSp>
          <p:nvGrpSpPr>
            <p:cNvPr id="16388" name="Group 3"/>
            <p:cNvGrpSpPr>
              <a:grpSpLocks/>
            </p:cNvGrpSpPr>
            <p:nvPr/>
          </p:nvGrpSpPr>
          <p:grpSpPr bwMode="auto">
            <a:xfrm>
              <a:off x="517" y="960"/>
              <a:ext cx="5243" cy="3174"/>
              <a:chOff x="261" y="960"/>
              <a:chExt cx="5243" cy="3174"/>
            </a:xfrm>
          </p:grpSpPr>
          <p:grpSp>
            <p:nvGrpSpPr>
              <p:cNvPr id="16390" name="Group 4"/>
              <p:cNvGrpSpPr>
                <a:grpSpLocks/>
              </p:cNvGrpSpPr>
              <p:nvPr/>
            </p:nvGrpSpPr>
            <p:grpSpPr bwMode="auto">
              <a:xfrm>
                <a:off x="261" y="960"/>
                <a:ext cx="5243" cy="3174"/>
                <a:chOff x="-121" y="674"/>
                <a:chExt cx="5412" cy="3440"/>
              </a:xfrm>
            </p:grpSpPr>
            <p:grpSp>
              <p:nvGrpSpPr>
                <p:cNvPr id="16392" name="Group 5"/>
                <p:cNvGrpSpPr>
                  <a:grpSpLocks/>
                </p:cNvGrpSpPr>
                <p:nvPr/>
              </p:nvGrpSpPr>
              <p:grpSpPr bwMode="auto">
                <a:xfrm>
                  <a:off x="-121" y="674"/>
                  <a:ext cx="5412" cy="3440"/>
                  <a:chOff x="-121" y="674"/>
                  <a:chExt cx="5412" cy="3440"/>
                </a:xfrm>
              </p:grpSpPr>
              <p:pic>
                <p:nvPicPr>
                  <p:cNvPr id="1639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76" y="674"/>
                    <a:ext cx="3933" cy="3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39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8" y="2346"/>
                    <a:ext cx="509" cy="16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>
                        <a:latin typeface="Comic Sans MS" pitchFamily="66" charset="0"/>
                      </a:rPr>
                      <a:t>Plant cells</a:t>
                    </a:r>
                    <a:endParaRPr kumimoji="1" lang="en-US" sz="2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39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" y="2006"/>
                    <a:ext cx="378" cy="16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>
                        <a:latin typeface="Comic Sans MS" pitchFamily="66" charset="0"/>
                      </a:rPr>
                      <a:t>0.5 </a:t>
                    </a:r>
                    <a:r>
                      <a:rPr kumimoji="1" lang="en-US" sz="1000">
                        <a:latin typeface="Comic Sans MS" pitchFamily="66" charset="0"/>
                        <a:sym typeface="Symbol" pitchFamily="18" charset="2"/>
                      </a:rPr>
                      <a:t>m</a:t>
                    </a:r>
                    <a:endParaRPr kumimoji="1" lang="en-US" sz="2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0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9" y="1246"/>
                    <a:ext cx="469" cy="16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>
                        <a:latin typeface="Comic Sans MS" pitchFamily="66" charset="0"/>
                      </a:rPr>
                      <a:t>Cell walls</a:t>
                    </a:r>
                    <a:endParaRPr kumimoji="1" lang="en-US" sz="2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01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0" y="1367"/>
                    <a:ext cx="21" cy="19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1367"/>
                    <a:ext cx="126" cy="17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9" y="1071"/>
                    <a:ext cx="1095" cy="271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>
                        <a:latin typeface="Comic Sans MS" pitchFamily="66" charset="0"/>
                      </a:rPr>
                      <a:t>Cellulose microfibrils </a:t>
                    </a:r>
                  </a:p>
                  <a:p>
                    <a:pPr algn="ctr"/>
                    <a:r>
                      <a:rPr kumimoji="1" lang="en-US" sz="1000">
                        <a:latin typeface="Comic Sans MS" pitchFamily="66" charset="0"/>
                      </a:rPr>
                      <a:t>in a plant cell wall</a:t>
                    </a:r>
                    <a:endParaRPr kumimoji="1" lang="en-US" sz="2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04" name="Text Box 13"/>
                  <p:cNvSpPr txBox="1">
                    <a:spLocks noChangeArrowheads="1"/>
                  </p:cNvSpPr>
                  <p:nvPr/>
                </p:nvSpPr>
                <p:spPr bwMode="auto">
                  <a:xfrm rot="-3047116">
                    <a:off x="3187" y="1270"/>
                    <a:ext cx="284" cy="29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2400">
                        <a:latin typeface="Comic Sans MS" pitchFamily="66" charset="0"/>
                        <a:sym typeface="Symbol" pitchFamily="18" charset="2"/>
                      </a:rPr>
                      <a:t></a:t>
                    </a:r>
                    <a:endParaRPr kumimoji="1" lang="en-US" sz="2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0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1" y="1168"/>
                    <a:ext cx="539" cy="16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>
                        <a:latin typeface="Comic Sans MS" pitchFamily="66" charset="0"/>
                      </a:rPr>
                      <a:t>Microfibril</a:t>
                    </a:r>
                  </a:p>
                </p:txBody>
              </p:sp>
              <p:sp>
                <p:nvSpPr>
                  <p:cNvPr id="1640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2" y="1309"/>
                    <a:ext cx="21" cy="11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6" y="3307"/>
                    <a:ext cx="336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0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2" y="2654"/>
                    <a:ext cx="336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0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" y="2779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1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883"/>
                    <a:ext cx="212" cy="230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1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2829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1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740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1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0" y="2790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1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830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1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7" y="2908"/>
                    <a:ext cx="337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1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172" y="2838"/>
                    <a:ext cx="172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1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2737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1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2652"/>
                    <a:ext cx="223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1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737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2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8" y="2661"/>
                    <a:ext cx="336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2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663" y="2652"/>
                    <a:ext cx="223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2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279" y="2787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2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581" y="2789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2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662" y="2839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2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766" y="3226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26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9" y="3046"/>
                    <a:ext cx="337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2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876" y="3148"/>
                    <a:ext cx="172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2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4"/>
                    <a:ext cx="171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2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281"/>
                    <a:ext cx="212" cy="230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30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4" y="3442"/>
                    <a:ext cx="337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3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3604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3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878" y="3538"/>
                    <a:ext cx="172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3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671"/>
                    <a:ext cx="212" cy="230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3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3618"/>
                    <a:ext cx="172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3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172" y="3232"/>
                    <a:ext cx="172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36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9" y="2915"/>
                    <a:ext cx="337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3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369" y="2915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3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7" y="3046"/>
                    <a:ext cx="337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046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142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4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0" y="3178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" y="3193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4" y="3179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83" y="3191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62" y="2839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46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4" y="3572"/>
                    <a:ext cx="223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7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4" y="3571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48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4" y="3700"/>
                    <a:ext cx="337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4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8" y="3440"/>
                    <a:ext cx="336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5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9" y="3556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51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3508"/>
                    <a:ext cx="171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5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9" y="3700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53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2" y="3710"/>
                    <a:ext cx="336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5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526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55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770" y="3616"/>
                    <a:ext cx="172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56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9" y="3311"/>
                    <a:ext cx="223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57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2" y="3311"/>
                    <a:ext cx="336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CH</a:t>
                    </a:r>
                    <a:r>
                      <a:rPr kumimoji="1" lang="en-US" sz="800" baseline="-25000">
                        <a:latin typeface="Comic Sans MS" pitchFamily="66" charset="0"/>
                      </a:rPr>
                      <a:t>2</a:t>
                    </a:r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  <a:endParaRPr kumimoji="1" lang="en-US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58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3" y="3442"/>
                    <a:ext cx="223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  <p:sp>
                <p:nvSpPr>
                  <p:cNvPr id="1645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9" y="3854"/>
                    <a:ext cx="494" cy="260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buFont typeface="Symbol" pitchFamily="18" charset="2"/>
                      <a:buChar char="b"/>
                    </a:pPr>
                    <a:r>
                      <a:rPr kumimoji="1" lang="en-US" sz="1000">
                        <a:latin typeface="Comic Sans MS" pitchFamily="66" charset="0"/>
                        <a:sym typeface="Symbol" pitchFamily="18" charset="2"/>
                      </a:rPr>
                      <a:t> </a:t>
                    </a:r>
                    <a:r>
                      <a:rPr kumimoji="1" lang="en-US" sz="900">
                        <a:latin typeface="Comic Sans MS" pitchFamily="66" charset="0"/>
                        <a:sym typeface="Symbol" pitchFamily="18" charset="2"/>
                      </a:rPr>
                      <a:t>Glucose monomer</a:t>
                    </a:r>
                    <a:endParaRPr kumimoji="1" lang="en-US" sz="24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46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428" y="2451"/>
                    <a:ext cx="276" cy="477"/>
                  </a:xfrm>
                  <a:prstGeom prst="line">
                    <a:avLst/>
                  </a:prstGeom>
                  <a:noFill/>
                  <a:ln w="349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544"/>
                    <a:ext cx="336" cy="376"/>
                  </a:xfrm>
                  <a:prstGeom prst="line">
                    <a:avLst/>
                  </a:prstGeom>
                  <a:noFill/>
                  <a:ln w="349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2731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6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21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6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766" y="3519"/>
                    <a:ext cx="171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6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772" y="3121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6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658" y="3247"/>
                    <a:ext cx="171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6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062" y="3635"/>
                    <a:ext cx="171" cy="146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</a:t>
                    </a:r>
                  </a:p>
                </p:txBody>
              </p:sp>
              <p:sp>
                <p:nvSpPr>
                  <p:cNvPr id="16468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21" y="3216"/>
                    <a:ext cx="1350" cy="583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Parallel cellulose molecules are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held together by hydrogen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bonds between hydroxyl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groups attached to carbon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atoms 3 and 6.</a:t>
                    </a:r>
                  </a:p>
                </p:txBody>
              </p:sp>
              <p:sp>
                <p:nvSpPr>
                  <p:cNvPr id="1646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280"/>
                    <a:ext cx="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0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3408"/>
                    <a:ext cx="624" cy="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1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1" y="971"/>
                    <a:ext cx="1160" cy="583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About 80 cellulose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molecules associate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to form a </a:t>
                    </a:r>
                    <a:r>
                      <a:rPr kumimoji="1" lang="en-US" sz="1000" b="1" dirty="0" err="1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microfibril</a:t>
                    </a:r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, the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main architectural unit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of the plant cell wall.</a:t>
                    </a:r>
                  </a:p>
                </p:txBody>
              </p:sp>
              <p:sp>
                <p:nvSpPr>
                  <p:cNvPr id="16472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4121" y="1021"/>
                    <a:ext cx="0" cy="46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3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2" y="1320"/>
                    <a:ext cx="569" cy="16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4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7" y="3615"/>
                    <a:ext cx="915" cy="375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A cellulose molecule</a:t>
                    </a: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is </a:t>
                    </a:r>
                    <a:r>
                      <a:rPr kumimoji="1" lang="en-US" sz="1000" b="1" dirty="0" smtClean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a straight chain</a:t>
                    </a:r>
                    <a:endParaRPr kumimoji="1" lang="en-US" sz="1000" b="1" dirty="0">
                      <a:solidFill>
                        <a:schemeClr val="folHlink"/>
                      </a:solidFill>
                      <a:latin typeface="Comic Sans MS" pitchFamily="66" charset="0"/>
                    </a:endParaRPr>
                  </a:p>
                  <a:p>
                    <a:pPr algn="ctr"/>
                    <a:r>
                      <a:rPr kumimoji="1" lang="en-US" sz="1000" b="1" dirty="0">
                        <a:solidFill>
                          <a:schemeClr val="folHlink"/>
                        </a:solidFill>
                        <a:latin typeface="Comic Sans MS" pitchFamily="66" charset="0"/>
                      </a:rPr>
                      <a:t>glucose polymer.</a:t>
                    </a:r>
                  </a:p>
                </p:txBody>
              </p:sp>
              <p:sp>
                <p:nvSpPr>
                  <p:cNvPr id="1647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875" y="3658"/>
                    <a:ext cx="0" cy="3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6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600"/>
                    <a:ext cx="511" cy="25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661" y="3053"/>
                    <a:ext cx="223" cy="1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/>
                    <a:r>
                      <a:rPr kumimoji="1" lang="en-US" sz="800">
                        <a:latin typeface="Comic Sans MS" pitchFamily="66" charset="0"/>
                      </a:rPr>
                      <a:t>OH</a:t>
                    </a:r>
                  </a:p>
                </p:txBody>
              </p:sp>
            </p:grpSp>
            <p:sp>
              <p:nvSpPr>
                <p:cNvPr id="1639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64" y="3446"/>
                  <a:ext cx="223" cy="146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/>
                  <a:r>
                    <a:rPr kumimoji="1" lang="en-US" sz="800">
                      <a:latin typeface="Comic Sans MS" pitchFamily="66" charset="0"/>
                    </a:rPr>
                    <a:t>OH</a:t>
                  </a:r>
                </a:p>
              </p:txBody>
            </p:sp>
            <p:sp>
              <p:nvSpPr>
                <p:cNvPr id="1639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062" y="3260"/>
                  <a:ext cx="173" cy="14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/>
                  <a:r>
                    <a:rPr kumimoji="1" lang="en-US" sz="800"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6395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673" y="3639"/>
                  <a:ext cx="172" cy="14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/>
                  <a:r>
                    <a:rPr kumimoji="1" lang="en-US" sz="800"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639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583" y="3592"/>
                  <a:ext cx="223" cy="146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/>
                  <a:r>
                    <a:rPr kumimoji="1" lang="en-US" sz="800">
                      <a:latin typeface="Comic Sans MS" pitchFamily="66" charset="0"/>
                    </a:rPr>
                    <a:t>OH</a:t>
                  </a:r>
                </a:p>
              </p:txBody>
            </p:sp>
          </p:grpSp>
          <p:sp>
            <p:nvSpPr>
              <p:cNvPr id="16391" name="Text Box 91"/>
              <p:cNvSpPr txBox="1">
                <a:spLocks noChangeArrowheads="1"/>
              </p:cNvSpPr>
              <p:nvPr/>
            </p:nvSpPr>
            <p:spPr bwMode="auto">
              <a:xfrm>
                <a:off x="4410" y="3030"/>
                <a:ext cx="1094" cy="25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sz="1000" b="1">
                    <a:solidFill>
                      <a:schemeClr val="folHlink"/>
                    </a:solidFill>
                    <a:latin typeface="Comic Sans MS" pitchFamily="66" charset="0"/>
                  </a:rPr>
                  <a:t>Cellulose</a:t>
                </a:r>
              </a:p>
              <a:p>
                <a:pPr algn="ctr"/>
                <a:r>
                  <a:rPr kumimoji="1" lang="en-US" sz="1000" b="1">
                    <a:solidFill>
                      <a:schemeClr val="folHlink"/>
                    </a:solidFill>
                    <a:latin typeface="Comic Sans MS" pitchFamily="66" charset="0"/>
                  </a:rPr>
                  <a:t>molecules</a:t>
                </a:r>
                <a:endParaRPr kumimoji="1" lang="en-US" sz="2400" b="1">
                  <a:solidFill>
                    <a:schemeClr val="folHlink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389" name="Text Box 92"/>
            <p:cNvSpPr txBox="1">
              <a:spLocks noChangeArrowheads="1"/>
            </p:cNvSpPr>
            <p:nvPr/>
          </p:nvSpPr>
          <p:spPr bwMode="auto">
            <a:xfrm>
              <a:off x="92" y="3848"/>
              <a:ext cx="683" cy="19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400" b="1" dirty="0">
                  <a:latin typeface="Comic Sans MS" pitchFamily="66" charset="0"/>
                </a:rPr>
                <a:t>Figure 5.8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16382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23891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Cellulose is difficult to digest</a:t>
            </a:r>
          </a:p>
          <a:p>
            <a:pPr lvl="1" eaLnBrk="1" hangingPunct="1"/>
            <a:r>
              <a:rPr lang="en-US" dirty="0" smtClean="0"/>
              <a:t>Animals can’t break the bonds between the glucose molecules –dietary fiber (we </a:t>
            </a:r>
            <a:r>
              <a:rPr lang="en-US" smtClean="0"/>
              <a:t>can’t digest fiber)</a:t>
            </a:r>
            <a:endParaRPr lang="en-US" dirty="0" smtClean="0"/>
          </a:p>
          <a:p>
            <a:pPr lvl="1" eaLnBrk="1" hangingPunct="1"/>
            <a:r>
              <a:rPr lang="en-US" dirty="0" smtClean="0"/>
              <a:t>Animals that eat plants have bacteria in their stomachs that can break the bonds of cellulose- allow their hosts to digest plants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838200" y="3276600"/>
            <a:ext cx="7931150" cy="3581400"/>
            <a:chOff x="236" y="1671"/>
            <a:chExt cx="5236" cy="2369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1671"/>
              <a:ext cx="4320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36" y="3848"/>
              <a:ext cx="683" cy="19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Figure 5.9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36350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718</Words>
  <Application>Microsoft Macintosh PowerPoint</Application>
  <PresentationFormat>On-screen Show (4:3)</PresentationFormat>
  <Paragraphs>199</Paragraphs>
  <Slides>13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Carbohydrates</vt:lpstr>
      <vt:lpstr>Carbohydrates</vt:lpstr>
      <vt:lpstr>Functions of Carbohydrates</vt:lpstr>
      <vt:lpstr>Energy for Metabolism</vt:lpstr>
      <vt:lpstr>Short Term Energy Storage</vt:lpstr>
      <vt:lpstr>Short Term Energy Storage</vt:lpstr>
      <vt:lpstr>Carbohydrates help form structural units</vt:lpstr>
      <vt:lpstr>Slide 8</vt:lpstr>
      <vt:lpstr>Slide 9</vt:lpstr>
      <vt:lpstr>Animal Structural Units-Chitin</vt:lpstr>
      <vt:lpstr>3 Molecules Made From Glucose –  What’s the Difference?</vt:lpstr>
      <vt:lpstr>Tests to determine presence </vt:lpstr>
      <vt:lpstr>Vocabulary to Know and Love</vt:lpstr>
    </vt:vector>
  </TitlesOfParts>
  <Company>HCS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HCS</dc:creator>
  <cp:lastModifiedBy>Shannon Atkins</cp:lastModifiedBy>
  <cp:revision>8</cp:revision>
  <dcterms:created xsi:type="dcterms:W3CDTF">2015-01-19T14:57:18Z</dcterms:created>
  <dcterms:modified xsi:type="dcterms:W3CDTF">2015-01-19T15:08:19Z</dcterms:modified>
</cp:coreProperties>
</file>