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88" r:id="rId1"/>
  </p:sldMasterIdLst>
  <p:sldIdLst>
    <p:sldId id="256" r:id="rId2"/>
    <p:sldId id="269" r:id="rId3"/>
    <p:sldId id="270" r:id="rId4"/>
    <p:sldId id="271" r:id="rId5"/>
    <p:sldId id="259" r:id="rId6"/>
    <p:sldId id="260" r:id="rId7"/>
    <p:sldId id="261" r:id="rId8"/>
    <p:sldId id="262" r:id="rId9"/>
    <p:sldId id="263" r:id="rId10"/>
    <p:sldId id="273" r:id="rId11"/>
    <p:sldId id="272" r:id="rId12"/>
    <p:sldId id="265" r:id="rId13"/>
    <p:sldId id="266" r:id="rId14"/>
    <p:sldId id="267" r:id="rId15"/>
    <p:sldId id="274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615" autoAdjust="0"/>
    <p:restoredTop sz="86477" autoAdjust="0"/>
  </p:normalViewPr>
  <p:slideViewPr>
    <p:cSldViewPr>
      <p:cViewPr varScale="1">
        <p:scale>
          <a:sx n="90" d="100"/>
          <a:sy n="90" d="100"/>
        </p:scale>
        <p:origin x="-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3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3076-3AD6-490A-B355-56E462F13867}" type="datetimeFigureOut">
              <a:rPr lang="en-US" smtClean="0"/>
              <a:pPr/>
              <a:t>1/24/15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3076-3AD6-490A-B355-56E462F13867}" type="datetimeFigureOut">
              <a:rPr lang="en-US" smtClean="0"/>
              <a:pPr/>
              <a:t>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D185-5A65-4F93-9031-84F831AC9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3076-3AD6-490A-B355-56E462F13867}" type="datetimeFigureOut">
              <a:rPr lang="en-US" smtClean="0"/>
              <a:pPr/>
              <a:t>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D185-5A65-4F93-9031-84F831AC9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3076-3AD6-490A-B355-56E462F13867}" type="datetimeFigureOut">
              <a:rPr lang="en-US" smtClean="0"/>
              <a:pPr/>
              <a:t>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D185-5A65-4F93-9031-84F831AC9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3076-3AD6-490A-B355-56E462F13867}" type="datetimeFigureOut">
              <a:rPr lang="en-US" smtClean="0"/>
              <a:pPr/>
              <a:t>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3076-3AD6-490A-B355-56E462F13867}" type="datetimeFigureOut">
              <a:rPr lang="en-US" smtClean="0"/>
              <a:pPr/>
              <a:t>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D185-5A65-4F93-9031-84F831AC9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3076-3AD6-490A-B355-56E462F13867}" type="datetimeFigureOut">
              <a:rPr lang="en-US" smtClean="0"/>
              <a:pPr/>
              <a:t>1/24/15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D185-5A65-4F93-9031-84F831AC9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3076-3AD6-490A-B355-56E462F13867}" type="datetimeFigureOut">
              <a:rPr lang="en-US" smtClean="0"/>
              <a:pPr/>
              <a:t>1/24/15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D185-5A65-4F93-9031-84F831AC9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3076-3AD6-490A-B355-56E462F13867}" type="datetimeFigureOut">
              <a:rPr lang="en-US" smtClean="0"/>
              <a:pPr/>
              <a:t>1/24/15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D185-5A65-4F93-9031-84F831AC9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3076-3AD6-490A-B355-56E462F13867}" type="datetimeFigureOut">
              <a:rPr lang="en-US" smtClean="0"/>
              <a:pPr/>
              <a:t>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3076-3AD6-490A-B355-56E462F13867}" type="datetimeFigureOut">
              <a:rPr lang="en-US" smtClean="0"/>
              <a:pPr/>
              <a:t>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D185-5A65-4F93-9031-84F831AC9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9D8A3076-3AD6-490A-B355-56E462F13867}" type="datetimeFigureOut">
              <a:rPr lang="en-US" smtClean="0"/>
              <a:pPr/>
              <a:t>1/24/15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1DA7D185-5A65-4F93-9031-84F831AC9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eg"/><Relationship Id="rId3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youtube.com/watch?v=IJ7xOSCEmZw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eg"/><Relationship Id="rId3" Type="http://schemas.openxmlformats.org/officeDocument/2006/relationships/image" Target="../media/image18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Biological Molecules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Carbon Compounds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74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Biochemistry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8862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Molecules</a:t>
            </a:r>
            <a:r>
              <a:rPr lang="en-US" dirty="0" smtClean="0"/>
              <a:t> </a:t>
            </a:r>
            <a:r>
              <a:rPr lang="en-US" dirty="0"/>
              <a:t>are substances made up of different elements</a:t>
            </a:r>
          </a:p>
          <a:p>
            <a:r>
              <a:rPr lang="en-US" dirty="0"/>
              <a:t>EX: Water (H</a:t>
            </a:r>
            <a:r>
              <a:rPr lang="en-US" baseline="-25000" dirty="0"/>
              <a:t>2</a:t>
            </a:r>
            <a:r>
              <a:rPr lang="en-US" dirty="0"/>
              <a:t>O), Glucose (C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12</a:t>
            </a:r>
            <a:r>
              <a:rPr lang="en-US" dirty="0"/>
              <a:t>O</a:t>
            </a:r>
            <a:r>
              <a:rPr lang="en-US" baseline="-25000" dirty="0"/>
              <a:t>6</a:t>
            </a:r>
            <a:r>
              <a:rPr lang="en-US" dirty="0"/>
              <a:t>, Carbon Dioxide (CO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3074" name="Picture 2" descr="http://www.ces.fau.edu/ces/nasa/images/module_3/WaterMolecu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4262597" cy="358626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5257800" y="3429000"/>
            <a:ext cx="914400" cy="2133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391400" y="2971800"/>
            <a:ext cx="76200" cy="25981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91000" y="5569974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Shared electrons between Hydrogen and Oxygen</a:t>
            </a:r>
            <a:endParaRPr lang="en-US" sz="22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471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37"/>
            <a:ext cx="8229600" cy="98266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Monomers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990600"/>
            <a:ext cx="8229600" cy="1706563"/>
          </a:xfrm>
        </p:spPr>
        <p:txBody>
          <a:bodyPr/>
          <a:lstStyle/>
          <a:p>
            <a:r>
              <a:rPr lang="en-US" dirty="0" smtClean="0"/>
              <a:t>Molecules are examples of </a:t>
            </a:r>
            <a:r>
              <a:rPr lang="en-US" dirty="0" smtClean="0">
                <a:solidFill>
                  <a:srgbClr val="FF0000"/>
                </a:solidFill>
              </a:rPr>
              <a:t>monomers</a:t>
            </a:r>
            <a:r>
              <a:rPr lang="en-US" dirty="0" smtClean="0"/>
              <a:t>, single building blocks that are joined together to make </a:t>
            </a:r>
            <a:r>
              <a:rPr lang="en-US" dirty="0" smtClean="0">
                <a:solidFill>
                  <a:srgbClr val="FF0000"/>
                </a:solidFill>
              </a:rPr>
              <a:t>polymers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utoShape 2" descr="data:image/png;base64,iVBORw0KGgoAAAANSUhEUgAAARwAAACxCAMAAAAh3/JWAAAAjVBMVEX///8AAAD+/v77+/v39/f09PTx8fHm5ubu7u7j4+PW1taurq60tLTAwMDg4ODU1NTKysrNzc2cnJyLi4u9vb0+Pj59fX1bW1tvb2+BgYGioqIdHR2VlZV0dHRTU1O2trZHR0dlZWUzMzOOjo4lJSVVVVWfn58vLy8WFhZgYGA6OjooKCgRERFDQ0NLS0tnhEHHAAAgAElEQVR4nO1di4KivA5OWm6CIAoqIqh4v7//452koKJTRmd2Zvc/u5PdUbm0Tb+madqmLcAP/dAP/dAP/WdIfF1MXxeVJnL1T3dbe/+rUv2aPAkhOaIqti+K9D5+KctI61FTovTki9P6FvpO0VEIvEWhLJFvShIsL/Oc97P1QtoCvNl8Sl9dz6Mc2J5nfxmPlxR65yH/MNte6rUuTAmIZ+fvkhwfidr0wzbKtG6fF3KMp9AJSCmamL4TRBcgQ5w+vNIQ8gM0wC1/hcwxDq6seog1cL5SeE3E+WLmQnBGW8+sO2t6UiMhxjgMLKHA8QAK9fkyvZahEY75q4u4KMoCVXQPzlcSFYNT/wZgASp1KiVpShYtR9V1cXnAGAhTKV0uJ4tbC4tFhS8niAkAFW3KL1P4siilLHW0dSlbC6oLAYas3TNV0mXQig9D3TBq4DhwwgLKkNAuwbmyZ5Z/KmajitkU5b2PgUNZD7jesqQeHcQQBwvigRhwBUy3lGUlxBaX1A6HJBLtIQLkiBNTYdOaI0Zl5US+pss52HjEHgj7xOIPPUwWyNewRly6Csgl7lszlbbYEZyCcr7OEcIxV066SQKIO5P4OpFg5MDPx8MrODYJ6AocimAgWXJghn1w6T6if8ANxXykmA2Sr0JSyCxHwz9S5j4oOcTo0SeMDoj9ibnEMY4u4HCRHLfhEvF0dhicITE0oDeO9LmZc9EJaSDuSUpcxqTP4OB4gpaPQ0JMHHF/xAVzz2TzD3rZlBTlsbxHGnaF/SW9lFHEKBHPhB5hsZ+tWAQ75WshlGV0k5w5oX7AOUdPbBL+SN8Hltgq5gkQvyrmHsdMyE22H24jmPNRVa0kxbJwK3ACYNwNFgoLnIvkDKhAY7pybBZm1oZHxZlVaWCB2wV2F0jSouSd9DQnEbr8HDGDI65hSRGdcCtHeJSUfU6cVfikHeNGyb4QllLqLA2pwVI3wZlxvumcIfEXl9FLSkYEhH1GeBHcgl6jmDnsVnQJMGJvEnskz0J+sFoJVSM8/rTBGLO+iCpwOgwQcI2z6+AcJRXj1o/L+ljQPZZzp9KQBi7bmBZbT7175qK3CRxBOfQsFoEdSdySQMrpIWXLWGM/5O+MS4diGqhGU8rehCXJ5VS2JIVImN50jmI5ovzycy4DscEwQZ+gz4illapqPZx3PZUCmpy/SH5U55DWtTaUigKHJKd3AycudfQjODNWIoo6lNiQ4KRi61zAsXFvY7HPSVnQ+zto0TPmlFpFj99TrDM4CUXEoIzKuJwMl1K1dcgKVR7wOLyBswBWRTdwer7FLeKZwekqhUwqq0/sklDR/YkCJypjNgkcxSgezI9ho2SHY79IjgJnqcAhYbeFuIIzVVIyoExT0tu256Vs/rAgkHS0LuB0KM+HI7ZD3JNwTBi4gCWHwbFZcopKchLKGpfrAvsUl0eVaClKoyVXVtOeExY1yfHuWitgs6d/lRyqmcX2BKri3sCZTznmngKHDbHog9CYLSA++2WrVYLDkZH+C+wytvLJkX5vLuCo9qJsLDOq1MzJBZyQ3qHiD1xV2Y9KW17AAW7fGZg6ONPKSlHgSM7DjLIyIAjb9WrVpxtFrbUqzU7m01TgkConobkDZ4pHJSqcH445YyX9IfLxoFpPQuI4AgUOlRi1XdRaURs7P3HZH5k53GAFjiCYjvlwQf0aDjccE1sXcHyqZsx1QPqWdMxqSVryUq2o6LcUpyNq4JikjMb5uZKc7nxxoOZBCdBoWweHVNIc78FxbtFLVn7YhbtqRQWqYlbghPuFytyHiBuro6fKipQBAy9I3eNoSerBpHpa2jQJNyjbiCQsJ3mnDkVfNcPc6eM2NgHhVCaxRxduqYccpet3ksFioMgqJGhIa8qtysKJE7cgoMKh3C8ITcXNRFl0ZEuSNnLcstUcgSSmuPlSwollz4r7EYUKZCg+CCIGZ0ewc/mAe1AtsQKHezeF8UFwwHYDNiMlBK4Ntm1xsm6LflGC0Oq0KP9Bx6Fycg3ZssFqlcZC0Al4BIHCmfQ2ibXdUjJstRzmW9I18Wq6ASFo2bYU9JxNRpfNXbtFxoHtUJ1ucRSB21IvUWS2q7oq1OgyNy1p0B99OxTUdYgpjluFYgBV9EKYLYqeSo16W4Iz4NBr9A4b+Bwzs6xStj/X76r6AdVwTGWHV2NI1yflzcpMrz4ubwu4BeI/eYvqFnV5twp7Nfirkapb0iU4cLX1xY2Lax9BSHENrz5Jr2OV+fsnteDfMMb0/0Fh1Zf7IQ2Jwxo+av/+MyQk/AjOD/3QD/3QD/3QD/3QD30dibuvH6qoPgtfg+jav4WHh/8UydgFox0AdD0T7KmUUwfMdggimFrgTqUdx7F0Y9/4F8Gx8UT9/YiHy7aijb6FXZ5zW8MCfTijzVOhzgbLQeN/jQJEmeFAYtTCaYwTA10PrRzFiBA7Ysvnuat5br03/io0v/4K4qmTApMAQ8CRz9Om7o7nC5xke7bpmY9U7+YD+86j5IFuI2zf6oH2+ymcz9JDUvjYAUz8ZbLG4HyANtrDHP3JuMtj5Dz1kLyba7ObRqMo7X54BPu/TfE8Sw69iYtdwCjGcInBcMuS0/ewSLexj66E+TAfa/NdSoqb4IXy4JvdJn8ref0QR+u5hZnNOofUjNtDc4ByOS3QHXuVzglIsjTEA93mDRoFz4dnpP+7lM0MnHrIDgLsrwAZT3sfMZPo91CMez5u0T4kZoNCFhcnkRttg9+che+jcApd6a4leJkFQSqdng12FoNct5wOeN1Wmq4tLwb6ryENNmqu9K+pWbXZnWouCupTVFD5Qesri63Bhid8/w5whHJyLh2d6bcsJ+qEvN2u/vT5nWnBmWj8hf8OEporvSCIi0PbG9LWwX+LhDg0gLP506z9ByhswEbp5D/N3G8hpYdAq3VGjeBkf4LTP0BC+1NRvxGc4rey+IeIpcX28v5ms1qEb5qgRmxKF6y/miRPz4cz3AxSz8uGiAuzvHehZnDwz3H9m4i0jbXD0WWYS8YHtb7h9sK/DA6P9vTZq/XqwuVdV/Io2jZis/9THP8+CpRnZ51a7OJ+pVUjOPnvZfQPkMnY1LWwlNSZqnXPe43gfGSx1f8jCdjNHkeu6CpUSx7Kq1YjOM4fYPg3Eo9GtN7auQKS86XDpRYUaKn4yw1kynmu8UFkn3W3+il56YGWNKj+XWSidkhPwKpcX6EqnL4Dkf21QxYXmjbZKtMjf1bKSFexdn/PSGATRU39I7tSt0HcW/Q0IzpD+Ptdgoum1UkW1zdzPcbxebjqvzEER7+Vyz9Ew0XDA1ZGHo6rLQfMzp3e6Xf//jpFtGuSHJNnjMsl72Wnwiku0Ay6/8jyi0HS8MDB8d1qScFjyWnQdS119dV8PI7uv7n8Ey2jt2x44GP/3l9A8kJQXtD+HTKj1jbeoXE/pfpnxJQbJW3KOZr3MPA6qh5ad15ifPvdPsTVdezN/EbN04yHA3zZca7LutSnf/dqy30pO19KAvoLjS0nhI3+27clzPJHKD2EqhKU81/qXzkhJsvpMFk9ceZSXB/K6sHlHZTDEKq5NPUaIFxn1LhKj9S+Q79ZgmLUrMMWMJppBIp7Ys7D7XxuqEpQ/ZNwyTWoyUODb5ZXggrf4Mwaotz4Q403chj6G8si5GjofRZReoD8NqggdOlFvDnJ7wWH9+zI4dFrkrtWvhYcFrQ7krOMReyUYDY/gzuft9z9bCPt/abjzCeH6NgDrz+BYjcCawy7GSmt3mRPmcxOqT+b7wpSY6t5BktZUBuYFMfF7GgYs7lH4IT9uSFPBxshmrYjyPfRb9Y9AlrocYHXblHpL7Fhq6H0cB/aTro8VDZ3/B30nbnTKYI97NyiY/cthNyTR9jCqFP0QDhLp69GiyAPlWDEQ8BWd0XxHGQFTuyMYRD2PNgKhD543oiYU+Bkbg5n6zuh0BBvc+E9tAxGn3oHenACvH81HvbO9GNuhgM42yidZVBQ5vu2ONhLGMTGpoWrZVxQlSLJKVhluasDCVtvL+Mcxo57hmx4BSe0TxDFBN7MRvM4mad9U1TgTJcTfSf5+4jbipg7Axcs2IcLJ8mgARx5x6CAqBce6cV9BQ5p3RaB0z3bcmOPFTiUXQOGHQUODEiCKK9cZ9tJmMDWcYfdBObGFZw+PSVw+g4ac5KyvcMBFgxORsrqdxvmvJh7u51eK1YrJ6yKpslMeef8JZj5IUnFxgpzKu0i9KJgB0k38sLCPBI45hLQtkpwjtKajriWzHyyAIIVgXO0OxM/b42NrdyFCpw9jOL2qLWhejcLTZENTIHOinSOczBMOZK/Fx1uOUSGmLc7gRuuz3imjBRNXa4HcCzS5m2Sg4HRSSGyrSKXrQx6rkgK08wh7cocgslQZtyLza1VYpLIrDISkmLY6vQgt4IFdX5HRi4zwrjnOiPwuhCtWlCAs5vY1Gw6/qwXhh5MzyM5/M3glBMy0s9Vv+mctfge9Sr0XBjYugt6WYAvyhpa3r186WK4Lrl/vP9gKP6Xum6KF1W1FPdpvwGc7vsTeVo43n/8TjSX7tXjuo3fTeJGfOmW/YS3tHjYgOU+50250AxSN3OiffpmCcufIzLePQ0vVOG3f/tc1XMSkI61eiHGf3JhzR1RZwjXmttS7QP4Qz66D70K0kbF4Z8YHn1Oi9uMsCLqLEbUJ//rpxxeId4K079rIWSivNZ/wFHmToq5fTM2fFw2DBr+e8SYBDPcxRaPXLnZEjPx90/jvUilOdgZVNMxp9T80cVvyemG4d+zfugr6dq7+ZGaJvq7Frz+0A/90A/9B6lpTee/RcFkljtgD/c+tPemPw/sfRjtAYodrM+zHexmu+6f5vGPUYjReAmH/g6tFC0T0zYaK3QtROpejhaAyfBv97huppA31w8xdHjpvQW7YrSDPnqu2sOc51u8hs0I/gUK0S3Qx8DABYPj4zYUy83A66MRYZIBRsn23e07ru4flfPMR1RV1VuVtc+XiNOEepovJ3rnFvY0IK9hDdsMTsTgAI6BcJoNMnQInB4vqZq+q5s5AcsrlvTiMmkbH+yD2umQT/iYD/wP2doEjbs4q25vFML9uOS7xNx1o345Dxc8a3VC9HmxR8dEz2N/nP4KTKpmRxdbVbWKju8mLcAZ1LxJBx9xdwjqLt69j6Aa1paXHtrwWtuq8Pdqy71P4fuuerwIhmSFJMVOMewwODY6y7mNQYR+KFlDN+9IxUOjj27a8asiIBb3AQ+d+0WSzXk07jdewbP9yngS10XnYQuF5F2VEaplHm1er8Ab3Dt9PsfCGQ0M7PCJG9R8Be/sLyCEZvXDi8umxduVAdPXxszUHmL39NI6dt1ClsN7TbF0VFmZDgjDsRywrPKWcKRh0YVj8P9m0q0MyZ4rHqFf5qfxNnwMKMA8akK+NK4UaAKOzReagtvc88PkbXM+hTqJRUPPa5ZsWG/TehKOncvOuoDHF5wstKjyriQf6wy89LZgf209mU8j6OoD9p8nmupDJs/zmOhDfmAa+wMo8kkUenpy4g2lMW8I+Uzo+NAaPQXPWNdVKkUfP7zoBRJNgvPkBECh37BJ0emZvmoQHHU+3buJNpbkt6zWbd4+58kGOkKdbNNAzwRAq3EUva9XRfMWAaeP5/2Wlaos5Rtzu2hMb1QPKB56FXTVVKu4GC9Hp9SjuFKzsPIhRSAuk9JvQzZoOaZP+umWzmtG4Lo6S3DZmNz5khfXdZUlce94IJsZHVVI2kEZ8iGLTUtu8VY7Wi6fLfSmn9cs5r+w20+QjcsodvGj4DYnp1zg3EtznaszImsM6PdBK1PhAgkvDUv0uOojbg7JxqecVubTMrMfgI2aQ+p88p8Rmw7ODs+eaxiGE45KmX91F5ROH4tpi0LafoLLsKZoRXPDoWTOP2Ie2xQyaK/wHNxVkffB4aPhQscwTNc7YXJ/InLzTkjY/gQ4hEMbdwFcpqekhzMLXgJnCwsc3GqiteCdJ2/0juZIoMDeze3QTtjgvpkwfnPItbPHdunZyR/u+X7Pli+WHEE5bJcrHsolPGCd73qhb/s4FxomPEQmLt6WVDm3p9o4yns6Z3+wL+Mu6iPEunPvOzKX4c6obe3HclT3NvtKnSPUCrM3DWuC1+U771gO+LYFkPurj654b0Orqy6/klPfl6bRBkS8376m3HfDu+HaaFohfnwzXo67e78LiurZ1PL4jgKw7tsn+jOOt1O035Hx/WNxSJKWmpnWtH2G2kDjjlkpSw+9CwuNAVef0ces4uR9YQgwrq62/LuJ/DeGLmtht/a7id5sgyH4MMGbHE6bAo4lPFpTAkaHm997Y4G8PAJVy0yKmq4cm8UXKZSwaEhuqE1uUKsxTQKgHwzqXxebCdlkXOmGO0i5XXYA5/WXelp+fHkxiWGq6eeIW3pUMmbDxlQdLThObdSlSXT0xmpIBfKkLo91zErI+rffDUX5mb1CgytDd+mRqA6rX0rlacuiofc4W0A5REScrrUhtftncP31y3CsSPQjDz1tSZK4qLNqlTUg97qAbxbuvkJp06Zk5QqQKkadChg/7vR1oWxSG9DWqoC2NpyA3Qhuo1maMcRt41Ag1obfDU0jOfuUi1HetCmZU47XdaMTqsPZHymc6VZHqCBKi0l/wP1ODaMt1K4RZ6NCtShmO1lq09x3Ggdlyl0n7LRgDfC2v7v63K7ou6ZVZ2oXFO+Iw3UchtPoIZObALZNFifXVJlR5fH80PcGDzbk0JENKkdA+wA8BbTNVcjkYbxzQNW7KRtRoqaA5qNpGMa93QM22ScdJhrBMTGw55heiyoobonNPUrr2OR6EKDo4vjWf+3WJkpmPk8R6c0xAmdDreTsGq+c1oDlxZJ+IziLBDJMrpXOTGvA5p8+BiVp2gjHQg8T87oOi7foPGKxX+6TtauGOJZNHbkOpqh0ctUbYZv+WMyX/Twtj0RoGGAn+2GiejLXDb5BRrgZbg6z0VT1vt3Goa5ksMPurT9C7Cc4mRwOkyi2Pu8ivNAaK0IZcD24Lk9UKZrj3TUfAlaZFhx1MrR/HxflanG9IHD0czNqduwyeasmSAQ36fH1MRWY3VAgM5w/rp7Lnk9yPCOWVG1Tzv25e/OQ29rrimrBtoUenPxN/1eovsH1XqGVVor49Djtquzmzu1q3DCjL/FgvJlGXXDv5rNCU6bHPau3tyXshw/TtvwWH1ZzGaAMGjx6pGa6jyXg9nb7qGcleDuqwEt1rm+TaE30qjXG4A0OAs67T4/9VZTr9h5gu0+jxojTzRUcmC/epk2319qswzm/jmiamk4ZU6Gt4rJ20rSLts4IBNRUcd6Q49d8jljgNaIjYDbS7hxjqe2FSo58TZMsKS96E6+DtyG7bKnzmQm052xwN+/G4EpjXDMnmsWVFFU+1LLyMrHYaiwkDwONKwRJbpJckiaxXWmiG6BOKOjW+CoA1HHT7Wdy6uu8oribd2ncJfUT4rcAmg9jPJeAJGi/7Ms3nzwOWZCRu2mwm+KaqcH74cra4Cb/TKnjpG9vo+uAiiQxatdHRVUDnOtWlSpuhjUovdvYTRWZkKerJnwM+4LPwhMytzMJUC+QGMdN+5yZt7rEVTKvh5Pcfh71S2RJ9rfXvUQkpZDW0OcGvkDUWpX0rGZuCHXQ3V285nzbtAgehr9+voB5Kjcqq1Iwc5wOmvbxkbeOkTKG5i7c8LHP6PabexXmLSAp/F0l8urtzvLYarQNp5sbOKTwcVQXnRiHXWzyUhx8xXbWGZ7iknVhR7gPYKcVcXjc6AOMHHfdyhXSzTnDS/0oD4NTUwCCgRy4ZUgjXFGG7QYFQTK3vLvsHHBRNaXmdE8i2NzlWvyiRq5YjagDXYwGwy3O2CRt7FXIuy41qQ0+MO2cjPIJdX+4XsybqnlQ71Kz8yNBgpN8lMzKo9acVyRHXQNBMh4ORgX1hiPnvf01vkJy1LS1m0bJIIudcmi8aFDIzl37rYRZdntRMspCU11P9L0Kkv/6HgflrIoVZqMk6nXKPQIvVsIjc7C4N+Y4pB1neRKlbsVTU6O0+pYzTaZNPlSNWwSXRJaBfmS53lo10FmbE2JjpbE27+gbW6sbGze15jQ5iRRaQRW3djls6jkfdYNjdUWaak89EsLQDVbf+VckDYOg7mc9K7R0azEnWruKQNOP4tQ4rU+xXR+zadM0xHUhu8FCTlGX9fq4Z6j1wCOLdff27q8Tm4HavtXo+TkYKb7dCZLA6T/xySJKtF6Nhna3mnrkAsYaDzwhWt+znoPN0jcTtsAdpKaGuhaW+gZve8jeU0teCEezxoDKY/tktEpNj7ydCBewbzLWf5EEWJzHBx7MZz6Silzl91DLEDf4T9ZWlPF7rOnuGib2AHl+7KMot5m9C8hDZ993VC2P3tXTk6RwXrGpJOVxWptiYYg7Gml6Q4Lnch8lwHuOqkriPL5TaSqu79sqgEt7aNUVpv/aKRiC0RmoYc7LrR7j/DSoUDlK724NXpviZjVwbyY5K/0E0NcQ+3udMLuq5c6Ez595iVGy8MfoXexh6W9e9hviEcO5f6nNVorjp37HV+rh5NqS2gucfPvKw/iAp97U9738iPnLqXEnO0VcpbEfp9TbXry8Potes6gjU6S+H68nSKbRy9jwHrJqxsufZn3kTsynJx1eItYSwZo9JTaDqfWBVXZqVqWr1pH1o9AAeHG/plKNm/6IZzvPWVfA6xtK8tic0+YpxONwHTxYiT/0h+j/qgz+r5j9oR/6oR/6oR/6HL1gITW98V64u2dNKTSn/Frf5PlbFx+dT1F5psfzl5oSbgzy6Oute1U2xvDKYSkvmb18Rsun0XkJnAZW3+sI3OMp9K82H8b00kkyL3VE+KyW17ER5s6B0gtN8bzwbv5sN8e2oAu31SjO/vpK+ZbKGMSDaiDeZeeMyjntEsYtoFzQAmqnzqFbis91PY66Ktwq4upIGqiELOWxnGv6CgRZXx1Tffe8S70RpXzUeRQVfHzWlLijy8E/NxBuMbtXlxi1l0hUGwRXbKhYu7wyQ8FAH86Sbyre5WVwhv7ivLoZTsvYZHlfRddRg2HXfV3Oaqq4/gb/8REQ5V1x6cqq31iGvErWZf5e/UFklyhCVg74lOyvXVioZRRVFi5J43UAvsxNlYkSvLJuVq/yzzTjAc5pnAfQSqYQtXsWLDrTPPQGBoRJIFMvANeHxUCCjPIWSc4S7KQNoZ90wRq0ldONWERxMppSgBS6YTDNeZSu1x7ZeUyhFuAOwU1C/hm0YQETYj1iz7U4by0yaOWRBD9Sd4nVqev0IO2pQ4oXEQlOZECcsBdm6vsBRZN6Eb2V2BDldoiJ001cCPIBlWA7zm3oJa67LbxjYrtFB9K262UZZz6KoI2UqzQe2COPeZaWt6Bk1rlhelnPpWgcwsDz22GhfJOS4MTwF/4GDvY5WLSjdquY7jvYjjLn7IwBIwvakZdRORhBtw8MztaZuOuzu4VhnCuvi6TX8rcttFrGyU0X4TFAS8DSG80DhDzOMncn9hRu4rVIwFBOgsxLiavBIMbOOXScaG0fXLzc9e05YLiKWZC9kYEB1UtjSxJy3gV9igbbeRoMgzNV95kxD50+1XR0TwTOoIj74LbG5mRq7n1rbh5hO7Cxs/KvcUmYrdfb4GBnKZU/Beu0R+HQxM4sD+ewcWZOcXLnjtrEeG6eTAJnSrEPwVtnXncwbbcjPgYl8RJ/bPH2OdOFv+J6Yq9JLJ0D8eJl6RrQXkKYt9ptiapa9QPwT76XhQOYBQBj6Y/43Bzp7IOdO6FHBC2ppq2YtPrTdMgwGGOuyZ088hYwDPbq7si3+yT/0wHA1jC3oGanphuqdH27MwlPwVG6w17kLw1nvaR7ceHPpxPIGBwfDo7podx1oN/yh34/mJsmQo+q3Ngwx1yt4Nxyd7BzD5Z1MOcQxTsXjvaBkpVzZ+wXU5KaY4drWgt3R1IAURuW4Q7ai8wzzqOAwXHCPM3bnjE2SIRJuA+kl/sug7MJJjAdURkfgwPXPM8jkBick52kSQ0cIyZwWkfDXAaFP2m3w8kVnKPnhZwX4jdqewMvSlMCB9XdChyfZBINA8sM+SsGx5mu2p5EGcyiUXsa7LsMjle023GidE7uwz7YuBU43q7tmQocfoaSgWa/s4BU4JBespZUzFFMzQO2DlxSFHbq2bsu2FueR44zYEmm0kOnD4sptVbFgU8b21h+QgXPJ5MBgwOEZ8YHb5Hk0GePKwBaSxGraoVSgdPZUBIKnNMFnJMzNt1dsLMn7IgB4A/gSNVqpXyrB761Jandm/6IoDgHk+quAsfLWFTskzoJDWGnwAn46A00wgE/XadyCXsqRQD7yHmAQVtupiNihzLct132vruCc7btfQl04DI4k8DZG3N1LpRcUmUlcObMIbBPiFtQRSGo3TPpvc1pDUlxEqMUvAGklAM+tOuUUEIGn1vXTvYSOscEeXIWRru5zDLiId1M8nJmbjRN4BDsinmcRpTROYGD5jSnH/5p73b4CLQCsuVAYoHy5LpjShmS2KLIvN5sMoDDbtwp74Y4JHB2W4e3n+p3VWnPc140sLFVNNvVuCWX+SI45kfIT8YsGcBuNScARvN+amCCsje2o7m52+UwtggcVrvhvh8qcPYBsTPpdOb90NlS8vbh3ObzyKZUxxezQq665q7fPXt8OJ1QOocVEJWbIYEaIULNFJLuBwY9pYbVEC01xm3wqXcUpkViYADPQ4elv47l0DU9sIVByslUR+SZ1TuOqdKwSUc7FhiGwTHLFsVk8kuUJIXiPY0kGLaypCgJtJStYlkAJh+tZ7NhwbzYFgk5/yDV6nBMxAvvQMBxUOkToobFHEr1nxmgxA22QyzmA1SqBqeq4ua8Gg6odxSzDj8iPs2rSTq6LTH1mo4+e7Ae1acfzsO7iaivIql1Pa3oYRKzRslnlt09o4B7BtkAAABESURBVE7rikjX/MCZqp315/eB0NDV/BRy2ggOtQ/3fRxx+9G1v36cuOoBlD8/0DGrhftafsR78T7uqnIf7Ou5+SEN/Q/nwbjYz2aSQ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png;base64,iVBORw0KGgoAAAANSUhEUgAAARwAAACxCAMAAAAh3/JWAAAAjVBMVEX///8AAAD+/v77+/v39/f09PTx8fHm5ubu7u7j4+PW1taurq60tLTAwMDg4ODU1NTKysrNzc2cnJyLi4u9vb0+Pj59fX1bW1tvb2+BgYGioqIdHR2VlZV0dHRTU1O2trZHR0dlZWUzMzOOjo4lJSVVVVWfn58vLy8WFhZgYGA6OjooKCgRERFDQ0NLS0tnhEHHAAAgAElEQVR4nO1di4KivA5OWm6CIAoqIqh4v7//452koKJTRmd2Zvc/u5PdUbm0Tb+madqmLcAP/dAP/dAP/WdIfF1MXxeVJnL1T3dbe/+rUv2aPAkhOaIqti+K9D5+KctI61FTovTki9P6FvpO0VEIvEWhLJFvShIsL/Oc97P1QtoCvNl8Sl9dz6Mc2J5nfxmPlxR65yH/MNte6rUuTAmIZ+fvkhwfidr0wzbKtG6fF3KMp9AJSCmamL4TRBcgQ5w+vNIQ8gM0wC1/hcwxDq6seog1cL5SeE3E+WLmQnBGW8+sO2t6UiMhxjgMLKHA8QAK9fkyvZahEY75q4u4KMoCVXQPzlcSFYNT/wZgASp1KiVpShYtR9V1cXnAGAhTKV0uJ4tbC4tFhS8niAkAFW3KL1P4siilLHW0dSlbC6oLAYas3TNV0mXQig9D3TBq4DhwwgLKkNAuwbmyZ5Z/KmajitkU5b2PgUNZD7jesqQeHcQQBwvigRhwBUy3lGUlxBaX1A6HJBLtIQLkiBNTYdOaI0Zl5US+pss52HjEHgj7xOIPPUwWyNewRly6Csgl7lszlbbYEZyCcr7OEcIxV066SQKIO5P4OpFg5MDPx8MrODYJ6AocimAgWXJghn1w6T6if8ANxXykmA2Sr0JSyCxHwz9S5j4oOcTo0SeMDoj9ibnEMY4u4HCRHLfhEvF0dhicITE0oDeO9LmZc9EJaSDuSUpcxqTP4OB4gpaPQ0JMHHF/xAVzz2TzD3rZlBTlsbxHGnaF/SW9lFHEKBHPhB5hsZ+tWAQ75WshlGV0k5w5oX7AOUdPbBL+SN8Hltgq5gkQvyrmHsdMyE22H24jmPNRVa0kxbJwK3ACYNwNFgoLnIvkDKhAY7pybBZm1oZHxZlVaWCB2wV2F0jSouSd9DQnEbr8HDGDI65hSRGdcCtHeJSUfU6cVfikHeNGyb4QllLqLA2pwVI3wZlxvumcIfEXl9FLSkYEhH1GeBHcgl6jmDnsVnQJMGJvEnskz0J+sFoJVSM8/rTBGLO+iCpwOgwQcI2z6+AcJRXj1o/L+ljQPZZzp9KQBi7bmBZbT7175qK3CRxBOfQsFoEdSdySQMrpIWXLWGM/5O+MS4diGqhGU8rehCXJ5VS2JIVImN50jmI5ovzycy4DscEwQZ+gz4illapqPZx3PZUCmpy/SH5U55DWtTaUigKHJKd3AycudfQjODNWIoo6lNiQ4KRi61zAsXFvY7HPSVnQ+zto0TPmlFpFj99TrDM4CUXEoIzKuJwMl1K1dcgKVR7wOLyBswBWRTdwer7FLeKZwekqhUwqq0/sklDR/YkCJypjNgkcxSgezI9ho2SHY79IjgJnqcAhYbeFuIIzVVIyoExT0tu256Vs/rAgkHS0LuB0KM+HI7ZD3JNwTBi4gCWHwbFZcopKchLKGpfrAvsUl0eVaClKoyVXVtOeExY1yfHuWitgs6d/lRyqmcX2BKri3sCZTznmngKHDbHog9CYLSA++2WrVYLDkZH+C+wytvLJkX5vLuCo9qJsLDOq1MzJBZyQ3qHiD1xV2Y9KW17AAW7fGZg6ONPKSlHgSM7DjLIyIAjb9WrVpxtFrbUqzU7m01TgkConobkDZ4pHJSqcH445YyX9IfLxoFpPQuI4AgUOlRi1XdRaURs7P3HZH5k53GAFjiCYjvlwQf0aDjccE1sXcHyqZsx1QPqWdMxqSVryUq2o6LcUpyNq4JikjMb5uZKc7nxxoOZBCdBoWweHVNIc78FxbtFLVn7YhbtqRQWqYlbghPuFytyHiBuro6fKipQBAy9I3eNoSerBpHpa2jQJNyjbiCQsJ3mnDkVfNcPc6eM2NgHhVCaxRxduqYccpet3ksFioMgqJGhIa8qtysKJE7cgoMKh3C8ITcXNRFl0ZEuSNnLcstUcgSSmuPlSwollz4r7EYUKZCg+CCIGZ0ewc/mAe1AtsQKHezeF8UFwwHYDNiMlBK4Ntm1xsm6LflGC0Oq0KP9Bx6Fycg3ZssFqlcZC0Al4BIHCmfQ2ibXdUjJstRzmW9I18Wq6ASFo2bYU9JxNRpfNXbtFxoHtUJ1ucRSB21IvUWS2q7oq1OgyNy1p0B99OxTUdYgpjluFYgBV9EKYLYqeSo16W4Iz4NBr9A4b+Bwzs6xStj/X76r6AdVwTGWHV2NI1yflzcpMrz4ubwu4BeI/eYvqFnV5twp7Nfirkapb0iU4cLX1xY2Lax9BSHENrz5Jr2OV+fsnteDfMMb0/0Fh1Zf7IQ2Jwxo+av/+MyQk/AjOD/3QD/3QD/3QD/3QD30dibuvH6qoPgtfg+jav4WHh/8UydgFox0AdD0T7KmUUwfMdggimFrgTqUdx7F0Y9/4F8Gx8UT9/YiHy7aijb6FXZ5zW8MCfTijzVOhzgbLQeN/jQJEmeFAYtTCaYwTA10PrRzFiBA7Ysvnuat5br03/io0v/4K4qmTApMAQ8CRz9Om7o7nC5xke7bpmY9U7+YD+86j5IFuI2zf6oH2+ymcz9JDUvjYAUz8ZbLG4HyANtrDHP3JuMtj5Dz1kLyba7ObRqMo7X54BPu/TfE8Sw69iYtdwCjGcInBcMuS0/ewSLexj66E+TAfa/NdSoqb4IXy4JvdJn8ref0QR+u5hZnNOofUjNtDc4ByOS3QHXuVzglIsjTEA93mDRoFz4dnpP+7lM0MnHrIDgLsrwAZT3sfMZPo91CMez5u0T4kZoNCFhcnkRttg9+che+jcApd6a4leJkFQSqdng12FoNct5wOeN1Wmq4tLwb6ryENNmqu9K+pWbXZnWouCupTVFD5Qesri63Bhid8/w5whHJyLh2d6bcsJ+qEvN2u/vT5nWnBmWj8hf8OEporvSCIi0PbG9LWwX+LhDg0gLP506z9ByhswEbp5D/N3G8hpYdAq3VGjeBkf4LTP0BC+1NRvxGc4rey+IeIpcX28v5ms1qEb5qgRmxKF6y/miRPz4cz3AxSz8uGiAuzvHehZnDwz3H9m4i0jbXD0WWYS8YHtb7h9sK/DA6P9vTZq/XqwuVdV/Io2jZis/9THP8+CpRnZ51a7OJ+pVUjOPnvZfQPkMnY1LWwlNSZqnXPe43gfGSx1f8jCdjNHkeu6CpUSx7Kq1YjOM4fYPg3Eo9GtN7auQKS86XDpRYUaKn4yw1kynmu8UFkn3W3+il56YGWNKj+XWSidkhPwKpcX6EqnL4Dkf21QxYXmjbZKtMjf1bKSFexdn/PSGATRU39I7tSt0HcW/Q0IzpD+Ptdgoum1UkW1zdzPcbxebjqvzEER7+Vyz9Ew0XDA1ZGHo6rLQfMzp3e6Xf//jpFtGuSHJNnjMsl72Wnwiku0Ay6/8jyi0HS8MDB8d1qScFjyWnQdS119dV8PI7uv7n8Ey2jt2x44GP/3l9A8kJQXtD+HTKj1jbeoXE/pfpnxJQbJW3KOZr3MPA6qh5ad15ifPvdPsTVdezN/EbN04yHA3zZca7LutSnf/dqy30pO19KAvoLjS0nhI3+27clzPJHKD2EqhKU81/qXzkhJsvpMFk9ceZSXB/K6sHlHZTDEKq5NPUaIFxn1LhKj9S+Q79ZgmLUrMMWMJppBIp7Ys7D7XxuqEpQ/ZNwyTWoyUODb5ZXggrf4Mwaotz4Q403chj6G8si5GjofRZReoD8NqggdOlFvDnJ7wWH9+zI4dFrkrtWvhYcFrQ7krOMReyUYDY/gzuft9z9bCPt/abjzCeH6NgDrz+BYjcCawy7GSmt3mRPmcxOqT+b7wpSY6t5BktZUBuYFMfF7GgYs7lH4IT9uSFPBxshmrYjyPfRb9Y9AlrocYHXblHpL7Fhq6H0cB/aTro8VDZ3/B30nbnTKYI97NyiY/cthNyTR9jCqFP0QDhLp69GiyAPlWDEQ8BWd0XxHGQFTuyMYRD2PNgKhD543oiYU+Bkbg5n6zuh0BBvc+E9tAxGn3oHenACvH81HvbO9GNuhgM42yidZVBQ5vu2ONhLGMTGpoWrZVxQlSLJKVhluasDCVtvL+Mcxo57hmx4BSe0TxDFBN7MRvM4mad9U1TgTJcTfSf5+4jbipg7Axcs2IcLJ8mgARx5x6CAqBce6cV9BQ5p3RaB0z3bcmOPFTiUXQOGHQUODEiCKK9cZ9tJmMDWcYfdBObGFZw+PSVw+g4ac5KyvcMBFgxORsrqdxvmvJh7u51eK1YrJ6yKpslMeef8JZj5IUnFxgpzKu0i9KJgB0k38sLCPBI45hLQtkpwjtKajriWzHyyAIIVgXO0OxM/b42NrdyFCpw9jOL2qLWhejcLTZENTIHOinSOczBMOZK/Fx1uOUSGmLc7gRuuz3imjBRNXa4HcCzS5m2Sg4HRSSGyrSKXrQx6rkgK08wh7cocgslQZtyLza1VYpLIrDISkmLY6vQgt4IFdX5HRi4zwrjnOiPwuhCtWlCAs5vY1Gw6/qwXhh5MzyM5/M3glBMy0s9Vv+mctfge9Sr0XBjYugt6WYAvyhpa3r186WK4Lrl/vP9gKP6Xum6KF1W1FPdpvwGc7vsTeVo43n/8TjSX7tXjuo3fTeJGfOmW/YS3tHjYgOU+50250AxSN3OiffpmCcufIzLePQ0vVOG3f/tc1XMSkI61eiHGf3JhzR1RZwjXmttS7QP4Qz66D70K0kbF4Z8YHn1Oi9uMsCLqLEbUJ//rpxxeId4K079rIWSivNZ/wFHmToq5fTM2fFw2DBr+e8SYBDPcxRaPXLnZEjPx90/jvUilOdgZVNMxp9T80cVvyemG4d+zfugr6dq7+ZGaJvq7Frz+0A/90A/9B6lpTee/RcFkljtgD/c+tPemPw/sfRjtAYodrM+zHexmu+6f5vGPUYjReAmH/g6tFC0T0zYaK3QtROpejhaAyfBv97huppA31w8xdHjpvQW7YrSDPnqu2sOc51u8hs0I/gUK0S3Qx8DABYPj4zYUy83A66MRYZIBRsn23e07ru4flfPMR1RV1VuVtc+XiNOEepovJ3rnFvY0IK9hDdsMTsTgAI6BcJoNMnQInB4vqZq+q5s5AcsrlvTiMmkbH+yD2umQT/iYD/wP2doEjbs4q25vFML9uOS7xNx1o345Dxc8a3VC9HmxR8dEz2N/nP4KTKpmRxdbVbWKju8mLcAZ1LxJBx9xdwjqLt69j6Aa1paXHtrwWtuq8Pdqy71P4fuuerwIhmSFJMVOMewwODY6y7mNQYR+KFlDN+9IxUOjj27a8asiIBb3AQ+d+0WSzXk07jdewbP9yngS10XnYQuF5F2VEaplHm1er8Ab3Dt9PsfCGQ0M7PCJG9R8Be/sLyCEZvXDi8umxduVAdPXxszUHmL39NI6dt1ClsN7TbF0VFmZDgjDsRywrPKWcKRh0YVj8P9m0q0MyZ4rHqFf5qfxNnwMKMA8akK+NK4UaAKOzReagtvc88PkbXM+hTqJRUPPa5ZsWG/TehKOncvOuoDHF5wstKjyriQf6wy89LZgf209mU8j6OoD9p8nmupDJs/zmOhDfmAa+wMo8kkUenpy4g2lMW8I+Uzo+NAaPQXPWNdVKkUfP7zoBRJNgvPkBECh37BJ0emZvmoQHHU+3buJNpbkt6zWbd4+58kGOkKdbNNAzwRAq3EUva9XRfMWAaeP5/2Wlaos5Rtzu2hMb1QPKB56FXTVVKu4GC9Hp9SjuFKzsPIhRSAuk9JvQzZoOaZP+umWzmtG4Lo6S3DZmNz5khfXdZUlce94IJsZHVVI2kEZ8iGLTUtu8VY7Wi6fLfSmn9cs5r+w20+QjcsodvGj4DYnp1zg3EtznaszImsM6PdBK1PhAgkvDUv0uOojbg7JxqecVubTMrMfgI2aQ+p88p8Rmw7ODs+eaxiGE45KmX91F5ROH4tpi0LafoLLsKZoRXPDoWTOP2Ie2xQyaK/wHNxVkffB4aPhQscwTNc7YXJ/InLzTkjY/gQ4hEMbdwFcpqekhzMLXgJnCwsc3GqiteCdJ2/0juZIoMDeze3QTtjgvpkwfnPItbPHdunZyR/u+X7Pli+WHEE5bJcrHsolPGCd73qhb/s4FxomPEQmLt6WVDm3p9o4yns6Z3+wL+Mu6iPEunPvOzKX4c6obe3HclT3NvtKnSPUCrM3DWuC1+U771gO+LYFkPurj654b0Orqy6/klPfl6bRBkS8376m3HfDu+HaaFohfnwzXo67e78LiurZ1PL4jgKw7tsn+jOOt1O035Hx/WNxSJKWmpnWtH2G2kDjjlkpSw+9CwuNAVef0ces4uR9YQgwrq62/LuJ/DeGLmtht/a7id5sgyH4MMGbHE6bAo4lPFpTAkaHm997Y4G8PAJVy0yKmq4cm8UXKZSwaEhuqE1uUKsxTQKgHwzqXxebCdlkXOmGO0i5XXYA5/WXelp+fHkxiWGq6eeIW3pUMmbDxlQdLThObdSlSXT0xmpIBfKkLo91zErI+rffDUX5mb1CgytDd+mRqA6rX0rlacuiofc4W0A5REScrrUhtftncP31y3CsSPQjDz1tSZK4qLNqlTUg97qAbxbuvkJp06Zk5QqQKkadChg/7vR1oWxSG9DWqoC2NpyA3Qhuo1maMcRt41Ag1obfDU0jOfuUi1HetCmZU47XdaMTqsPZHymc6VZHqCBKi0l/wP1ODaMt1K4RZ6NCtShmO1lq09x3Ggdlyl0n7LRgDfC2v7v63K7ou6ZVZ2oXFO+Iw3UchtPoIZObALZNFifXVJlR5fH80PcGDzbk0JENKkdA+wA8BbTNVcjkYbxzQNW7KRtRoqaA5qNpGMa93QM22ScdJhrBMTGw55heiyoobonNPUrr2OR6EKDo4vjWf+3WJkpmPk8R6c0xAmdDreTsGq+c1oDlxZJ+IziLBDJMrpXOTGvA5p8+BiVp2gjHQg8T87oOi7foPGKxX+6TtauGOJZNHbkOpqh0ctUbYZv+WMyX/Twtj0RoGGAn+2GiejLXDb5BRrgZbg6z0VT1vt3Goa5ksMPurT9C7Cc4mRwOkyi2Pu8ivNAaK0IZcD24Lk9UKZrj3TUfAlaZFhx1MrR/HxflanG9IHD0czNqduwyeasmSAQ36fH1MRWY3VAgM5w/rp7Lnk9yPCOWVG1Tzv25e/OQ29rrimrBtoUenPxN/1eovsH1XqGVVor49Djtquzmzu1q3DCjL/FgvJlGXXDv5rNCU6bHPau3tyXshw/TtvwWH1ZzGaAMGjx6pGa6jyXg9nb7qGcleDuqwEt1rm+TaE30qjXG4A0OAs67T4/9VZTr9h5gu0+jxojTzRUcmC/epk2319qswzm/jmiamk4ZU6Gt4rJ20rSLts4IBNRUcd6Q49d8jljgNaIjYDbS7hxjqe2FSo58TZMsKS96E6+DtyG7bKnzmQm052xwN+/G4EpjXDMnmsWVFFU+1LLyMrHYaiwkDwONKwRJbpJckiaxXWmiG6BOKOjW+CoA1HHT7Wdy6uu8oribd2ncJfUT4rcAmg9jPJeAJGi/7Ms3nzwOWZCRu2mwm+KaqcH74cra4Cb/TKnjpG9vo+uAiiQxatdHRVUDnOtWlSpuhjUovdvYTRWZkKerJnwM+4LPwhMytzMJUC+QGMdN+5yZt7rEVTKvh5Pcfh71S2RJ9rfXvUQkpZDW0OcGvkDUWpX0rGZuCHXQ3V285nzbtAgehr9+voB5Kjcqq1Iwc5wOmvbxkbeOkTKG5i7c8LHP6PabexXmLSAp/F0l8urtzvLYarQNp5sbOKTwcVQXnRiHXWzyUhx8xXbWGZ7iknVhR7gPYKcVcXjc6AOMHHfdyhXSzTnDS/0oD4NTUwCCgRy4ZUgjXFGG7QYFQTK3vLvsHHBRNaXmdE8i2NzlWvyiRq5YjagDXYwGwy3O2CRt7FXIuy41qQ0+MO2cjPIJdX+4XsybqnlQ71Kz8yNBgpN8lMzKo9acVyRHXQNBMh4ORgX1hiPnvf01vkJy1LS1m0bJIIudcmi8aFDIzl37rYRZdntRMspCU11P9L0Kkv/6HgflrIoVZqMk6nXKPQIvVsIjc7C4N+Y4pB1neRKlbsVTU6O0+pYzTaZNPlSNWwSXRJaBfmS53lo10FmbE2JjpbE27+gbW6sbGze15jQ5iRRaQRW3djls6jkfdYNjdUWaak89EsLQDVbf+VckDYOg7mc9K7R0azEnWruKQNOP4tQ4rU+xXR+zadM0xHUhu8FCTlGX9fq4Z6j1wCOLdff27q8Tm4HavtXo+TkYKb7dCZLA6T/xySJKtF6Nhna3mnrkAsYaDzwhWt+znoPN0jcTtsAdpKaGuhaW+gZve8jeU0teCEezxoDKY/tktEpNj7ydCBewbzLWf5EEWJzHBx7MZz6Silzl91DLEDf4T9ZWlPF7rOnuGib2AHl+7KMot5m9C8hDZ993VC2P3tXTk6RwXrGpJOVxWptiYYg7Gml6Q4Lnch8lwHuOqkriPL5TaSqu79sqgEt7aNUVpv/aKRiC0RmoYc7LrR7j/DSoUDlK724NXpviZjVwbyY5K/0E0NcQ+3udMLuq5c6Ez595iVGy8MfoXexh6W9e9hviEcO5f6nNVorjp37HV+rh5NqS2gucfPvKw/iAp97U9738iPnLqXEnO0VcpbEfp9TbXry8Potes6gjU6S+H68nSKbRy9jwHrJqxsufZn3kTsynJx1eItYSwZo9JTaDqfWBVXZqVqWr1pH1o9AAeHG/plKNm/6IZzvPWVfA6xtK8tic0+YpxONwHTxYiT/0h+j/qgz+r5j9oR/6oR/6oR/6HL1gITW98V64u2dNKTSn/Frf5PlbFx+dT1F5psfzl5oSbgzy6Oute1U2xvDKYSkvmb18Rsun0XkJnAZW3+sI3OMp9K82H8b00kkyL3VE+KyW17ER5s6B0gtN8bzwbv5sN8e2oAu31SjO/vpK+ZbKGMSDaiDeZeeMyjntEsYtoFzQAmqnzqFbis91PY66Ktwq4upIGqiELOWxnGv6CgRZXx1Tffe8S70RpXzUeRQVfHzWlLijy8E/NxBuMbtXlxi1l0hUGwRXbKhYu7wyQ8FAH86Sbyre5WVwhv7ivLoZTsvYZHlfRddRg2HXfV3Oaqq4/gb/8REQ5V1x6cqq31iGvErWZf5e/UFklyhCVg74lOyvXVioZRRVFi5J43UAvsxNlYkSvLJuVq/yzzTjAc5pnAfQSqYQtXsWLDrTPPQGBoRJIFMvANeHxUCCjPIWSc4S7KQNoZ90wRq0ldONWERxMppSgBS6YTDNeZSu1x7ZeUyhFuAOwU1C/hm0YQETYj1iz7U4by0yaOWRBD9Sd4nVqev0IO2pQ4oXEQlOZECcsBdm6vsBRZN6Eb2V2BDldoiJ001cCPIBlWA7zm3oJa67LbxjYrtFB9K262UZZz6KoI2UqzQe2COPeZaWt6Bk1rlhelnPpWgcwsDz22GhfJOS4MTwF/4GDvY5WLSjdquY7jvYjjLn7IwBIwvakZdRORhBtw8MztaZuOuzu4VhnCuvi6TX8rcttFrGyU0X4TFAS8DSG80DhDzOMncn9hRu4rVIwFBOgsxLiavBIMbOOXScaG0fXLzc9e05YLiKWZC9kYEB1UtjSxJy3gV9igbbeRoMgzNV95kxD50+1XR0TwTOoIj74LbG5mRq7n1rbh5hO7Cxs/KvcUmYrdfb4GBnKZU/Beu0R+HQxM4sD+ewcWZOcXLnjtrEeG6eTAJnSrEPwVtnXncwbbcjPgYl8RJ/bPH2OdOFv+J6Yq9JLJ0D8eJl6RrQXkKYt9ptiapa9QPwT76XhQOYBQBj6Y/43Bzp7IOdO6FHBC2ppq2YtPrTdMgwGGOuyZ088hYwDPbq7si3+yT/0wHA1jC3oGanphuqdH27MwlPwVG6w17kLw1nvaR7ceHPpxPIGBwfDo7podx1oN/yh34/mJsmQo+q3Ngwx1yt4Nxyd7BzD5Z1MOcQxTsXjvaBkpVzZ+wXU5KaY4drWgt3R1IAURuW4Q7ai8wzzqOAwXHCPM3bnjE2SIRJuA+kl/sug7MJJjAdURkfgwPXPM8jkBick52kSQ0cIyZwWkfDXAaFP2m3w8kVnKPnhZwX4jdqewMvSlMCB9XdChyfZBINA8sM+SsGx5mu2p5EGcyiUXsa7LsMjle023GidE7uwz7YuBU43q7tmQocfoaSgWa/s4BU4JBespZUzFFMzQO2DlxSFHbq2bsu2FueR44zYEmm0kOnD4sptVbFgU8b21h+QgXPJ5MBgwOEZ8YHb5Hk0GePKwBaSxGraoVSgdPZUBIKnNMFnJMzNt1dsLMn7IgB4A/gSNVqpXyrB761Jandm/6IoDgHk+quAsfLWFTskzoJDWGnwAn46A00wgE/XadyCXsqRQD7yHmAQVtupiNihzLct132vruCc7btfQl04DI4k8DZG3N1LpRcUmUlcObMIbBPiFtQRSGo3TPpvc1pDUlxEqMUvAGklAM+tOuUUEIGn1vXTvYSOscEeXIWRru5zDLiId1M8nJmbjRN4BDsinmcRpTROYGD5jSnH/5p73b4CLQCsuVAYoHy5LpjShmS2KLIvN5sMoDDbtwp74Y4JHB2W4e3n+p3VWnPc140sLFVNNvVuCWX+SI45kfIT8YsGcBuNScARvN+amCCsje2o7m52+UwtggcVrvhvh8qcPYBsTPpdOb90NlS8vbh3ObzyKZUxxezQq665q7fPXt8OJ1QOocVEJWbIYEaIULNFJLuBwY9pYbVEC01xm3wqXcUpkViYADPQ4elv47l0DU9sIVByslUR+SZ1TuOqdKwSUc7FhiGwTHLFsVk8kuUJIXiPY0kGLaypCgJtJStYlkAJh+tZ7NhwbzYFgk5/yDV6nBMxAvvQMBxUOkToobFHEr1nxmgxA22QyzmA1SqBqeq4ua8Gg6odxSzDj8iPs2rSTq6LTH1mo4+e7Ae1acfzsO7iaivIql1Pa3oYRKzRslnlt09o4B7BtkAAABESURBVE7rikjX/MCZqp315/eB0NDV/BRy2ggOtQ/3fRxx+9G1v36cuOoBlD8/0DGrhftafsR78T7uqnIf7Ou5+SEN/Q/nwbjYz2aSQA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png;base64,iVBORw0KGgoAAAANSUhEUgAAARwAAACxCAMAAAAh3/JWAAAAjVBMVEX///8AAAD+/v77+/v39/f09PTx8fHm5ubu7u7j4+PW1taurq60tLTAwMDg4ODU1NTKysrNzc2cnJyLi4u9vb0+Pj59fX1bW1tvb2+BgYGioqIdHR2VlZV0dHRTU1O2trZHR0dlZWUzMzOOjo4lJSVVVVWfn58vLy8WFhZgYGA6OjooKCgRERFDQ0NLS0tnhEHHAAAgAElEQVR4nO1di4KivA5OWm6CIAoqIqh4v7//452koKJTRmd2Zvc/u5PdUbm0Tb+madqmLcAP/dAP/dAP/WdIfF1MXxeVJnL1T3dbe/+rUv2aPAkhOaIqti+K9D5+KctI61FTovTki9P6FvpO0VEIvEWhLJFvShIsL/Oc97P1QtoCvNl8Sl9dz6Mc2J5nfxmPlxR65yH/MNte6rUuTAmIZ+fvkhwfidr0wzbKtG6fF3KMp9AJSCmamL4TRBcgQ5w+vNIQ8gM0wC1/hcwxDq6seog1cL5SeE3E+WLmQnBGW8+sO2t6UiMhxjgMLKHA8QAK9fkyvZahEY75q4u4KMoCVXQPzlcSFYNT/wZgASp1KiVpShYtR9V1cXnAGAhTKV0uJ4tbC4tFhS8niAkAFW3KL1P4siilLHW0dSlbC6oLAYas3TNV0mXQig9D3TBq4DhwwgLKkNAuwbmyZ5Z/KmajitkU5b2PgUNZD7jesqQeHcQQBwvigRhwBUy3lGUlxBaX1A6HJBLtIQLkiBNTYdOaI0Zl5US+pss52HjEHgj7xOIPPUwWyNewRly6Csgl7lszlbbYEZyCcr7OEcIxV066SQKIO5P4OpFg5MDPx8MrODYJ6AocimAgWXJghn1w6T6if8ANxXykmA2Sr0JSyCxHwz9S5j4oOcTo0SeMDoj9ibnEMY4u4HCRHLfhEvF0dhicITE0oDeO9LmZc9EJaSDuSUpcxqTP4OB4gpaPQ0JMHHF/xAVzz2TzD3rZlBTlsbxHGnaF/SW9lFHEKBHPhB5hsZ+tWAQ75WshlGV0k5w5oX7AOUdPbBL+SN8Hltgq5gkQvyrmHsdMyE22H24jmPNRVa0kxbJwK3ACYNwNFgoLnIvkDKhAY7pybBZm1oZHxZlVaWCB2wV2F0jSouSd9DQnEbr8HDGDI65hSRGdcCtHeJSUfU6cVfikHeNGyb4QllLqLA2pwVI3wZlxvumcIfEXl9FLSkYEhH1GeBHcgl6jmDnsVnQJMGJvEnskz0J+sFoJVSM8/rTBGLO+iCpwOgwQcI2z6+AcJRXj1o/L+ljQPZZzp9KQBi7bmBZbT7175qK3CRxBOfQsFoEdSdySQMrpIWXLWGM/5O+MS4diGqhGU8rehCXJ5VS2JIVImN50jmI5ovzycy4DscEwQZ+gz4illapqPZx3PZUCmpy/SH5U55DWtTaUigKHJKd3AycudfQjODNWIoo6lNiQ4KRi61zAsXFvY7HPSVnQ+zto0TPmlFpFj99TrDM4CUXEoIzKuJwMl1K1dcgKVR7wOLyBswBWRTdwer7FLeKZwekqhUwqq0/sklDR/YkCJypjNgkcxSgezI9ho2SHY79IjgJnqcAhYbeFuIIzVVIyoExT0tu256Vs/rAgkHS0LuB0KM+HI7ZD3JNwTBi4gCWHwbFZcopKchLKGpfrAvsUl0eVaClKoyVXVtOeExY1yfHuWitgs6d/lRyqmcX2BKri3sCZTznmngKHDbHog9CYLSA++2WrVYLDkZH+C+wytvLJkX5vLuCo9qJsLDOq1MzJBZyQ3qHiD1xV2Y9KW17AAW7fGZg6ONPKSlHgSM7DjLIyIAjb9WrVpxtFrbUqzU7m01TgkConobkDZ4pHJSqcH445YyX9IfLxoFpPQuI4AgUOlRi1XdRaURs7P3HZH5k53GAFjiCYjvlwQf0aDjccE1sXcHyqZsx1QPqWdMxqSVryUq2o6LcUpyNq4JikjMb5uZKc7nxxoOZBCdBoWweHVNIc78FxbtFLVn7YhbtqRQWqYlbghPuFytyHiBuro6fKipQBAy9I3eNoSerBpHpa2jQJNyjbiCQsJ3mnDkVfNcPc6eM2NgHhVCaxRxduqYccpet3ksFioMgqJGhIa8qtysKJE7cgoMKh3C8ITcXNRFl0ZEuSNnLcstUcgSSmuPlSwollz4r7EYUKZCg+CCIGZ0ewc/mAe1AtsQKHezeF8UFwwHYDNiMlBK4Ntm1xsm6LflGC0Oq0KP9Bx6Fycg3ZssFqlcZC0Al4BIHCmfQ2ibXdUjJstRzmW9I18Wq6ASFo2bYU9JxNRpfNXbtFxoHtUJ1ucRSB21IvUWS2q7oq1OgyNy1p0B99OxTUdYgpjluFYgBV9EKYLYqeSo16W4Iz4NBr9A4b+Bwzs6xStj/X76r6AdVwTGWHV2NI1yflzcpMrz4ubwu4BeI/eYvqFnV5twp7Nfirkapb0iU4cLX1xY2Lax9BSHENrz5Jr2OV+fsnteDfMMb0/0Fh1Zf7IQ2Jwxo+av/+MyQk/AjOD/3QD/3QD/3QD/3QD30dibuvH6qoPgtfg+jav4WHh/8UydgFox0AdD0T7KmUUwfMdggimFrgTqUdx7F0Y9/4F8Gx8UT9/YiHy7aijb6FXZ5zW8MCfTijzVOhzgbLQeN/jQJEmeFAYtTCaYwTA10PrRzFiBA7Ysvnuat5br03/io0v/4K4qmTApMAQ8CRz9Om7o7nC5xke7bpmY9U7+YD+86j5IFuI2zf6oH2+ymcz9JDUvjYAUz8ZbLG4HyANtrDHP3JuMtj5Dz1kLyba7ObRqMo7X54BPu/TfE8Sw69iYtdwCjGcInBcMuS0/ewSLexj66E+TAfa/NdSoqb4IXy4JvdJn8ref0QR+u5hZnNOofUjNtDc4ByOS3QHXuVzglIsjTEA93mDRoFz4dnpP+7lM0MnHrIDgLsrwAZT3sfMZPo91CMez5u0T4kZoNCFhcnkRttg9+che+jcApd6a4leJkFQSqdng12FoNct5wOeN1Wmq4tLwb6ryENNmqu9K+pWbXZnWouCupTVFD5Qesri63Bhid8/w5whHJyLh2d6bcsJ+qEvN2u/vT5nWnBmWj8hf8OEporvSCIi0PbG9LWwX+LhDg0gLP506z9ByhswEbp5D/N3G8hpYdAq3VGjeBkf4LTP0BC+1NRvxGc4rey+IeIpcX28v5ms1qEb5qgRmxKF6y/miRPz4cz3AxSz8uGiAuzvHehZnDwz3H9m4i0jbXD0WWYS8YHtb7h9sK/DA6P9vTZq/XqwuVdV/Io2jZis/9THP8+CpRnZ51a7OJ+pVUjOPnvZfQPkMnY1LWwlNSZqnXPe43gfGSx1f8jCdjNHkeu6CpUSx7Kq1YjOM4fYPg3Eo9GtN7auQKS86XDpRYUaKn4yw1kynmu8UFkn3W3+il56YGWNKj+XWSidkhPwKpcX6EqnL4Dkf21QxYXmjbZKtMjf1bKSFexdn/PSGATRU39I7tSt0HcW/Q0IzpD+Ptdgoum1UkW1zdzPcbxebjqvzEER7+Vyz9Ew0XDA1ZGHo6rLQfMzp3e6Xf//jpFtGuSHJNnjMsl72Wnwiku0Ay6/8jyi0HS8MDB8d1qScFjyWnQdS119dV8PI7uv7n8Ey2jt2x44GP/3l9A8kJQXtD+HTKj1jbeoXE/pfpnxJQbJW3KOZr3MPA6qh5ad15ifPvdPsTVdezN/EbN04yHA3zZca7LutSnf/dqy30pO19KAvoLjS0nhI3+27clzPJHKD2EqhKU81/qXzkhJsvpMFk9ceZSXB/K6sHlHZTDEKq5NPUaIFxn1LhKj9S+Q79ZgmLUrMMWMJppBIp7Ys7D7XxuqEpQ/ZNwyTWoyUODb5ZXggrf4Mwaotz4Q403chj6G8si5GjofRZReoD8NqggdOlFvDnJ7wWH9+zI4dFrkrtWvhYcFrQ7krOMReyUYDY/gzuft9z9bCPt/abjzCeH6NgDrz+BYjcCawy7GSmt3mRPmcxOqT+b7wpSY6t5BktZUBuYFMfF7GgYs7lH4IT9uSFPBxshmrYjyPfRb9Y9AlrocYHXblHpL7Fhq6H0cB/aTro8VDZ3/B30nbnTKYI97NyiY/cthNyTR9jCqFP0QDhLp69GiyAPlWDEQ8BWd0XxHGQFTuyMYRD2PNgKhD543oiYU+Bkbg5n6zuh0BBvc+E9tAxGn3oHenACvH81HvbO9GNuhgM42yidZVBQ5vu2ONhLGMTGpoWrZVxQlSLJKVhluasDCVtvL+Mcxo57hmx4BSe0TxDFBN7MRvM4mad9U1TgTJcTfSf5+4jbipg7Axcs2IcLJ8mgARx5x6CAqBce6cV9BQ5p3RaB0z3bcmOPFTiUXQOGHQUODEiCKK9cZ9tJmMDWcYfdBObGFZw+PSVw+g4ac5KyvcMBFgxORsrqdxvmvJh7u51eK1YrJ6yKpslMeef8JZj5IUnFxgpzKu0i9KJgB0k38sLCPBI45hLQtkpwjtKajriWzHyyAIIVgXO0OxM/b42NrdyFCpw9jOL2qLWhejcLTZENTIHOinSOczBMOZK/Fx1uOUSGmLc7gRuuz3imjBRNXa4HcCzS5m2Sg4HRSSGyrSKXrQx6rkgK08wh7cocgslQZtyLza1VYpLIrDISkmLY6vQgt4IFdX5HRi4zwrjnOiPwuhCtWlCAs5vY1Gw6/qwXhh5MzyM5/M3glBMy0s9Vv+mctfge9Sr0XBjYugt6WYAvyhpa3r186WK4Lrl/vP9gKP6Xum6KF1W1FPdpvwGc7vsTeVo43n/8TjSX7tXjuo3fTeJGfOmW/YS3tHjYgOU+50250AxSN3OiffpmCcufIzLePQ0vVOG3f/tc1XMSkI61eiHGf3JhzR1RZwjXmttS7QP4Qz66D70K0kbF4Z8YHn1Oi9uMsCLqLEbUJ//rpxxeId4K079rIWSivNZ/wFHmToq5fTM2fFw2DBr+e8SYBDPcxRaPXLnZEjPx90/jvUilOdgZVNMxp9T80cVvyemG4d+zfugr6dq7+ZGaJvq7Frz+0A/90A/9B6lpTee/RcFkljtgD/c+tPemPw/sfRjtAYodrM+zHexmu+6f5vGPUYjReAmH/g6tFC0T0zYaK3QtROpejhaAyfBv97huppA31w8xdHjpvQW7YrSDPnqu2sOc51u8hs0I/gUK0S3Qx8DABYPj4zYUy83A66MRYZIBRsn23e07ru4flfPMR1RV1VuVtc+XiNOEepovJ3rnFvY0IK9hDdsMTsTgAI6BcJoNMnQInB4vqZq+q5s5AcsrlvTiMmkbH+yD2umQT/iYD/wP2doEjbs4q25vFML9uOS7xNx1o345Dxc8a3VC9HmxR8dEz2N/nP4KTKpmRxdbVbWKju8mLcAZ1LxJBx9xdwjqLt69j6Aa1paXHtrwWtuq8Pdqy71P4fuuerwIhmSFJMVOMewwODY6y7mNQYR+KFlDN+9IxUOjj27a8asiIBb3AQ+d+0WSzXk07jdewbP9yngS10XnYQuF5F2VEaplHm1er8Ab3Dt9PsfCGQ0M7PCJG9R8Be/sLyCEZvXDi8umxduVAdPXxszUHmL39NI6dt1ClsN7TbF0VFmZDgjDsRywrPKWcKRh0YVj8P9m0q0MyZ4rHqFf5qfxNnwMKMA8akK+NK4UaAKOzReagtvc88PkbXM+hTqJRUPPa5ZsWG/TehKOncvOuoDHF5wstKjyriQf6wy89LZgf209mU8j6OoD9p8nmupDJs/zmOhDfmAa+wMo8kkUenpy4g2lMW8I+Uzo+NAaPQXPWNdVKkUfP7zoBRJNgvPkBECh37BJ0emZvmoQHHU+3buJNpbkt6zWbd4+58kGOkKdbNNAzwRAq3EUva9XRfMWAaeP5/2Wlaos5Rtzu2hMb1QPKB56FXTVVKu4GC9Hp9SjuFKzsPIhRSAuk9JvQzZoOaZP+umWzmtG4Lo6S3DZmNz5khfXdZUlce94IJsZHVVI2kEZ8iGLTUtu8VY7Wi6fLfSmn9cs5r+w20+QjcsodvGj4DYnp1zg3EtznaszImsM6PdBK1PhAgkvDUv0uOojbg7JxqecVubTMrMfgI2aQ+p88p8Rmw7ODs+eaxiGE45KmX91F5ROH4tpi0LafoLLsKZoRXPDoWTOP2Ie2xQyaK/wHNxVkffB4aPhQscwTNc7YXJ/InLzTkjY/gQ4hEMbdwFcpqekhzMLXgJnCwsc3GqiteCdJ2/0juZIoMDeze3QTtjgvpkwfnPItbPHdunZyR/u+X7Pli+WHEE5bJcrHsolPGCd73qhb/s4FxomPEQmLt6WVDm3p9o4yns6Z3+wL+Mu6iPEunPvOzKX4c6obe3HclT3NvtKnSPUCrM3DWuC1+U771gO+LYFkPurj654b0Orqy6/klPfl6bRBkS8376m3HfDu+HaaFohfnwzXo67e78LiurZ1PL4jgKw7tsn+jOOt1O035Hx/WNxSJKWmpnWtH2G2kDjjlkpSw+9CwuNAVef0ces4uR9YQgwrq62/LuJ/DeGLmtht/a7id5sgyH4MMGbHE6bAo4lPFpTAkaHm997Y4G8PAJVy0yKmq4cm8UXKZSwaEhuqE1uUKsxTQKgHwzqXxebCdlkXOmGO0i5XXYA5/WXelp+fHkxiWGq6eeIW3pUMmbDxlQdLThObdSlSXT0xmpIBfKkLo91zErI+rffDUX5mb1CgytDd+mRqA6rX0rlacuiofc4W0A5REScrrUhtftncP31y3CsSPQjDz1tSZK4qLNqlTUg97qAbxbuvkJp06Zk5QqQKkadChg/7vR1oWxSG9DWqoC2NpyA3Qhuo1maMcRt41Ag1obfDU0jOfuUi1HetCmZU47XdaMTqsPZHymc6VZHqCBKi0l/wP1ODaMt1K4RZ6NCtShmO1lq09x3Ggdlyl0n7LRgDfC2v7v63K7ou6ZVZ2oXFO+Iw3UchtPoIZObALZNFifXVJlR5fH80PcGDzbk0JENKkdA+wA8BbTNVcjkYbxzQNW7KRtRoqaA5qNpGMa93QM22ScdJhrBMTGw55heiyoobonNPUrr2OR6EKDo4vjWf+3WJkpmPk8R6c0xAmdDreTsGq+c1oDlxZJ+IziLBDJMrpXOTGvA5p8+BiVp2gjHQg8T87oOi7foPGKxX+6TtauGOJZNHbkOpqh0ctUbYZv+WMyX/Twtj0RoGGAn+2GiejLXDb5BRrgZbg6z0VT1vt3Goa5ksMPurT9C7Cc4mRwOkyi2Pu8ivNAaK0IZcD24Lk9UKZrj3TUfAlaZFhx1MrR/HxflanG9IHD0czNqduwyeasmSAQ36fH1MRWY3VAgM5w/rp7Lnk9yPCOWVG1Tzv25e/OQ29rrimrBtoUenPxN/1eovsH1XqGVVor49Djtquzmzu1q3DCjL/FgvJlGXXDv5rNCU6bHPau3tyXshw/TtvwWH1ZzGaAMGjx6pGa6jyXg9nb7qGcleDuqwEt1rm+TaE30qjXG4A0OAs67T4/9VZTr9h5gu0+jxojTzRUcmC/epk2319qswzm/jmiamk4ZU6Gt4rJ20rSLts4IBNRUcd6Q49d8jljgNaIjYDbS7hxjqe2FSo58TZMsKS96E6+DtyG7bKnzmQm052xwN+/G4EpjXDMnmsWVFFU+1LLyMrHYaiwkDwONKwRJbpJckiaxXWmiG6BOKOjW+CoA1HHT7Wdy6uu8oribd2ncJfUT4rcAmg9jPJeAJGi/7Ms3nzwOWZCRu2mwm+KaqcH74cra4Cb/TKnjpG9vo+uAiiQxatdHRVUDnOtWlSpuhjUovdvYTRWZkKerJnwM+4LPwhMytzMJUC+QGMdN+5yZt7rEVTKvh5Pcfh71S2RJ9rfXvUQkpZDW0OcGvkDUWpX0rGZuCHXQ3V285nzbtAgehr9+voB5Kjcqq1Iwc5wOmvbxkbeOkTKG5i7c8LHP6PabexXmLSAp/F0l8urtzvLYarQNp5sbOKTwcVQXnRiHXWzyUhx8xXbWGZ7iknVhR7gPYKcVcXjc6AOMHHfdyhXSzTnDS/0oD4NTUwCCgRy4ZUgjXFGG7QYFQTK3vLvsHHBRNaXmdE8i2NzlWvyiRq5YjagDXYwGwy3O2CRt7FXIuy41qQ0+MO2cjPIJdX+4XsybqnlQ71Kz8yNBgpN8lMzKo9acVyRHXQNBMh4ORgX1hiPnvf01vkJy1LS1m0bJIIudcmi8aFDIzl37rYRZdntRMspCU11P9L0Kkv/6HgflrIoVZqMk6nXKPQIvVsIjc7C4N+Y4pB1neRKlbsVTU6O0+pYzTaZNPlSNWwSXRJaBfmS53lo10FmbE2JjpbE27+gbW6sbGze15jQ5iRRaQRW3djls6jkfdYNjdUWaak89EsLQDVbf+VckDYOg7mc9K7R0azEnWruKQNOP4tQ4rU+xXR+zadM0xHUhu8FCTlGX9fq4Z6j1wCOLdff27q8Tm4HavtXo+TkYKb7dCZLA6T/xySJKtF6Nhna3mnrkAsYaDzwhWt+znoPN0jcTtsAdpKaGuhaW+gZve8jeU0teCEezxoDKY/tktEpNj7ydCBewbzLWf5EEWJzHBx7MZz6Silzl91DLEDf4T9ZWlPF7rOnuGib2AHl+7KMot5m9C8hDZ993VC2P3tXTk6RwXrGpJOVxWptiYYg7Gml6Q4Lnch8lwHuOqkriPL5TaSqu79sqgEt7aNUVpv/aKRiC0RmoYc7LrR7j/DSoUDlK724NXpviZjVwbyY5K/0E0NcQ+3udMLuq5c6Ez595iVGy8MfoXexh6W9e9hviEcO5f6nNVorjp37HV+rh5NqS2gucfPvKw/iAp97U9738iPnLqXEnO0VcpbEfp9TbXry8Potes6gjU6S+H68nSKbRy9jwHrJqxsufZn3kTsynJx1eItYSwZo9JTaDqfWBVXZqVqWr1pH1o9AAeHG/plKNm/6IZzvPWVfA6xtK8tic0+YpxONwHTxYiT/0h+j/qgz+r5j9oR/6oR/6oR/6HL1gITW98V64u2dNKTSn/Frf5PlbFx+dT1F5psfzl5oSbgzy6Oute1U2xvDKYSkvmb18Rsun0XkJnAZW3+sI3OMp9K82H8b00kkyL3VE+KyW17ER5s6B0gtN8bzwbv5sN8e2oAu31SjO/vpK+ZbKGMSDaiDeZeeMyjntEsYtoFzQAmqnzqFbis91PY66Ktwq4upIGqiELOWxnGv6CgRZXx1Tffe8S70RpXzUeRQVfHzWlLijy8E/NxBuMbtXlxi1l0hUGwRXbKhYu7wyQ8FAH86Sbyre5WVwhv7ivLoZTsvYZHlfRddRg2HXfV3Oaqq4/gb/8REQ5V1x6cqq31iGvErWZf5e/UFklyhCVg74lOyvXVioZRRVFi5J43UAvsxNlYkSvLJuVq/yzzTjAc5pnAfQSqYQtXsWLDrTPPQGBoRJIFMvANeHxUCCjPIWSc4S7KQNoZ90wRq0ldONWERxMppSgBS6YTDNeZSu1x7ZeUyhFuAOwU1C/hm0YQETYj1iz7U4by0yaOWRBD9Sd4nVqev0IO2pQ4oXEQlOZECcsBdm6vsBRZN6Eb2V2BDldoiJ001cCPIBlWA7zm3oJa67LbxjYrtFB9K262UZZz6KoI2UqzQe2COPeZaWt6Bk1rlhelnPpWgcwsDz22GhfJOS4MTwF/4GDvY5WLSjdquY7jvYjjLn7IwBIwvakZdRORhBtw8MztaZuOuzu4VhnCuvi6TX8rcttFrGyU0X4TFAS8DSG80DhDzOMncn9hRu4rVIwFBOgsxLiavBIMbOOXScaG0fXLzc9e05YLiKWZC9kYEB1UtjSxJy3gV9igbbeRoMgzNV95kxD50+1XR0TwTOoIj74LbG5mRq7n1rbh5hO7Cxs/KvcUmYrdfb4GBnKZU/Beu0R+HQxM4sD+ewcWZOcXLnjtrEeG6eTAJnSrEPwVtnXncwbbcjPgYl8RJ/bPH2OdOFv+J6Yq9JLJ0D8eJl6RrQXkKYt9ptiapa9QPwT76XhQOYBQBj6Y/43Bzp7IOdO6FHBC2ppq2YtPrTdMgwGGOuyZ088hYwDPbq7si3+yT/0wHA1jC3oGanphuqdH27MwlPwVG6w17kLw1nvaR7ceHPpxPIGBwfDo7podx1oN/yh34/mJsmQo+q3Ngwx1yt4Nxyd7BzD5Z1MOcQxTsXjvaBkpVzZ+wXU5KaY4drWgt3R1IAURuW4Q7ai8wzzqOAwXHCPM3bnjE2SIRJuA+kl/sug7MJJjAdURkfgwPXPM8jkBick52kSQ0cIyZwWkfDXAaFP2m3w8kVnKPnhZwX4jdqewMvSlMCB9XdChyfZBINA8sM+SsGx5mu2p5EGcyiUXsa7LsMjle023GidE7uwz7YuBU43q7tmQocfoaSgWa/s4BU4JBespZUzFFMzQO2DlxSFHbq2bsu2FueR44zYEmm0kOnD4sptVbFgU8b21h+QgXPJ5MBgwOEZ8YHb5Hk0GePKwBaSxGraoVSgdPZUBIKnNMFnJMzNt1dsLMn7IgB4A/gSNVqpXyrB761Jandm/6IoDgHk+quAsfLWFTskzoJDWGnwAn46A00wgE/XadyCXsqRQD7yHmAQVtupiNihzLct132vruCc7btfQl04DI4k8DZG3N1LpRcUmUlcObMIbBPiFtQRSGo3TPpvc1pDUlxEqMUvAGklAM+tOuUUEIGn1vXTvYSOscEeXIWRru5zDLiId1M8nJmbjRN4BDsinmcRpTROYGD5jSnH/5p73b4CLQCsuVAYoHy5LpjShmS2KLIvN5sMoDDbtwp74Y4JHB2W4e3n+p3VWnPc140sLFVNNvVuCWX+SI45kfIT8YsGcBuNScARvN+amCCsje2o7m52+UwtggcVrvhvh8qcPYBsTPpdOb90NlS8vbh3ObzyKZUxxezQq665q7fPXt8OJ1QOocVEJWbIYEaIULNFJLuBwY9pYbVEC01xm3wqXcUpkViYADPQ4elv47l0DU9sIVByslUR+SZ1TuOqdKwSUc7FhiGwTHLFsVk8kuUJIXiPY0kGLaypCgJtJStYlkAJh+tZ7NhwbzYFgk5/yDV6nBMxAvvQMBxUOkToobFHEr1nxmgxA22QyzmA1SqBqeq4ua8Gg6odxSzDj8iPs2rSTq6LTH1mo4+e7Ae1acfzsO7iaivIql1Pa3oYRKzRslnlt09o4B7BtkAAABESURBVE7rikjX/MCZqp315/eB0NDV/BRy2ggOtQ/3fRxx+9G1v36cuOoBlD8/0DGrhftafsR78T7uqnIf7Ou5+SEN/Q/nwbjYz2aSQAAAAABJRU5ErkJggg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 structure of monomer and poly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5716"/>
            <a:ext cx="6324600" cy="395287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836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65664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Biomolecules</a:t>
            </a:r>
            <a:r>
              <a:rPr lang="en-US" dirty="0" smtClean="0"/>
              <a:t> are macromolecules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038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Macromolecules – “giant molecules”</a:t>
            </a:r>
          </a:p>
          <a:p>
            <a:r>
              <a:rPr lang="en-US" dirty="0" smtClean="0"/>
              <a:t>Made from thousands or hundreds of thousands of smaller molecules</a:t>
            </a:r>
          </a:p>
          <a:p>
            <a:r>
              <a:rPr lang="en-US" dirty="0" smtClean="0"/>
              <a:t>Formed through a process called </a:t>
            </a:r>
            <a:r>
              <a:rPr lang="en-US" dirty="0" smtClean="0">
                <a:solidFill>
                  <a:srgbClr val="FF0000"/>
                </a:solidFill>
              </a:rPr>
              <a:t>polymerization</a:t>
            </a:r>
          </a:p>
          <a:p>
            <a:r>
              <a:rPr lang="en-US" dirty="0" smtClean="0"/>
              <a:t>Smaller units (</a:t>
            </a:r>
            <a:r>
              <a:rPr lang="en-US" dirty="0" smtClean="0">
                <a:solidFill>
                  <a:srgbClr val="FF0000"/>
                </a:solidFill>
              </a:rPr>
              <a:t>monomers</a:t>
            </a:r>
            <a:r>
              <a:rPr lang="en-US" dirty="0" smtClean="0"/>
              <a:t>) join together to make larger, longer units (</a:t>
            </a:r>
            <a:r>
              <a:rPr lang="en-US" dirty="0" smtClean="0">
                <a:solidFill>
                  <a:srgbClr val="FF0000"/>
                </a:solidFill>
              </a:rPr>
              <a:t>polymers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9458" name="Picture 2" descr="http://2012books.lardbucket.org/books/general-chemistry-principles-patterns-and-applications-v1.0/section_16/3087a92a0fd6133f7f44bbc87d3d26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4062" y="1628775"/>
            <a:ext cx="4769938" cy="4314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253536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Biomolecules</a:t>
            </a:r>
            <a:r>
              <a:rPr lang="en-US" dirty="0" smtClean="0"/>
              <a:t> are macromolecules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657600" cy="4663440"/>
          </a:xfrm>
        </p:spPr>
        <p:txBody>
          <a:bodyPr/>
          <a:lstStyle/>
          <a:p>
            <a:r>
              <a:rPr lang="en-US" dirty="0" smtClean="0"/>
              <a:t>Polymerization is similar to stringing beads on a necklace</a:t>
            </a:r>
          </a:p>
          <a:p>
            <a:r>
              <a:rPr lang="en-US" dirty="0" smtClean="0"/>
              <a:t>Beads = monomers</a:t>
            </a:r>
          </a:p>
          <a:p>
            <a:r>
              <a:rPr lang="en-US" dirty="0" smtClean="0"/>
              <a:t>Necklace = polymer</a:t>
            </a:r>
          </a:p>
          <a:p>
            <a:r>
              <a:rPr lang="en-US" dirty="0" smtClean="0"/>
              <a:t>Monomers can be the same, or different</a:t>
            </a:r>
            <a:endParaRPr lang="en-US" dirty="0"/>
          </a:p>
        </p:txBody>
      </p:sp>
      <p:pic>
        <p:nvPicPr>
          <p:cNvPr id="23554" name="Picture 2" descr="http://pad1.whstatic.com/images/thumb/6/6e/Make-a-Beaded-Necklace-Step-9.jpg/550px-Make-a-Beaded-Necklace-Step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524000"/>
            <a:ext cx="4208177" cy="2800351"/>
          </a:xfrm>
          <a:prstGeom prst="rect">
            <a:avLst/>
          </a:prstGeom>
          <a:noFill/>
        </p:spPr>
      </p:pic>
      <p:pic>
        <p:nvPicPr>
          <p:cNvPr id="23556" name="Picture 4" descr="http://cdn103.iofferphoto.com/img3/item/510/773/186/l_2012-personalited-sexy-woman-multi-color-beads-necklace-15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648200"/>
            <a:ext cx="3581400" cy="251460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rot="10800000">
            <a:off x="6400800" y="3200400"/>
            <a:ext cx="1905000" cy="1600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96200" y="4953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Same </a:t>
            </a:r>
          </a:p>
          <a:p>
            <a:pPr algn="ctr"/>
            <a:r>
              <a:rPr lang="en-US" dirty="0" smtClean="0"/>
              <a:t>monomers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981200" y="5638800"/>
            <a:ext cx="2133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" y="5943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Different </a:t>
            </a:r>
          </a:p>
          <a:p>
            <a:pPr algn="ctr"/>
            <a:r>
              <a:rPr lang="en-US" dirty="0" smtClean="0"/>
              <a:t>monomers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hlinkClick r:id="rId2"/>
              </a:rPr>
              <a:t>Biomolecules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8382000" cy="4526280"/>
          </a:xfrm>
        </p:spPr>
        <p:txBody>
          <a:bodyPr/>
          <a:lstStyle/>
          <a:p>
            <a:r>
              <a:rPr lang="en-US" dirty="0" smtClean="0"/>
              <a:t>Four types of </a:t>
            </a:r>
            <a:r>
              <a:rPr lang="en-US" dirty="0" err="1" smtClean="0"/>
              <a:t>biomolecules</a:t>
            </a:r>
            <a:r>
              <a:rPr lang="en-US" dirty="0" smtClean="0"/>
              <a:t>:</a:t>
            </a:r>
          </a:p>
          <a:p>
            <a:pPr marL="273050" indent="-273050">
              <a:buNone/>
            </a:pPr>
            <a:r>
              <a:rPr lang="en-US" dirty="0" smtClean="0"/>
              <a:t>(1) </a:t>
            </a:r>
            <a:r>
              <a:rPr lang="en-US" dirty="0" smtClean="0">
                <a:solidFill>
                  <a:schemeClr val="accent3"/>
                </a:solidFill>
              </a:rPr>
              <a:t>Carbohydrates </a:t>
            </a:r>
            <a:r>
              <a:rPr lang="en-US" dirty="0" smtClean="0"/>
              <a:t>– sugars and starches</a:t>
            </a:r>
          </a:p>
          <a:p>
            <a:pPr marL="273050" indent="-273050">
              <a:buNone/>
            </a:pPr>
            <a:r>
              <a:rPr lang="en-US" dirty="0" smtClean="0"/>
              <a:t>(2) </a:t>
            </a:r>
            <a:r>
              <a:rPr lang="en-US" dirty="0" smtClean="0">
                <a:solidFill>
                  <a:srgbClr val="C32D2E"/>
                </a:solidFill>
              </a:rPr>
              <a:t>Lipids </a:t>
            </a:r>
            <a:r>
              <a:rPr lang="en-US" dirty="0" smtClean="0"/>
              <a:t>– fats and oils</a:t>
            </a:r>
          </a:p>
          <a:p>
            <a:pPr marL="273050" indent="-273050">
              <a:buNone/>
            </a:pPr>
            <a:r>
              <a:rPr lang="en-US" dirty="0" smtClean="0"/>
              <a:t>(3) </a:t>
            </a:r>
            <a:r>
              <a:rPr lang="en-US" dirty="0" smtClean="0">
                <a:solidFill>
                  <a:srgbClr val="C32D2E"/>
                </a:solidFill>
              </a:rPr>
              <a:t>Proteins </a:t>
            </a:r>
            <a:r>
              <a:rPr lang="en-US" dirty="0" smtClean="0"/>
              <a:t>– enzymes </a:t>
            </a:r>
          </a:p>
          <a:p>
            <a:pPr marL="273050" indent="-273050">
              <a:buNone/>
            </a:pPr>
            <a:r>
              <a:rPr lang="en-US" dirty="0" smtClean="0"/>
              <a:t>(4</a:t>
            </a:r>
            <a:r>
              <a:rPr lang="en-US" dirty="0" smtClean="0">
                <a:solidFill>
                  <a:srgbClr val="C32D2E"/>
                </a:solidFill>
              </a:rPr>
              <a:t>) Nucleic Acids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– DNA, RNA, ATP, ADP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year11scienceatsmc.wikispaces.com/file/view/nucleotide.jpg/158867079/nucleot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2857500" cy="2324101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chemguide.co.uk/organicprops/aminoacids/dnachai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799" y="542330"/>
            <a:ext cx="4491799" cy="55626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67200" y="609600"/>
            <a:ext cx="2590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1"/>
          </p:cNvCxnSpPr>
          <p:nvPr/>
        </p:nvCxnSpPr>
        <p:spPr>
          <a:xfrm flipH="1">
            <a:off x="2590800" y="1104900"/>
            <a:ext cx="1676400" cy="148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2335" y="50570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Monomer: nucleotide that makes up</a:t>
            </a:r>
            <a:endParaRPr lang="en-US" b="1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105400" y="2971800"/>
            <a:ext cx="685800" cy="1752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0" y="4872335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 Polymer:</a:t>
            </a:r>
          </a:p>
          <a:p>
            <a:pPr algn="ctr"/>
            <a:r>
              <a:rPr lang="en-US" b="1" dirty="0" smtClean="0"/>
              <a:t>Nucleic Acid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1230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Biomolecules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8229600" cy="5181600"/>
          </a:xfrm>
        </p:spPr>
        <p:txBody>
          <a:bodyPr/>
          <a:lstStyle/>
          <a:p>
            <a:r>
              <a:rPr lang="en-US" dirty="0" smtClean="0"/>
              <a:t>Each type of </a:t>
            </a:r>
            <a:r>
              <a:rPr lang="en-US" dirty="0" err="1" smtClean="0"/>
              <a:t>biomolecule</a:t>
            </a:r>
            <a:r>
              <a:rPr lang="en-US" dirty="0" smtClean="0"/>
              <a:t> has its own monomer unit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Biomolecule (polymer)</a:t>
            </a:r>
            <a:r>
              <a:rPr lang="en-US" b="1" dirty="0" smtClean="0"/>
              <a:t>	    </a:t>
            </a:r>
            <a:r>
              <a:rPr lang="en-US" b="1" u="sng" dirty="0" smtClean="0"/>
              <a:t>Monomer</a:t>
            </a:r>
          </a:p>
          <a:p>
            <a:pPr>
              <a:buNone/>
            </a:pPr>
            <a:r>
              <a:rPr lang="en-US" dirty="0" smtClean="0"/>
              <a:t>          Carbohydrate	         Monosaccharide</a:t>
            </a:r>
          </a:p>
          <a:p>
            <a:pPr>
              <a:buNone/>
            </a:pPr>
            <a:r>
              <a:rPr lang="en-US" dirty="0" smtClean="0"/>
              <a:t>                  Lipid	 	    Fatty Acid and Glycerol</a:t>
            </a:r>
          </a:p>
          <a:p>
            <a:pPr>
              <a:buNone/>
            </a:pPr>
            <a:r>
              <a:rPr lang="en-US" dirty="0" smtClean="0"/>
              <a:t>                Protein			    Amino Acid</a:t>
            </a:r>
          </a:p>
          <a:p>
            <a:pPr>
              <a:buNone/>
            </a:pPr>
            <a:r>
              <a:rPr lang="en-US" dirty="0" smtClean="0"/>
              <a:t>            Nucleic Acid		    Nucleotide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C:\Users\Tom\Desktop\Polym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79987"/>
            <a:ext cx="91440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81400" y="5562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Polymer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Biochemistry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living things are made up of chemical compounds</a:t>
            </a:r>
          </a:p>
          <a:p>
            <a:r>
              <a:rPr lang="en-US" dirty="0" smtClean="0"/>
              <a:t>The smallest unit of all things is the </a:t>
            </a:r>
            <a:r>
              <a:rPr lang="en-US" dirty="0" smtClean="0">
                <a:solidFill>
                  <a:srgbClr val="FF0000"/>
                </a:solidFill>
              </a:rPr>
              <a:t>atom.</a:t>
            </a:r>
          </a:p>
          <a:p>
            <a:r>
              <a:rPr lang="en-US" dirty="0" smtClean="0"/>
              <a:t>Atoms are composed of </a:t>
            </a:r>
            <a:r>
              <a:rPr lang="en-US" dirty="0" smtClean="0">
                <a:solidFill>
                  <a:srgbClr val="FF0000"/>
                </a:solidFill>
              </a:rPr>
              <a:t>protons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neutrons</a:t>
            </a:r>
            <a:r>
              <a:rPr lang="en-US" dirty="0" smtClean="0"/>
              <a:t> found in the nucleus, and </a:t>
            </a:r>
            <a:r>
              <a:rPr lang="en-US" dirty="0" smtClean="0">
                <a:solidFill>
                  <a:srgbClr val="FF0000"/>
                </a:solidFill>
              </a:rPr>
              <a:t>electrons</a:t>
            </a:r>
            <a:r>
              <a:rPr lang="en-US" dirty="0" smtClean="0"/>
              <a:t> found in energy levels around the nucleus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1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Biochemistry</a:t>
            </a:r>
            <a:endParaRPr lang="en-US" dirty="0"/>
          </a:p>
        </p:txBody>
      </p:sp>
      <p:pic>
        <p:nvPicPr>
          <p:cNvPr id="1026" name="Picture 2" descr="http://www.ducksters.com/science/ato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5105400" cy="51054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03374" y="1219200"/>
            <a:ext cx="2514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Electrons in the last, or outermost energy level, are important for forming </a:t>
            </a:r>
            <a:r>
              <a:rPr lang="en-US" sz="2000" dirty="0" smtClean="0">
                <a:solidFill>
                  <a:srgbClr val="FF0000"/>
                </a:solidFill>
              </a:rPr>
              <a:t>BONDS</a:t>
            </a:r>
            <a:r>
              <a:rPr lang="en-US" sz="2000" dirty="0" smtClean="0"/>
              <a:t> between other atoms.  A substance consisting of only one type of atom is an </a:t>
            </a:r>
            <a:r>
              <a:rPr lang="en-US" sz="2000" dirty="0" smtClean="0">
                <a:solidFill>
                  <a:srgbClr val="FF0000"/>
                </a:solidFill>
              </a:rPr>
              <a:t>ELEMENT</a:t>
            </a:r>
            <a:r>
              <a:rPr lang="en-US" sz="2000" dirty="0" smtClean="0"/>
              <a:t>.  Lots of bonds between different types of atoms are called </a:t>
            </a:r>
            <a:r>
              <a:rPr lang="en-US" sz="2000" dirty="0" smtClean="0">
                <a:solidFill>
                  <a:srgbClr val="FF0000"/>
                </a:solidFill>
              </a:rPr>
              <a:t>MOLECULES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114800" y="1447800"/>
            <a:ext cx="1988574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77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Biochemistry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Elements</a:t>
            </a:r>
            <a:r>
              <a:rPr lang="en-US" dirty="0" smtClean="0"/>
              <a:t> are pure substances that are made of the same type of atom.</a:t>
            </a:r>
          </a:p>
          <a:p>
            <a:r>
              <a:rPr lang="en-US" dirty="0" smtClean="0"/>
              <a:t>EX: Carbon (C), Hydrogen (H), Oxygen (O), Nitrogen (N), Phosphorus (P)</a:t>
            </a:r>
          </a:p>
          <a:p>
            <a:r>
              <a:rPr lang="en-US" dirty="0"/>
              <a:t>One of the most important elements to living things is Carbon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72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Carbon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518191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Carbon is unique!  It can:</a:t>
            </a:r>
          </a:p>
          <a:p>
            <a:r>
              <a:rPr lang="en-US" dirty="0" smtClean="0"/>
              <a:t>(1) form 4 bonds with many different elements</a:t>
            </a:r>
          </a:p>
          <a:p>
            <a:r>
              <a:rPr lang="en-US" dirty="0" smtClean="0"/>
              <a:t>(2) Can bond to other carbon atoms, giving it the ability to form chains almost unlimited in length</a:t>
            </a:r>
          </a:p>
          <a:p>
            <a:r>
              <a:rPr lang="en-US" dirty="0" smtClean="0"/>
              <a:t>(3) Can form bonds of different strength (single, double, triple bonds)</a:t>
            </a:r>
          </a:p>
          <a:p>
            <a:r>
              <a:rPr lang="en-US" dirty="0" smtClean="0"/>
              <a:t>(4) Is extremely versatile (can form millions of different large and complex structures)</a:t>
            </a:r>
          </a:p>
          <a:p>
            <a:r>
              <a:rPr lang="en-US" dirty="0" smtClean="0"/>
              <a:t>(5) is abundant – there’s lots of it!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371600"/>
          </a:xfrm>
          <a:prstGeom prst="rect">
            <a:avLst/>
          </a:prstGeom>
        </p:spPr>
        <p:txBody>
          <a:bodyPr rIns="91440" anchor="b">
            <a:normAutofit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1.</a:t>
            </a:r>
            <a:r>
              <a:rPr kumimoji="0" lang="en-US" sz="4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Carbon can bond with up to four other atoms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582994"/>
            <a:ext cx="4633452" cy="1295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Carbon has 4 (outermost) </a:t>
            </a:r>
          </a:p>
          <a:p>
            <a:pPr marL="292100" lvl="0" indent="-292100" algn="ctr">
              <a:buClr>
                <a:schemeClr val="accent1"/>
              </a:buClr>
              <a:buSzPct val="70000"/>
              <a:defRPr/>
            </a:pPr>
            <a:r>
              <a:rPr lang="en-US" sz="2400" dirty="0"/>
              <a:t>e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lectrons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that can be shared with other </a:t>
            </a:r>
            <a:r>
              <a:rPr lang="en-US" sz="2400" dirty="0" smtClean="0"/>
              <a:t>elements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         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9530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allows it to bond with 4 other atoms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</a:t>
            </a:r>
          </a:p>
        </p:txBody>
      </p:sp>
      <p:pic>
        <p:nvPicPr>
          <p:cNvPr id="7" name="Picture 2" descr="C:\Users\Tom\Desktop\Carb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95600"/>
            <a:ext cx="3538538" cy="362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Users\Tom\Desktop\Carbon B arm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651125"/>
            <a:ext cx="36576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1066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2.  Carbon Bonds Readily with Itself</a:t>
            </a:r>
          </a:p>
        </p:txBody>
      </p:sp>
      <p:pic>
        <p:nvPicPr>
          <p:cNvPr id="16386" name="Picture 2" descr="structure of linear chain represent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514600"/>
            <a:ext cx="3810000" cy="2254900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838200" y="14478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*This allows carbon to be the backbone of large and complex molecules.</a:t>
            </a:r>
          </a:p>
          <a:p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838200" y="5042118"/>
            <a:ext cx="784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Carbon bonds readily with other elements</a:t>
            </a:r>
          </a:p>
          <a:p>
            <a:r>
              <a:rPr lang="en-US" sz="2800" dirty="0" smtClean="0"/>
              <a:t>    - in living things: Sulfur, Phosphorus, Oxygen, Nitrogen, &amp; Hydrogen  (</a:t>
            </a:r>
            <a:r>
              <a:rPr lang="en-US" sz="2800" dirty="0" smtClean="0">
                <a:solidFill>
                  <a:srgbClr val="FF0000"/>
                </a:solidFill>
              </a:rPr>
              <a:t>SPON</a:t>
            </a:r>
            <a:r>
              <a:rPr lang="en-US" sz="2800" dirty="0" smtClean="0"/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en-US" sz="2800" dirty="0" smtClean="0"/>
              <a:t>)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3.  Carbon Bonds to Build a Variety of Shapes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Straight chains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Branched chains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Rings</a:t>
            </a:r>
            <a:r>
              <a:rPr lang="pt-BR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6" name="Picture 2" descr="C:\Users\Tom\Desktop\Straight Ch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46237"/>
            <a:ext cx="4114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Tom\Desktop\Branched Ch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743200"/>
            <a:ext cx="32781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Users\Tom\Desktop\Carbon Ring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419600"/>
            <a:ext cx="3643313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4.  Carbon Forms Bonds of Different Strengths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Single Bonds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Double Bonds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Triple Bonds                 </a:t>
            </a:r>
          </a:p>
        </p:txBody>
      </p:sp>
      <p:pic>
        <p:nvPicPr>
          <p:cNvPr id="6" name="Picture 2" descr="C:\Users\Tom\Desktop\Single Coval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057400"/>
            <a:ext cx="29718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Tom\Desktop\Double bo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886200"/>
            <a:ext cx="2638425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Users\Tom\Desktop\Triple covale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5257800"/>
            <a:ext cx="27432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1143</TotalTime>
  <Words>558</Words>
  <Application>Microsoft Macintosh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Biological Molecules</vt:lpstr>
      <vt:lpstr>Biochemistry</vt:lpstr>
      <vt:lpstr>Biochemistry</vt:lpstr>
      <vt:lpstr>Biochemistry</vt:lpstr>
      <vt:lpstr>Carbon</vt:lpstr>
      <vt:lpstr>Slide 6</vt:lpstr>
      <vt:lpstr>2.  Carbon Bonds Readily with Itself</vt:lpstr>
      <vt:lpstr>3.  Carbon Bonds to Build a Variety of Shapes </vt:lpstr>
      <vt:lpstr>4.  Carbon Forms Bonds of Different Strengths</vt:lpstr>
      <vt:lpstr>Biochemistry</vt:lpstr>
      <vt:lpstr>Monomers</vt:lpstr>
      <vt:lpstr>Biomolecules are macromolecules</vt:lpstr>
      <vt:lpstr>Biomolecules are macromolecules</vt:lpstr>
      <vt:lpstr>Biomolecules</vt:lpstr>
      <vt:lpstr>Slide 15</vt:lpstr>
      <vt:lpstr>Biomolecules</vt:lpstr>
    </vt:vector>
  </TitlesOfParts>
  <Company>Harnett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Molecules</dc:title>
  <dc:creator>HCS</dc:creator>
  <cp:lastModifiedBy>Shannon Atkins</cp:lastModifiedBy>
  <cp:revision>46</cp:revision>
  <dcterms:created xsi:type="dcterms:W3CDTF">2015-01-24T19:49:03Z</dcterms:created>
  <dcterms:modified xsi:type="dcterms:W3CDTF">2015-01-24T19:50:30Z</dcterms:modified>
</cp:coreProperties>
</file>