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62" r:id="rId4"/>
    <p:sldId id="264" r:id="rId5"/>
    <p:sldId id="263" r:id="rId6"/>
    <p:sldId id="258" r:id="rId7"/>
    <p:sldId id="259" r:id="rId8"/>
    <p:sldId id="260" r:id="rId9"/>
    <p:sldId id="261" r:id="rId10"/>
  </p:sldIdLst>
  <p:sldSz cx="9144000" cy="6858000" type="screen4x3"/>
  <p:notesSz cx="700405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5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95352BA2-7D32-4089-8C66-6D08B78CDF0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1" y="8829967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6FD9AAAB-7197-440F-8143-82841BFE1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8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7CC8-7BC9-4FFC-BB4F-37B737BA041C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2E84-CC93-4508-ADD5-11C3148B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6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7CC8-7BC9-4FFC-BB4F-37B737BA041C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2E84-CC93-4508-ADD5-11C3148B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7CC8-7BC9-4FFC-BB4F-37B737BA041C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2E84-CC93-4508-ADD5-11C3148B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8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7CC8-7BC9-4FFC-BB4F-37B737BA041C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2E84-CC93-4508-ADD5-11C3148B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2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7CC8-7BC9-4FFC-BB4F-37B737BA041C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2E84-CC93-4508-ADD5-11C3148B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6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7CC8-7BC9-4FFC-BB4F-37B737BA041C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2E84-CC93-4508-ADD5-11C3148B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6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7CC8-7BC9-4FFC-BB4F-37B737BA041C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2E84-CC93-4508-ADD5-11C3148B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9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7CC8-7BC9-4FFC-BB4F-37B737BA041C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2E84-CC93-4508-ADD5-11C3148B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7CC8-7BC9-4FFC-BB4F-37B737BA041C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2E84-CC93-4508-ADD5-11C3148B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4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7CC8-7BC9-4FFC-BB4F-37B737BA041C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2E84-CC93-4508-ADD5-11C3148B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7CC8-7BC9-4FFC-BB4F-37B737BA041C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2E84-CC93-4508-ADD5-11C3148B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4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87CC8-7BC9-4FFC-BB4F-37B737BA041C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12E84-CC93-4508-ADD5-11C3148B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0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Cell Differentiation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704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all Eukaryotic cells look the same?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5112"/>
          </a:xfrm>
        </p:spPr>
        <p:txBody>
          <a:bodyPr/>
          <a:lstStyle/>
          <a:p>
            <a:r>
              <a:rPr lang="en-US" dirty="0" smtClean="0"/>
              <a:t>No!  Cells can </a:t>
            </a:r>
            <a:r>
              <a:rPr lang="en-US" b="1" i="1" dirty="0" smtClean="0"/>
              <a:t>DIFFERENTIATE</a:t>
            </a:r>
            <a:r>
              <a:rPr lang="en-US" dirty="0" smtClean="0"/>
              <a:t> to perform different functions!</a:t>
            </a:r>
            <a:endParaRPr lang="en-US" dirty="0"/>
          </a:p>
        </p:txBody>
      </p:sp>
      <p:pic>
        <p:nvPicPr>
          <p:cNvPr id="1026" name="Picture 2" descr="http://upload.wikimedia.org/wikipedia/commons/3/39/Blausen_0761_RedBloodCel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strust.org.uk/information/images/ner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503" y="3011163"/>
            <a:ext cx="4772025" cy="266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8063" y="5840596"/>
            <a:ext cx="174599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/>
              <a:t>Nerve Cell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10905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Cell Differentiation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325112"/>
          </a:xfrm>
        </p:spPr>
        <p:txBody>
          <a:bodyPr/>
          <a:lstStyle/>
          <a:p>
            <a:r>
              <a:rPr lang="en-US" b="1" dirty="0"/>
              <a:t>D</a:t>
            </a:r>
            <a:r>
              <a:rPr lang="en-US" b="1" dirty="0" smtClean="0"/>
              <a:t>ifferentiation</a:t>
            </a:r>
            <a:r>
              <a:rPr lang="en-US" dirty="0"/>
              <a:t> is the process of a </a:t>
            </a:r>
            <a:r>
              <a:rPr lang="en-US" b="1" dirty="0" smtClean="0"/>
              <a:t>cell </a:t>
            </a:r>
            <a:r>
              <a:rPr lang="en-US" dirty="0" smtClean="0"/>
              <a:t>changing </a:t>
            </a:r>
            <a:r>
              <a:rPr lang="en-US" dirty="0"/>
              <a:t>from </a:t>
            </a:r>
            <a:r>
              <a:rPr lang="en-US" dirty="0" smtClean="0"/>
              <a:t>a </a:t>
            </a:r>
            <a:r>
              <a:rPr lang="en-US" dirty="0"/>
              <a:t>less specialized type becoming a more specialized </a:t>
            </a:r>
            <a:r>
              <a:rPr lang="en-US" dirty="0" smtClean="0"/>
              <a:t>type.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933700"/>
            <a:ext cx="47625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Cell Differentiation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5112"/>
          </a:xfrm>
        </p:spPr>
        <p:txBody>
          <a:bodyPr/>
          <a:lstStyle/>
          <a:p>
            <a:pPr indent="-274320">
              <a:lnSpc>
                <a:spcPct val="150000"/>
              </a:lnSpc>
              <a:defRPr/>
            </a:pPr>
            <a:r>
              <a:rPr lang="en-US" dirty="0" smtClean="0"/>
              <a:t>Although each </a:t>
            </a:r>
            <a:r>
              <a:rPr lang="en-US" b="1" dirty="0" smtClean="0"/>
              <a:t>somatic</a:t>
            </a:r>
            <a:r>
              <a:rPr lang="en-US" dirty="0" smtClean="0"/>
              <a:t> (body) cell has the same DNA, only </a:t>
            </a:r>
            <a:r>
              <a:rPr lang="en-US" dirty="0"/>
              <a:t>specific parts of the DNA are </a:t>
            </a:r>
            <a:r>
              <a:rPr lang="en-US" b="1" dirty="0" smtClean="0"/>
              <a:t>activated</a:t>
            </a:r>
            <a:r>
              <a:rPr lang="en-US" dirty="0" smtClean="0"/>
              <a:t>.  The </a:t>
            </a:r>
            <a:r>
              <a:rPr lang="en-US" dirty="0"/>
              <a:t>parts of the DNA that are activated determine the </a:t>
            </a:r>
            <a:r>
              <a:rPr lang="en-US" b="1" dirty="0"/>
              <a:t>function</a:t>
            </a:r>
            <a:r>
              <a:rPr lang="en-US" dirty="0"/>
              <a:t> and specialized </a:t>
            </a:r>
            <a:r>
              <a:rPr lang="en-US" b="1" dirty="0"/>
              <a:t>structure</a:t>
            </a:r>
            <a:r>
              <a:rPr lang="en-US" dirty="0"/>
              <a:t> of a cell.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Cell Differentiation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5112"/>
          </a:xfrm>
        </p:spPr>
        <p:txBody>
          <a:bodyPr/>
          <a:lstStyle/>
          <a:p>
            <a:pPr indent="-274320">
              <a:lnSpc>
                <a:spcPct val="150000"/>
              </a:lnSpc>
              <a:defRPr/>
            </a:pPr>
            <a:r>
              <a:rPr lang="en-US" dirty="0"/>
              <a:t>Because all cells contain the same DNA, all cells initially have the </a:t>
            </a:r>
            <a:r>
              <a:rPr lang="en-US" b="1" dirty="0" smtClean="0"/>
              <a:t>potential</a:t>
            </a:r>
            <a:r>
              <a:rPr lang="en-US" dirty="0" smtClean="0"/>
              <a:t> to </a:t>
            </a:r>
            <a:r>
              <a:rPr lang="en-US" dirty="0"/>
              <a:t>become any type of cell; however; once a cell differentiates, the process cannot be reversed.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1263"/>
            <a:ext cx="8229600" cy="1066800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Red Blood Cells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4038600" cy="50292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Red blood cells function to transport oxygen and remove carbon dioxide and waste products from cells.</a:t>
            </a:r>
            <a:endParaRPr lang="en-US" sz="3400" dirty="0"/>
          </a:p>
        </p:txBody>
      </p:sp>
      <p:pic>
        <p:nvPicPr>
          <p:cNvPr id="4" name="Picture 2" descr="http://upload.wikimedia.org/wikipedia/commons/3/39/Blausen_0761_RedBloodCel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5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3087605" cy="1066800"/>
          </a:xfrm>
        </p:spPr>
        <p:txBody>
          <a:bodyPr/>
          <a:lstStyle/>
          <a:p>
            <a:pPr algn="ctr"/>
            <a:r>
              <a:rPr lang="en-US" b="1" dirty="0" smtClean="0"/>
              <a:t>Muscle Cells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67" y="2066543"/>
            <a:ext cx="3048000" cy="4325112"/>
          </a:xfrm>
        </p:spPr>
        <p:txBody>
          <a:bodyPr>
            <a:normAutofit/>
          </a:bodyPr>
          <a:lstStyle/>
          <a:p>
            <a:pPr algn="ctr"/>
            <a:r>
              <a:rPr lang="en-US" sz="3100" dirty="0" smtClean="0"/>
              <a:t>Muscle cells function to allow motion to occur.</a:t>
            </a:r>
            <a:endParaRPr lang="en-US" sz="3100" dirty="0"/>
          </a:p>
        </p:txBody>
      </p:sp>
      <p:pic>
        <p:nvPicPr>
          <p:cNvPr id="2050" name="Picture 2" descr="http://www.nlm.nih.gov/medlineplus/ency/images/ency/fullsize/19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99" y="1828800"/>
            <a:ext cx="5755842" cy="48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066800"/>
          </a:xfrm>
        </p:spPr>
        <p:txBody>
          <a:bodyPr/>
          <a:lstStyle/>
          <a:p>
            <a:r>
              <a:rPr lang="en-US" b="1" dirty="0" smtClean="0"/>
              <a:t>Nerve Cell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1447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Nerve cells have the ability to conduct electrical impulses to maintain homeostasis in the body.</a:t>
            </a:r>
            <a:endParaRPr lang="en-US" sz="3000" dirty="0"/>
          </a:p>
        </p:txBody>
      </p:sp>
      <p:pic>
        <p:nvPicPr>
          <p:cNvPr id="4" name="Picture 4" descr="http://www.mstrust.org.uk/information/images/ner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6273227" cy="350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896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6884"/>
            <a:ext cx="8229600" cy="1066800"/>
          </a:xfrm>
        </p:spPr>
        <p:txBody>
          <a:bodyPr/>
          <a:lstStyle/>
          <a:p>
            <a:r>
              <a:rPr lang="en-US" b="1" dirty="0" smtClean="0"/>
              <a:t>Bone Cell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3581400" cy="38862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Bones function to provide support and movement.</a:t>
            </a:r>
            <a:endParaRPr lang="en-US" sz="3000" dirty="0"/>
          </a:p>
        </p:txBody>
      </p:sp>
      <p:pic>
        <p:nvPicPr>
          <p:cNvPr id="3074" name="Picture 2" descr="http://upload.wikimedia.org/wikipedia/commons/thumb/7/75/Transverse_Section_Of_Bone.png/250px-Transverse_Section_Of_B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1708484"/>
            <a:ext cx="5643253" cy="492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250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161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Cell Differentiation</vt:lpstr>
      <vt:lpstr>Do all Eukaryotic cells look the same?</vt:lpstr>
      <vt:lpstr>Cell Differentiation</vt:lpstr>
      <vt:lpstr>Cell Differentiation</vt:lpstr>
      <vt:lpstr>Cell Differentiation</vt:lpstr>
      <vt:lpstr>Red Blood Cells</vt:lpstr>
      <vt:lpstr>Muscle Cells</vt:lpstr>
      <vt:lpstr>Nerve Cell</vt:lpstr>
      <vt:lpstr>Bone Cell</vt:lpstr>
    </vt:vector>
  </TitlesOfParts>
  <Company>HCS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Differentiation</dc:title>
  <dc:creator>Windows User</dc:creator>
  <cp:lastModifiedBy>Shannon Atkins</cp:lastModifiedBy>
  <cp:revision>7</cp:revision>
  <cp:lastPrinted>2016-02-10T16:29:10Z</cp:lastPrinted>
  <dcterms:created xsi:type="dcterms:W3CDTF">2015-02-05T16:41:54Z</dcterms:created>
  <dcterms:modified xsi:type="dcterms:W3CDTF">2016-02-10T16:32:54Z</dcterms:modified>
</cp:coreProperties>
</file>