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6" r:id="rId9"/>
    <p:sldId id="277" r:id="rId10"/>
    <p:sldId id="278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CB02774-04D5-4E06-82C2-BB2CC9CCF406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3BE66BA-1DB5-40E9-9AC5-61E1876ED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774-04D5-4E06-82C2-BB2CC9CCF406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6BA-1DB5-40E9-9AC5-61E1876ED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774-04D5-4E06-82C2-BB2CC9CCF406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6BA-1DB5-40E9-9AC5-61E1876ED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774-04D5-4E06-82C2-BB2CC9CCF406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6BA-1DB5-40E9-9AC5-61E1876ED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774-04D5-4E06-82C2-BB2CC9CCF406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6BA-1DB5-40E9-9AC5-61E1876ED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774-04D5-4E06-82C2-BB2CC9CCF406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6BA-1DB5-40E9-9AC5-61E1876ED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B02774-04D5-4E06-82C2-BB2CC9CCF406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BE66BA-1DB5-40E9-9AC5-61E1876ED4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CB02774-04D5-4E06-82C2-BB2CC9CCF406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3BE66BA-1DB5-40E9-9AC5-61E1876ED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774-04D5-4E06-82C2-BB2CC9CCF406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6BA-1DB5-40E9-9AC5-61E1876ED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774-04D5-4E06-82C2-BB2CC9CCF406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6BA-1DB5-40E9-9AC5-61E1876ED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2774-04D5-4E06-82C2-BB2CC9CCF406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66BA-1DB5-40E9-9AC5-61E1876ED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CB02774-04D5-4E06-82C2-BB2CC9CCF406}" type="datetimeFigureOut">
              <a:rPr lang="en-US" smtClean="0"/>
              <a:pPr/>
              <a:t>9/20/15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3BE66BA-1DB5-40E9-9AC5-61E1876ED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066800"/>
          </a:xfrm>
        </p:spPr>
        <p:txBody>
          <a:bodyPr/>
          <a:lstStyle/>
          <a:p>
            <a:r>
              <a:rPr lang="en-US" dirty="0" smtClean="0"/>
              <a:t>Chloroplast in Plant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5029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 plant cells,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chloroplasts</a:t>
            </a:r>
            <a:r>
              <a:rPr lang="en-US" dirty="0" smtClean="0"/>
              <a:t> use light energy to perform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photosynthesis</a:t>
            </a:r>
            <a:r>
              <a:rPr lang="en-US" dirty="0" smtClean="0"/>
              <a:t>.  Chloroplasts also contain their own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DNA</a:t>
            </a:r>
            <a:r>
              <a:rPr lang="en-US" dirty="0" smtClean="0"/>
              <a:t>.  Chloroplasts contain green pigment called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chlorophyll</a:t>
            </a:r>
            <a:r>
              <a:rPr lang="en-US" dirty="0" smtClean="0"/>
              <a:t> that gives plants their green color.  </a:t>
            </a:r>
            <a:endParaRPr lang="en-US" dirty="0"/>
          </a:p>
        </p:txBody>
      </p:sp>
      <p:pic>
        <p:nvPicPr>
          <p:cNvPr id="35842" name="Picture 2" descr="http://micro.magnet.fsu.edu/cells/chloroplasts/images/chloroplastsfig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28800"/>
            <a:ext cx="3552825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3494805"/>
              </p:ext>
            </p:extLst>
          </p:nvPr>
        </p:nvGraphicFramePr>
        <p:xfrm>
          <a:off x="152400" y="1066800"/>
          <a:ext cx="88392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Animal</a:t>
                      </a:r>
                      <a:r>
                        <a:rPr lang="en-US" sz="2600" baseline="0" dirty="0" smtClean="0"/>
                        <a:t> Cell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Plant Cell</a:t>
                      </a:r>
                      <a:endParaRPr lang="en-US" sz="2600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1.  Cell </a:t>
                      </a:r>
                      <a:r>
                        <a:rPr lang="en-US" sz="2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Membrane</a:t>
                      </a:r>
                      <a:r>
                        <a:rPr lang="en-US" sz="2600" dirty="0" smtClean="0"/>
                        <a:t> surrounds cell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1.  Cell wall made of </a:t>
                      </a:r>
                      <a:r>
                        <a:rPr lang="en-US" sz="2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cellulose</a:t>
                      </a:r>
                      <a:r>
                        <a:rPr lang="en-US" sz="2600" baseline="0" dirty="0" smtClean="0"/>
                        <a:t> </a:t>
                      </a:r>
                      <a:r>
                        <a:rPr lang="en-US" sz="2600" dirty="0" smtClean="0"/>
                        <a:t> surrounds the </a:t>
                      </a:r>
                      <a:r>
                        <a:rPr lang="en-US" sz="2600" smtClean="0"/>
                        <a:t>cell membrane</a:t>
                      </a:r>
                      <a:endParaRPr lang="en-US" sz="2600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2.  </a:t>
                      </a:r>
                      <a:r>
                        <a:rPr lang="en-US" sz="2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Cytoplasm</a:t>
                      </a:r>
                      <a:r>
                        <a:rPr lang="en-US" sz="2600" dirty="0" smtClean="0"/>
                        <a:t> occupies most of the space in the cell.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2.  </a:t>
                      </a:r>
                      <a:r>
                        <a:rPr lang="en-US" sz="2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Cytoplasm</a:t>
                      </a:r>
                      <a:r>
                        <a:rPr lang="en-US" sz="2600" baseline="0" dirty="0" smtClean="0"/>
                        <a:t> is pushed to the sides of the cell.</a:t>
                      </a:r>
                      <a:endParaRPr lang="en-US" sz="2600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3.  Rarely </a:t>
                      </a:r>
                      <a:r>
                        <a:rPr lang="en-US" sz="2600" baseline="0" dirty="0" smtClean="0"/>
                        <a:t>contains </a:t>
                      </a:r>
                      <a:r>
                        <a:rPr lang="en-US" sz="2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vacuoles</a:t>
                      </a:r>
                      <a:r>
                        <a:rPr lang="en-US" sz="2600" baseline="0" dirty="0" smtClean="0"/>
                        <a:t>.  If so, they are small and temporary.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3.  Vacuole takes up majority of </a:t>
                      </a:r>
                      <a:r>
                        <a:rPr lang="en-US" sz="2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space</a:t>
                      </a:r>
                      <a:r>
                        <a:rPr lang="en-US" sz="2600" dirty="0" smtClean="0"/>
                        <a:t> of the cell.</a:t>
                      </a:r>
                      <a:endParaRPr lang="en-US" sz="2600" dirty="0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4.  Stores</a:t>
                      </a:r>
                      <a:r>
                        <a:rPr lang="en-US" sz="2600" baseline="0" dirty="0" smtClean="0"/>
                        <a:t> reserve energy in form of </a:t>
                      </a:r>
                      <a:r>
                        <a:rPr lang="en-US" sz="2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glycogen</a:t>
                      </a:r>
                      <a:r>
                        <a:rPr lang="en-US" sz="2600" baseline="0" dirty="0" smtClean="0"/>
                        <a:t>.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4.  Stores reserve energy in form of </a:t>
                      </a:r>
                      <a:r>
                        <a:rPr lang="en-US" sz="2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starch</a:t>
                      </a:r>
                      <a:r>
                        <a:rPr lang="en-US" sz="2600" dirty="0" smtClean="0"/>
                        <a:t>.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066800"/>
          </a:xfrm>
        </p:spPr>
        <p:txBody>
          <a:bodyPr/>
          <a:lstStyle/>
          <a:p>
            <a:r>
              <a:rPr lang="en-US" dirty="0" smtClean="0"/>
              <a:t>Eukaryotic Cell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20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Remember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eukaryotic</a:t>
            </a:r>
            <a:r>
              <a:rPr lang="en-US" dirty="0" smtClean="0"/>
              <a:t> cells include animals AND plant cells!</a:t>
            </a:r>
          </a:p>
          <a:p>
            <a:r>
              <a:rPr lang="en-US" dirty="0" smtClean="0"/>
              <a:t>Animal and plant cells contain a cell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membrane</a:t>
            </a:r>
            <a:r>
              <a:rPr lang="en-US" dirty="0" smtClean="0"/>
              <a:t> that controls what enters and leaves the cell.  Only plant cells have a rigid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cell wall </a:t>
            </a:r>
            <a:r>
              <a:rPr lang="en-US" dirty="0" smtClean="0"/>
              <a:t>made of cellulose to protect the cell from harm and provide rigid support of leaf and stem structures.</a:t>
            </a:r>
            <a:endParaRPr lang="en-US" dirty="0"/>
          </a:p>
        </p:txBody>
      </p:sp>
      <p:pic>
        <p:nvPicPr>
          <p:cNvPr id="40962" name="Picture 2" descr="http://3.bp.blogspot.com/-f8H0ZbwOIUo/T5oP46b4g3I/AAAAAAAAGzA/3kl7m5EMxFg/s640/Plant+and+Animal+Ce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05199"/>
            <a:ext cx="8001000" cy="335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066800"/>
          </a:xfrm>
        </p:spPr>
        <p:txBody>
          <a:bodyPr/>
          <a:lstStyle/>
          <a:p>
            <a:r>
              <a:rPr lang="en-US" dirty="0" smtClean="0"/>
              <a:t>Eukaryotic Cell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325112"/>
          </a:xfrm>
        </p:spPr>
        <p:txBody>
          <a:bodyPr/>
          <a:lstStyle/>
          <a:p>
            <a:r>
              <a:rPr lang="en-US" dirty="0" smtClean="0"/>
              <a:t>Many structures in eukaryotic cells act like specialized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organs</a:t>
            </a:r>
            <a:r>
              <a:rPr lang="en-US" dirty="0" smtClean="0"/>
              <a:t>, and are called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organelles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“little organs”</a:t>
            </a:r>
          </a:p>
          <a:p>
            <a:r>
              <a:rPr lang="en-US" dirty="0" smtClean="0"/>
              <a:t>Two major divisions: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nucleus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cytoplasm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http://i.ehow.co.uk/images/a05/47/ro/cell-structure-animal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114675"/>
            <a:ext cx="476250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1066800"/>
          </a:xfrm>
        </p:spPr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5562600" cy="55626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The 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</a:rPr>
              <a:t>nucleus</a:t>
            </a:r>
            <a:r>
              <a:rPr lang="en-US" sz="3400" dirty="0" smtClean="0"/>
              <a:t> contains genetic information (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</a:rPr>
              <a:t>DNA</a:t>
            </a:r>
            <a:r>
              <a:rPr lang="en-US" sz="3400" dirty="0" smtClean="0"/>
              <a:t>) and with it the coded instructions for making 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</a:rPr>
              <a:t>proteins</a:t>
            </a:r>
            <a:r>
              <a:rPr lang="en-US" sz="3400" dirty="0" smtClean="0"/>
              <a:t> and other important molecules.</a:t>
            </a:r>
          </a:p>
        </p:txBody>
      </p:sp>
      <p:pic>
        <p:nvPicPr>
          <p:cNvPr id="2050" name="Picture 2" descr="http://ajweinmann.files.wordpress.com/2010/02/envel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508181"/>
            <a:ext cx="3962400" cy="2968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066800"/>
          </a:xfrm>
        </p:spPr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800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Also contains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chromatin</a:t>
            </a:r>
            <a:r>
              <a:rPr lang="en-US" sz="3000" dirty="0" smtClean="0"/>
              <a:t>, the granular material you can see in the nucleus.  Chromatin is composed of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DNA</a:t>
            </a:r>
            <a:r>
              <a:rPr lang="en-US" sz="3000" dirty="0" smtClean="0"/>
              <a:t> bound to protein.  When it is time for the cell to divide (reproduce), chromatin condenses to form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chromosomes</a:t>
            </a:r>
            <a:r>
              <a:rPr lang="en-US" sz="3000" dirty="0" smtClean="0"/>
              <a:t>.  Chromosomes are thread-like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genetic</a:t>
            </a:r>
            <a:r>
              <a:rPr lang="en-US" sz="3000" dirty="0" smtClean="0"/>
              <a:t> material that is passed from one generation of cells to the next.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r>
              <a:rPr lang="en-US" dirty="0" smtClean="0"/>
              <a:t>Chromatin and Chromosomes</a:t>
            </a:r>
            <a:endParaRPr lang="en-US" dirty="0"/>
          </a:p>
        </p:txBody>
      </p:sp>
      <p:pic>
        <p:nvPicPr>
          <p:cNvPr id="4" name="Picture 2" descr="https://encrypted-tbn1.gstatic.com/images?q=tbn:ANd9GcScRKPO1AT9oULbB2Q_v3fnh-ftdhFw24ffiof1sp6Gqtab00uw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267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cytoplasm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the portion of the cell outside the nucleus.  The organelles are found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embedded</a:t>
            </a:r>
            <a:r>
              <a:rPr lang="en-US" dirty="0" smtClean="0"/>
              <a:t> in the cytoplasm.  The function of the cytoplasm is to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transport </a:t>
            </a:r>
            <a:r>
              <a:rPr lang="en-US" dirty="0" smtClean="0"/>
              <a:t>materials within the cell and into and out from the cell.</a:t>
            </a:r>
            <a:endParaRPr lang="en-US" dirty="0"/>
          </a:p>
        </p:txBody>
      </p:sp>
      <p:pic>
        <p:nvPicPr>
          <p:cNvPr id="24578" name="Picture 2" descr="http://images.protopage.com/view/721661/9om6i6botf38jm7zive0ddjp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00200"/>
            <a:ext cx="3886200" cy="3901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066800"/>
          </a:xfrm>
        </p:spPr>
        <p:txBody>
          <a:bodyPr/>
          <a:lstStyle/>
          <a:p>
            <a:r>
              <a:rPr lang="en-US" dirty="0" err="1" smtClean="0"/>
              <a:t>Ribosomes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511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Ribosomes</a:t>
            </a:r>
            <a:r>
              <a:rPr lang="en-US" dirty="0" smtClean="0"/>
              <a:t> are small particles of RNA and protein found throughout the cytoplasm.  They function to produce</a:t>
            </a:r>
            <a:r>
              <a:rPr lang="en-US" b="1" i="1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proteins</a:t>
            </a:r>
            <a:r>
              <a:rPr lang="en-US" b="1" i="1" dirty="0" smtClean="0"/>
              <a:t> </a:t>
            </a:r>
            <a:r>
              <a:rPr lang="en-US" dirty="0" smtClean="0"/>
              <a:t>by following a set of instructions received from the nucleus.  </a:t>
            </a:r>
            <a:endParaRPr lang="en-US" dirty="0"/>
          </a:p>
        </p:txBody>
      </p:sp>
      <p:pic>
        <p:nvPicPr>
          <p:cNvPr id="26626" name="Picture 2" descr="http://hyperphysics.phy-astr.gsu.edu/hbase/biology/imgbio/ribosom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429000"/>
            <a:ext cx="6321413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066800"/>
          </a:xfrm>
        </p:spPr>
        <p:txBody>
          <a:bodyPr/>
          <a:lstStyle/>
          <a:p>
            <a:r>
              <a:rPr lang="en-US" dirty="0" smtClean="0"/>
              <a:t>Vacuoles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572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Vacuoles</a:t>
            </a:r>
            <a:r>
              <a:rPr lang="en-US" dirty="0" smtClean="0"/>
              <a:t> are saclike structures used to store materials like water, salts, proteins, and carbohydrates.  They are most common in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plant </a:t>
            </a:r>
            <a:r>
              <a:rPr lang="en-US" dirty="0" smtClean="0"/>
              <a:t>cells, where the pressure of the vacuole makes it possible to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support</a:t>
            </a:r>
            <a:r>
              <a:rPr lang="en-US" dirty="0" smtClean="0"/>
              <a:t> leaves and flowers.  In some animals, the vacuole is used to pump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excess </a:t>
            </a:r>
            <a:r>
              <a:rPr lang="en-US" dirty="0" smtClean="0"/>
              <a:t>water out from the cell.  They are called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contractile</a:t>
            </a:r>
            <a:r>
              <a:rPr lang="en-US" dirty="0" smtClean="0"/>
              <a:t> vacuoles.</a:t>
            </a:r>
            <a:endParaRPr lang="en-US" dirty="0"/>
          </a:p>
        </p:txBody>
      </p:sp>
      <p:pic>
        <p:nvPicPr>
          <p:cNvPr id="33796" name="Picture 4" descr="http://sciencecity.oupchina.com.hk/biology/student/glossary/img/vacu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0"/>
            <a:ext cx="2667000" cy="3493247"/>
          </a:xfrm>
          <a:prstGeom prst="rect">
            <a:avLst/>
          </a:prstGeom>
          <a:noFill/>
        </p:spPr>
      </p:pic>
      <p:sp>
        <p:nvSpPr>
          <p:cNvPr id="33798" name="AutoShape 6" descr="data:image/jpeg;base64,/9j/4AAQSkZJRgABAQAAAQABAAD/2wCEAAkGBxQSEhUUExQVFhQXFxoXGBgYGRsYGhodHR8dHhsdHh4YHCghGB0lHB4fIjEiJSkrLi4uHB80ODMsNyguLisBCgoKDg0OGhAQGzQkHyQsLCwsLCw0LDQsLCwsLCwsLCwsNCwsLCwsLCwsLCwsLCwsLCwsLCwsLCwsLDQsLDQsLP/AABEIAKQBIAMBIgACEQEDEQH/xAAbAAACAwEBAQAAAAAAAAAAAAADBAACBQEGB//EAD4QAAIBAwIEBQIEBAUCBgMAAAECEQADIRIxBCJBUQUTMmFxgZEGQlKxFCOh0TNiweHwkvEVFkNTcrIkY4L/xAAZAQEBAQEBAQAAAAAAAAAAAAAAAQIDBQT/xAAkEQEAAgEEAgICAwAAAAAAAAAAARECAxIhURMxIkHR8GFxof/aAAwDAQACEQMRAD8A9GQwtjQqtC6dLlgMiN1zI701wSMqBWYswABJ6mN6vbt4E7wKKqVbcREqyicCJ+1IXuN/mBF9WoAqQZKkeoHaB1p8CaXKoViDkqdjEbVRWBq5T/hqsUuUVtvImPvV8dNoH3rldilyrgFSK49wCJME7Dr9t66LbnoF93xt/lGTS5HBVbl0DqJ7dftVXe2kay9ycQJUY3gKCTnFdHHMmUUWxjBAXaOp3BJj2j3pZQi2nbZH+0f/AGiujh3OYUDuXH+gMUjf4m4YGoj1ZmSI2BO5xiP7VRnyNTR2DHmBWNQmJI+aXKtE8PGDcUfCsc9RJIg7fcUJin/utHUi3gfOYHTPvSK2iepBjEiD7khcerB+Ko0SM7mdJGcDCwMMuonP0pchx7abefEkCSnfb83/AGqgsmCVuoY6FWU7x79Z+xpM4zO0SQB0wZggLMYI7k0sl/JwQySMRB3nONXfHc0uUa+hxkqTjdSG/bP9KFaKiQp6yROZO++aHwvEOoDAjSsHviOkDb/cU1d43YXVDAAjIBgiIzuDB6YxvU3FFtIzJIzAjcn+1csXgVxlfef3o4KRysyqQBmG3xicqJzE9DUHDtA0gMIkEDSev5WHtVsqSrntge1Adj3P3o10wYIIPYiP33oNwUuWS1xz+o/c1n+JcYbaNcJYqoJaJnHbNNcVdCgsxwN6X4jK+xj+pFS5QPiHwpW5IIwVYn9jSz32/U3/AFGimyFEAAD2AA+woFwVJmVmeeALvEN+tv8AqP8AekbnEP8Arf8A6j/emropC6KxMykKnimnmuXAs5ILGPpPepev4lL5aezMCPkE0MpO/wBKpdSZqXLdqnirnS45j/O39643F3B/6j/9bf3q1nimEJdtI6xi4vK47T0agEVLntQrPiLrdzdYTtqdtJPaZxTPH8WQRpa4h2ZfMYwT1GdqTuKPpQbT6WnSHEEaSY+x6EVblb4p93tIAPc5Pz9auDJxmN64gwPgUt4ilxwVUAiQVYOVKEdYA5/g11Yg0pq+sSFnJEx7VTbO/wAVdRFFWaqiq69wok5JA6dyTsK4bYH+I/UDy7e57idyfgd6CNcEwAS36Rk/7fWuvaYf4h0YPKILGN87CPaaV/8AECEUIqqIMqpy22SCMxkwJ39sguTLDJMLBblUycAYxONu9FPHjFTCAqWgTh2PWZmP3wKVeW5SpJzqOcZEjIlRPz9K5aJGCcMMElRI3gAbk7e2N81wL3nDazBCrqwenQ7fXFFctk6SwwYE47zuoO0e9cayF1KNMmMknaOXocSPVnc1kcN4vrhlOoMbWjQdUnUdfmgCLcL0bt71uWzjGZMjYAk9M7x7x7bUJxmFLesKoYgsTzRlNRBBYyBiPoYG1QIYAn1nTBBOoAdM46Vw3U0icDKrsDsAc5DAHp1orYLGN5mAZIkbAjbufaaISu2s6nY6T/05gZ/VuZAI2PYUyjqCwVogqIwpSTkZ6R1rl4BWLmJk8wiGgHf2k57fWr+VAUcwGVAYAg4nM4zOI7UAIYjlXEFQBEkSRiN8g47d65nflgQNRYtAzHWZ26Zn734pZUbZOB6YJ3wTkdj0ipcthSTOkyzDUvNtzT1gzIE9aFO6dXTGc7wc+0AD7GemKCoOIgaQSY3aIEmcjOev9KtcMAZACKUB7gGZBx2Ej3qvmIw1yzDckQ2wJ+Mz2xiaCt5Dq5ZkmG2eT1wu3f3g7b0O+7JJ5djuSeaesgYIgGP0ir+ZqMHSTOndQAe0ARK+xwT70DheIkBgW8ssdDGApZQdWR7kztPvUKk+PEzABBIgETmZIB5SIkDpIj2qji0YgFOpIMD5hhBGRtFKqZbTgsZ23EYlVBG5IxuJ60vcXBhUEgEHueuN13OR/rRmTL8Ac6WRo3/Kfgg4/rSvE2WX1KR8jH32qp4kqSQ2khgYJlevcYgbdwRV+H424igKMfpUnIAkZzvIkx2paEbiztWUvGJdLhGDaDpaNprfueJIwl7alon06ZOBEj0qDgmTtQv4SxlUYoO+CpJJhjMEggd6hTEuikri16O/4Sx9JVu2dJ+xrM4rgynqUr8j/WszCMwpQ3WnHtmMUJ7eKytk3FAu029ul7i1GoJsc+9K3D2phvVt03pW+Kqw+6eHC6A3mlTnlK4xHX3pv4qofb4BHv8ANQkzAEtBMbADuewrsyimBzEfTr8d6v5P/uEoD+X87TnfZcdN6o3ELbkqQXiNeDnsuYjb371j8XxSu62yGZWMOR6V7AHfJiT0EfNLWjHHfiC3bZbX+GWVmjaAY9SkSTmJBO1A4fitZCkERDENI9//AJHaM7RWZ4Z4TcW9LLYVQNNsw7EzqMspJKb9Cc4FX8X8O4i6uscUdTQQoWFAyGJhsmDE/tWeRrK6ksploBJBUbZHbGYk7V478SeIP5pm4UtLKtdgOqHSNLsFfVrLgLGmCpnoRQFbiOHuMW0XAj2w9tFNwnVq207YmTj8tO8ciX2/jPK4i3F4aocI8WwVS6pZTqgt1IETvUnmHXTnGJ+R38L+KXLjr5xsqrIL40XPMkXGOlScFCkNiTM1vWiNK6iuPcRMdDhf7V828PS5ZS8mlBefVbuDy2uPdvgsyBIjTqSWB2Mj2r6J4Xxa3ZuW7j3LUIiNcARp0EkRGTP9QasS1qYVN9ufwWkswe4pdArMMM6rqi25CjQVDb5JnJptbZKgABd19htpnvia41stzZAnSSYB2g9cQDvPxQvEyzWrqrquOQdIDaZlY0jO0gGZzitOXtU+I2xLK6rt1AycEMRI0zGPfrRLHEK4DKBE4A5tsaenfAjp9vnvGcVcv3Lg1HzFsW0tW7dlrbXGstMAxnSRqO8THSvV/hu67w1y4tx3UlrwgeY+BBUSFNtgVLA5npFZjK3XPS2xdt62wGYLDadIO2d9tQjpOCNqiW4nVBY5ZsrIAEHGckZ7YzVrRDQVBgkhScxpmfk43IB271ZLZ3U4JJIhhtBOe5J2IxnvWnEK4Bgn0zEQTM+4OTiDv0oarsc6QIM4O5O877SI6URsGIDY7wDIn4E9SO32oTkCVkz0kkwMjMrIA7/3DD/FVxzbSyiM73TBW3CMR+by5wrDBBPQmNqyfBfFLt1t1uulu2bj2SvlgnU1x2GJ5YB09RtXqPE+BW8AtxW9QKkMdSmSIVuk9x2NZtv8PohtpcIuJYkWVe2oZVJHqIIFwSI71mYm7dMcojGYmGR4Xeu6rGgrestefRYJ0XpghtbTyQZbOc+1a/hXABJXmlXIKljEmQSgkjUCIOc/WmX8MQw5tBXDIdSrFyRJkHHMew+s001sKBkT6Sw6zHVjBaDM9DSIpMs7pS8NICkssk6pySQSF2jAzMf1mgcQTlWIUncxKqRgaiVEA5J+N6ZeDlVyy5B2MHJBjED/AOw7VS6u67acEADEAbEAEmNRgf0qucs8tpIydJ5cHqDEjfIBIz0GPYZsTiATqJk4ERk5yCYMiRIAzimX1A7wWy2w0kfmnbAyR/aqC2QZI0EcsDY9QIGIAB33BPajMkrp2JUnABOAeumCRkY2ORBGaWZMSPyzIEZWcEfEZBMcw2innUAn9PqypgRESZkZJwQfT1mgNBH5eoGcAsCWGciWUiZP94FfNcaoZpB5hEgxuM5iImPbrRbfjFxQSvMJJ3GYBw3SAevzUvosCSNIJBYrIGoCCRO0DJ6UDjF9WrTkFXHpg9DM8wIiTA+kVJBjx9lv8RBMjblLE7bHt361W54cjDUlzABMNG/XI7bbday9RWWkBpUGRv222GIke/ai20CsNBIAEgbYPrEiYwNvcnoaI5xXBsnqEdJGQfqKQvLWvwXijWwATvsO+kRGPgZNF/hLV5V0MEb45cRODtkjI71mleU4hopC6a1PFOFZG0sIkSOxHsetZbAjEdP61Ibfc7XFIukb3HIQDIDNE6Z2kLmN4pjiLwtxbVwbjAnbmYjYiT6B2GaSs8GpUXPMYWy63Bb/ACEoNOomCwLCdtwJ6UE3dLIqLqctjyxzqEHMik41AT2Bjaa6ykQKpkwA0EQTKyvsc7GSZP8ASsbivFluOQNfnaUewgAuKxZisOwHLkdSu9N2Lov8PJJCMRDp+ZWJhhIksOq+9Zni/BXLnD3Tw113PEAeYqwrOnWcEyM9c6qktRX23rF9CeVwy29GteZiuomJ1HGQYHtROGtkZHMSSNSgLnB5lJ2jOOtI2PDzcdbt06nCJbSF0CFJguMkmWwSIFPKFLSFIMmZbRtG0DmxPaelUrotw3Dxc/lgKrlDdeQZ0ArtjB9u3WK5c4QXUAacrzATqhsZAIlfYTuewrvnqDbQhix9LREtMxpzJGSO2e8Vi+KfiZLRc67dtEth08xHBvtJDKhBAwQJbJEjFFiAG/DjpdW+Cp03EvEklQxS2w8uFXQAcnXEjrOKZ4fjhYt2lPl4v/w+hi2pSwJRmJEspAKzA1H5q3HeJI6m2+gqzMmiDKhV1IzMDEN6QMEiTJis23Yf+I84BRfW8A17h1V7dxmSU4VRIOoydTjYZ64np1x+UfJ6ngeKZzkzuLbIulH0xqK6pkLJGnZc7yKfUwZBwIKsQGgCYIOIzJ6mvP8A4f4NgbjkkrLqtxw2pyzFj/LZgttgdS4HN1ivRXGBE76fzaQD7erpE56n71XKffDB4z8O23KifSXYIzM6oXg3GUCIfBIM7k1rcPZtoQbehGAGByg9oxzDHcZ70xzMV1eok7nTGAM9jge2a4iyCqsp0jSBuD/8pyMn/vFCeV0tiSADJZgCB0JzjYDYyM71W5bwCY3gYIz1wc6dhBqyWZyQxMnYlhBiBBEwKKgJJI1TGWMRB7SJ2xmqjPs35YoSNaCXjlAI339Mg7Hv1pt7ODMkdBILdgObtMxNd8vSZ3PUg/0JOO/9appbo2853gddzvUUEEgQpiJUk+++8zMDp+1QoVlQRGf7Z/TmPgim7VsiAANJxgnrjf8ArGKBxJiN4jfqO8/I3olBMuZGJEde8wZPfqKr/CiDGMQJzPzPeQZ+KovVSPVk9fmIO+2PeicPZYa1z8jm9/pmcUQC8mlV+RErEdGWJ/MJ69KG6GT+WPSN9yCoB91EfSnbhE5PMR2GQMneZg5xQ7gkhQMahBGY7CTt1+MUKZ9wkTORDHJg/sYMCCOsexoYQKxkwozvphVnlBGIj83xijeaDIwJDerYySGMiN4zHX5qr6pkGIBEEyAJPlyYk9gf70QkLZaR6pUlv1S20QejdQNz0oV98lp/TOZOTuw/Tv2M/NOC2rMxIBEmQQBBwIBGy5zBG4pPxHgxeCK6FokFNRBbAAXUBIOxHutQoGxcBDqJUwfaG9oB6Db2+4mtgervkgQq4wRBxERGx2imLAuMvmG5cuu8BnJ0sxI9gBj29t6WvpzQZHdtIESMDB2kkTMDG1RKKEY1TqUyDMwQuHgHGoBjgHlgGkPJgFOgxJUEYJUSBGYB27U5xMiJJSCHH5kIIGwnI296p4hYYo+kAsVIjBEEj6hsTI7D3qSRUwCW1FgxOuW9ySdRAIPaOm/bGVyWX+YMOsSVJEA4nEwo7DvNWHiSlpAKhxqBJkGJyJzEmd+3zRXXTqEFTDubZwVOAQMiQQJHsTUZFs+JKwFu7GloALHYDMk5IxGf+1Zvi3hJtjUp1Idj1mJggfNU4rhCxMFo0DSGk49p9YGIPStLwLjwy+U6ghtSsJiIyJPX2jtRX0nxq95doFVBVVVRLQpCrOnGV6nrOrMRXn7XGJfQF2RUUxOQ+VBV1hpVoIBA7mn/AMUcTbt2080awdI0qNLBWXqwJK7nH+9eT8H4xHuy66ragwvvO3TIC56ZFatv09knChrbJKi2wULGIQD0sGMMIgxODNK8LwjWhZtKnIhIJRiQyMuAbZ20mecHpXeL4y2wi041KGUBRkMw0nAnU0gjT7imvDHC2bUEEKCCx1SI9R1EmQe1aIJ+IeJlJIA0SlrUxJ0s0m0NK50sBE7TH0B4P46l+4LXKj6A+kEFhpJDIQBAuKfnevLfinh2vcTfQi3o0qi3JIFt8sjyoO5DDoB7TWl+HPCmkMpuMoZbxLEY4hQVvFU0g3NaEAbRnes3Nu0447P5b/jAcL5lpn8+2WdBaWXdyqkqARsQDuDsa8rY4lbd9LvC3r9oDhrhN/iLbXkdzz3VtBoCPq1TB3G1ez4+35tlzzpq1stxZV1MRskS0EneDHvXjLPhzKreUVsI5tqpW8/k8PIIu3yrKOZhEYEGc5mrJp5Yx7N8HxTeYLelUlLL2rds20UNZJB8623MNZKsFB6Yr2PE+EI06kl1wZMKpP5wNgQPzbj61l+B8GYuBmTVxGhySpLXVtAWwVa40r6QxBBjVW+L0tpxzKTmZKkYwRnMgmeoxVhjKbkLhrSootpOlByCfTJ3k+/frRGUETsBicdQZBkiGn2otlOYTpxgDfHbYSdiMdKuXPMJIiMzgmSDv6h/SRVZLpdMGWWRgxzEEkxpnsBt19qqogzygKpA2kkMSpYiZMTimeYt0BDNGeZcxqAU4O+M0N7ZadQM7mANxnrjIgzMYqC8TA0DMmA3qJ94x3+lUUaiVVi0DmIXc/qPc13hrQuLKmEDZdQFLmZIX9I6zTXlQCAICjb/AH70UqnCgZO/X2x2/wCRVmHcxPcj6j7fvXeIUdekR7denx+1ccY7qcRgZMxO+2PvVASNRk/6iO/ziuXW5sjvj/T/AGqSY6f/ABJHf22ydq4oDcxwZnucRH71ES3ZAHT3kRJ6fNEaypneTnVnr9fauuB0xuBgyTgb+wqynaOskdNj79T/AEoKC1hZEzMQI+o7d/pSfE2yMzq0gnnEE9wOk/aMU3sc9Se5kYz3BpS4BzwNLGWYnOSIyO5iMbRVSSj28jSTu4weboZAAPaD7mc1W5bkMoMY2B/SSJEHbOx996PcWHDMkEkSSZJyOvTbfqe1Lq/8wqTq9JggjcnJDTPSDt6h71EDa1PMRAOBg6Z6jJlxnbaO9J3eIAJHP0PKwOk7RO2CesAd60hYiRuQxWSDOegzidvp7V5vxy3cUF1QugRFGZZE1fzDE83XMHNSWsYueTdriRMflPMNtJPVZxkic9+9cPDiQMcvUjYDPsQBuc9jmszwbwwoVtoTctm4r23uj+YoAAa3BAHRTP8AStS2WiRnlkzJGMkY6GACOkdakcmeMY5VE2zeK4PWoXUIVSFUgZUxDSRIMGNo3ofEOEwukhM5xtpb3M7kbxDVo3rY0qAepWTGW2ABEwBmBnuN4rP4myGdXBIIA1DYg8yhiTMPpYgCY7z0ksM7jkknTAyGOr0wQ0SBuvSa5IKkkaRCuATkahE6vYj4ztV3uNqJfAZcxJUxK5A9J9yaPoloYtlvUD7+mNiuCRtOKhIXEWyQoYQDykATpJjS0e8fGD3rNe2wJKwJYN069o71qhFCQATcJJJA336b95G/zFJXPSZ9UZIyGGIMTPed+lGX07xV1awtzSHAtoyhiMzETPpjvnr2r5jxnDPylfMLK8q24DLMq6TCZBk+0RX1rw1IUWBsLYNsk/8ApuN9vyExE7GvA/jawbNw+VaC27gl7jMdMrEqfjeesmtZQ6EvAEss7hSdDkPC+vUYDFTsykaiAJO8CvbXnVbCMAzcgyvK2nUVSTnRiSZ2iK+f/hTxLiFW4HVLysVKIxBliMgLBBGjbYCN819Q4nhlv2igcoMZAB1LEkT3GR2g/WmJ9lLiLaYuYhgoM6iQkbSfzAf6DNVW29kkXxAti55j6gdYkMkKANGkDp71y/aS1dCc9x1EsgMFpIiVE4EQGzG9E4zh24mwiw4YOS6gsrsDi6hOI1AxPStQ1FWLw/Fi6NSpcDFdUOCpYNMGOxyBFEtcMmth2AOkGMfpmdpnO3tSf4e8NHDo5ZmLAaYe4bnlW0YtbSf8oMGOop1eNtEuNRJReZQpDBRlQwPpU5+1KJXuWfNUAEeajLdttAktENjIEgAfb6FA8615lsEXEOrSM6MS4HsfUN+opm1IyCTnExDEbnbeD06Uq02XS9b/AFEEyIJJmDAwrA49wasJK1t1uHWI2UMJgDOPY9YPvvR7ahV3ADQIznOAffvGDNJXyqnXZH8twQoidLbG2V65yDTXF2mY/wCD0BOp4Ibc4CnrnJNKLXW1ONLGSBEzGMESI9iRtApW85ucimEIJYgBSxAJIwYjA+SOxrnijO1owrWzliZLKNIGAVyNR+I70O7e8tQg1BuUHYOzMQFXJ917CZJoNZwphV9IA0rvA3zGI/vQ1tHOO5wO4296T8N4ovbD8xkkGCF9E80RGDIMU0lyZZQIVdwJAJjG+DMGewNRVOFtsVOvdiYHUDtBohEAkiSAOkT895FD86fUAI3G8f0E/SrEqDjIH2MyInPb+lULcRw4H0GZAnpGZz1NWW2RnlBmSQIHuB8R1o6iQPU2kQYHL9PpO9S86oCYhVzqJER89KI7p7AT0zv7fMfvQiYnuQcGYHfPSMVROIFxhoaVPVSOvcmdo6dDVlXlkAAnBBkDbBjoYj7e9FBuIcAYAMCRkE5KnTERIH1PaguDpDrGq2236l3cCTI0zv79KLaGmIgAtklTq6DI6R9Jql7iDZZbjAshB9PqA2Zf8w/ajJEwQZRhOtf0kACBOczMgiKIyF2Qkast2Pzk5jbtuDVOGsMDpRh5YwrLzb5Alp77RuK4tq4gLK4J25kB2neCCD70pLKqRcBQHAOgMAdU51k/5QOX70pwXA6QIOvY5IYxmZI3EbbdPo54aY02Y06CxjAMFiWfV+YtMTAiBIqpt/qXU4IBURJGTgLuJkfQVAPYLM5wRvAABGT7k+0TQVUmIxgbAkAd8nffY96IWUGJOpmjljJ6DbAmft80KRpZsFTnUQQq4ksBGJBAiaJXFlbxjsFBfEcsEErI6RAMT1pa9bWTJjQBEEemIY7HG2SpMH2qvC8WboZlEpLW2mC1tQJhwBuQMds/FMPzMGIHRo9SwNwT0gZ9xWfa5YzjPMElB0gTOoahG2IkED1LjHXbeaGyCVOoyuoopWcET3GNiBHVqcKRvIG0nHpEYIyp0tIMHtSnE2wJVoU5U4HrOo9DhtX1+9GSV8qrk+YSRp6SHLTnflMCffPau3boBkOcEkFW9RjHwevvgdKNxYw0j/PkjUBgLBAiMnMGTOBVOLO+oCMqOWNoDhhk5nptv1rI+rXLBa3bKnTcVQyEnGVEg9dJ2P8AtSfHW14m04Eo6yGTHIexnoQMEYIG9P8Ahl0GzaYQQbds/I0ipxPBSQ6HRdAgMBII/Sw/Mvt06V1pp878Q8LThr9gFgEaVdRgaRkIJI33A3zW/wAL4xKpbNsuzlrcKoBGQCTmQNMH2rU4/hrfEDyeJtgPnSrHUjkzlSYB/eIHvSvDcK3CWlVUa44TTcuABQ5XAaMnUVxH71mqP6E4DS/mIQv8p2Q6ZVlOCpGToBGdO2CKaYPbGrV5iruXGox7zlRiZk71hWeKtJd85Fui5fUC4QTANtuQgEc7Z2wYnqa2b3meYx067QAEC5DL6pgxmRmD1q2pXxviQbX51QTJVlcDoGBccyjJI3jrXi3/AIlX4ktf1XZt8PcNy9qLMX1C5bVc27OgiYyoJ7GvpNhFYAP69OWSBIE5KQVJNVt+F6AoVbTDOgBQhE9lIgZiYPWkxEumGpOP0p4WhNsFtiWhwzFVAMLk+oRgE/Xem7lzSjEoDKgaD6SXmNtx1PXH1rEvceLOprtt7GmAzL6QT+RiIB6fOK1bN12VSwchXI5ojPLnT1Vhpn396rE9mPCLGjYjV1OZbHXO0dKetqAAOmPvOaFbMxOSc77x3J61Yud5EDbrVQQY23OMYjeayOKtr/hhTctmPzhI050ek8vUdoNalw9Zz1EHf3oHGPykwhIEhioMQNX2kRQIDirajy9DJpXlUMCACNgSBnr9aGOIRx6WuEZ5VBxGcgxHt8UwvDBWnSoAYtAgAK0YM795G4I7UW9egN5jqFg+okL0EdhnqN6i8hBiNPI6kSo5hOIiYO8/A+aFxDQrEkaQoZoM52XHQz9DHvXOEurcjTltLDYg5jScAT0+K8T434mqXL7ko9i1dBuKzQbouCGRSOW4ARMd4FJmmsMdz1w421Gssw9Sxp0zp3YL0AEScxPvRuN4UXremd11LcwSpBlSMdxHuCK8HwHGsx4e2X819Vzh0PB3CLxZuYXWa4NOkpI0mdh9PZ+FXosWm0Nv5emZYQfTqAyViJ2kUsyxoxwfDG3rLMpdrheFXy1lgARGQJgH3+s0VzpzvyhSzdy2OXuQJ36RQ73Eqi5IJA2B9QYQdR3BECkOB8VuPyaULGQYBWQNpJxkA46xRm2lxPCi4cNovFSuqcOJkzPadjvq6GioerW9EnIkGIjbGNqrw7GAR+ZWgE9lOfk/1imnnSDEz1wD7jNEKHhQrsRgsTIAx8VRgDiMekn/AJv/ALUxcz8dPt70u249h/pjeqjG8UskQ6gM9ttYkSNJwwIn83+lcCHQAz8ujUqzGIA52GZ2ED/sz4rcISTGFI9jvv2zS9pSqqIhhbtqCTIwOo7dG94rMhLjbIvW2S4oUMDEmCIgTOIknJHtQyqwTpHpI6AjAxgRhY+vanicCCyyZAkEtEjTEbwYmKo1ydzEggSsCcZMGYmBtsKF8PHvwQsXbBu20jyWsi7bYrca4Sf5jiJJM7ZjIp03DdKhCwbZiFkaljQd5aJIIrZdVPqAIMLpY/lYZyOo74n6UNLAGmWMEklw3SDpbNZpcs5n2QsKClu4YYXFYoVMljMaiDsJiBvvXLyxsqkHVEGMnMDeDGwPvTFnhlBhQqneAcy8/TMTOImpEREaFEdyMSpHzkGqxNM+7w50aQCy5IIAwCc/1Ix0IqBGY6gI5lBIgxqEKRG+QM4+KZW0dXTVqhRv7DT+obTvETRliyARBdshd4nrIGwO/wBKg9/4eYtWpn/DQfXSKZmKU4Bv5Vs9PKSf+kZpxRW2g7qK6lXUMp6HI/2pU8Ndt/4ZF1RkJdJDA7DTcEnr1B+adMDcxJge57e9RwQDG/aqrGN+wzabi+VcIiLhCluuHHK0nrP0o/EcAYgal0giRzFg3p3jrtBzHtTT29QIcCDurAEH2yKGnhmkfybj2h+nD2+uNLbf/wAkVKCvnupMsrkOCoM29OM7jY7x0jG1ZPHtf8yz/Mt+VLKyrDMBAIJgyyziPrNegu3LogXbIuLsWtGcDYlHyuf0zuapauWHOlXIeByToeY20uJM/vQec/EXhrXbjBb0Wjc1Mq2fPFxSEDK3MrKoKDvuc9K0fAuDt8PbYllURGhFKKFjTABmGkBiZOS1bL8AJYG5dGJb0NiYk8s79SKXa2UZTbXn3LNzNgjABIGcz8ipUe25yymKH4W7sGBBIWZEfO+/bFNlwRIED23n/nWsi0xCzckgkEAsf5ZO6rIlSNgdjRbYdX5FNyZbBAI9iNj8jB9q05tUe3TJ/wB6zfFOKCjOEOrU+dSLiXgepVE6uwg7TRme8wPlBQwJPM3MQNwAsiZjciaHwnEBxhmFxvzNyFiPykD/AA2BPx3oojDnb0iIIjcCMEHbbrQON4YXECMhZQQyiN2yQw6yAT8UDhm8nSMpYJ0q23lExK5EG2cQY5DjZhHP/FLXmG2zBbmIJk4aRELGT0giosrgIStojSpeRvgiGgfIJP0NeSu/hE2r9t7Kn+WWawzsXCArHlFlIhbZ5lP+ZhXsF4WLsBRBDMS0ypMAb7ggdYNdb0nSTqJJOIZR1juQf3qVbWOU4kuD8JHkLYuKjKoQAFiVESVIZhqiZzAjpvRUtLbBRFVVCEKAWEnJK+3z1k/U3CXJjfVIGRmMkfDfl+9D0fzFcgiAw1SdMdTpOe39arM8q8WiXbZUk6SNBwInBjlH0g5xSXB8Etq6gQFbK25BJHrbcNGFMQTG9aK8EAQBKsW3VollziBJY/MHI60EPJYWtMgkG4wm2sGNJUR5r7cinH5mHUULculLiatZc4VABNyDMIJzBmWJAAYSaJZaIVvL1sNUIdYC4gaz/iMDMkBd4juCwoBZLZOpgNbFdV5wMxgABYmFEATgUSygRCgyjESWPXJ3HNq0/FAcuc/Ydf8AtS3F8UqyTAAHNI/5iq3WIghwS5Atq0yZgYKyDGAaw/xX4e78NcCsXubgBdKmCJgTLTB7bUmeEiLmmFxv424c3AHS4bSvqJBguenTlWe+9ensubi60ZbgYHBAE/pjrMb9K+HLwFy4QAuDJ3GNvea+xeA+HG1ZVXEMA2uVyAIEd89jt96545TMu2rhjjHBq5qheRw0qCQNYnpsJ2HWqa1nYxJJiZBESII3OTFM3NTTIPmEwDkKDt3kxIxQbjEgA6tJ1TJgkKfVvywTiT1ro+cvcMTkggbr0Ge4zGASaW4lwLgXlLMBGCxIB7bmT/wzWizg7EDGROo4kHcdooYstIxGIUSJyAIDRgCI+JqEs6/ZTSG5QIYEsBGw1SAcjf4x3rrcI0MttSqkDMgswXEasal6yPbGKZB0Nk6mxAUaTBkmRkKehkkftVW4Zm3GlTuFJz7k947UpngvcujUQqktEQSYHcmOvsM4zXLXDwSTljuf2+BTtvhwuFH0FV4m8iRqZQTgZ3+KtD1vhI/k2YMjybRHT8okR0p0Un4SCtiyDv5VsEjvpFOTVbWmuCuTXAaC8VU3BkKdTBdQCiZn+lSCCAsyxif0jqYqyqFAVBAAgAUFReXuVOJDCIq3EWFcabiq47MA2PrXbgn1rIPfrVLYZWVJBVvSWORHQf70C6+HgD+W9xPadax20vMD2BFW03l3Fq7GxBa023Y6gfuKZmrCKKzmvqF03LdxVIYQy6lb2JQsNqtwzWMeW1tjmQGAbMT6jI7x3FN8OGWc56RXbtsP61Vh/mAP7jFKLLng9LdVaO+/vH5YjNUu8OGEsCWnLDlbGSDnmzMAztvmrfwagEW9Sb+hyBneBt0orWbnS60jI1IjQe/Q0oslDKCGIuJGk6xBAiCDMyIO2x9qzeL8MDDybomTFm4TqZGiPLafzQBoYnmGDzKC215l1YDGyZJ3V1knfYneu8VZuOCr2rTgzINxhOI30/X5zSluA7dsDl5sQCSfVJiTjfcSfeqNaYAKJBKMskAMIjmzO5ge1U4e/cUizdTzGaSjlwusKMgnTHmgeoQNQ5h1CuGd/wCHcbYV0jfVHSc96nIVU4ALsAFnmlpMxp0yIg+5maqxFsSxVQoGpgwG+AY3OrEL9K7c4lU5FS6boXUqcoYATDlgSLabyTM9J2oVi0gIe6Wa4CSP5bqlsmZCAgnrlzzHOwMByKFWuZKFLZI5Ri45IOSd7SwPSOY9Ssaato0qohdNsQIXSNMbKBAQiOg7Uw163BAZog40uO+nZRqjt7mlb/GWrYLS6gb6VcR/TmBHfbFCZhzVJAImWZiZ9OBIPUQMSO1cO7EkGerAjaDMgjp1I7UT+LDkyLsxzCCxkwQSdj8T1q5feLTk430rgbDc0SeOJKvJPQsZABUHAj0jA3j7iqhoKlXAeTBxyiD/AEBEjv8AuxcNwlv5YGr/APZ87cvvXGFz9NsDsSxgfpwAIpyXBC0i4YKuBJMSwG++eqkAdf34trlMAwxO+4dcR8kHPfI6ZeNt8yyiRBwT3zJNU/h2M6nb6Qs/alJYK8JzCQAJyWGroI9WJmc/vSPnWyCmvU2dSghiCByYUQpDTnrWieCQZKg+5k/vXmOAsmxeawg4dRbDXQzApdvi6xlARhyh/wDsKUlt7USeVNOSZaBE9YXJP26UP+EkQzE+w5V9sDeikQY71VX6VUu3LVhVAVQAB0qMlE1TFdoFXH2gY6n3NC/hmF1b1t9DhGtmVDqVaJBB2ONxTSp9euaiSZ7xI7nv9aUlt2zyqqjZVCj4AgVfzTVKlet4dPp3qBPONc801SpTw6fRULm4cexkVbzz7UKpV8On0VDtttO2B26V13ncA5B27VWpTw4dFQL55qeefahVKnh0+ioF881P4g5968j+HOJbjLvFvdZwLV9rFu2rFQoUeo6YlmnrtGKJx3j/APC+Za0te/h7IvXXZoYqzQABHM0SckDA74xGOnV1wVD0tg6AAuAKN/Et7V4/jvxgbd508nUiPYUv5kGL8hSF0biNp+tcv/ia7bbxBmtqycJoAUOQTInfQd5+kdalaPRT2J4k+32rv8W3tXluN/Ed21a8x+G0yGZZuiCFQOASFJDNJAABjSSTUH4nLlFsWGuObCX2TWFYK5AAWRDNknMDG+cXbpdf4VD0vFP5i6W2kEEYZSMhlP5WB2NB/jeII0SqmOa8AIOcaEOzkZOrlQ7a+njPF/xDdFrj2dP5fD3Utr5d0o/5T6tBiZk/b3oh8fbh+K4/WWdRd4a3aScBrgYGMHSOpidtq55YaUz6r9n8LT2nCHygQgAk6mJyzN+pmOWPuaMeLbvWTwPEHiLRLJctElkIMqwgkalMAwdwcdK83+GuNuXEPCXXc8RYvMLrBiGZF5lbfZ5CxPeuk4acV8faU9yeMfvQ7l0kQYivJ2/xoo87zLRUWrAvmGDHcqUOAAwMbEjJ7UzxP4guW0RrnDxrv2rQi5IIuxDqdMmCYggTG9Nuj0U37ahQAoCqOgECu15rhPxX5nlKLQF27fu2VUvy/wAqdTFtM9sR1rOH4oFy9wvEAulluGv3LluZzbI6bEgyJqTGj0VD2sVCteZ/82kWfOew6L/KOo6jbC3ATqLaJ5YhoB3WvQcBxPmW0eANShoDahnsw9Q961GGlPqCoGiq+WKvUrfh0+ioDNkGhtwanvTFSnhw6NsFjwSnv964eAT3+9NVKeHT6NsFhwK+/wB67/CL70xUqeHT6Kgt/BL7/ep/BL7/AHpmpTw6fRthKlSpXVUqVKlBKlSpQSpUqUEqVKlAh/4RbFx7qake5HmFGjXGxI2kd96pxfgFi7lk3QW2gka0BkK36hPfue9SpWdsdAfFfhnh7jO7K2q41tmhiBNqdGAcRNW4j8PWLhvllP8A+SALoDMA2nAwDgxiRUqU2Y9C3G+A2b3l6wx8pWRYZhyuArAwcyAN6Gv4asA2mAcNZTy0IdgdH6WIPOPY1KlNmPQnFfhnh7ovK6tpvsrXAGYAldiIONht2qcV+GeHuedrQt5+g3OY5KToIzykTuKlSpsx6Gjw3Di2oVdRA6sxZj7ksZJ+aGnAWw9xwsPdCq56kKCB+5qVK1UDP4X8KcNbBAQkG15JDMzApM6SCe9E/wDLlnyVsnWURldZdiylMrDEyI7V2pWdmPSJZ/DthFVVVhpuNdU6iWV2nUQTnMnFS3+HOHHlxbxattaUSY0N6gR1nualSrsx6V3gvw/Zsotu2bgVTK/zGMYI08xPLBPLtTvB8IllFt2xpRAFUdgKlSrGMR6BqlSpVEqVKlBKlSpQSpUqUEqVKl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3800" name="Picture 8" descr="http://www.linkpublishing.com/parame_contrac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483" y="3733800"/>
            <a:ext cx="4499517" cy="25622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315200" y="11430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Plant Cell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632460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Animal Cell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06" y="304800"/>
            <a:ext cx="7239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Mitochondria in Animal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143000"/>
            <a:ext cx="8229600" cy="4325112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Mitochondria</a:t>
            </a:r>
            <a:r>
              <a:rPr lang="en-US" sz="2600" dirty="0" smtClean="0"/>
              <a:t> function to </a:t>
            </a:r>
            <a:r>
              <a:rPr lang="en-US" sz="2600" b="1" i="1" dirty="0" smtClean="0"/>
              <a:t>provide energy </a:t>
            </a:r>
            <a:r>
              <a:rPr lang="en-US" sz="2600" dirty="0" smtClean="0"/>
              <a:t>for the cell.  They convert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chemical</a:t>
            </a:r>
            <a:r>
              <a:rPr lang="en-US" sz="2600" dirty="0" smtClean="0"/>
              <a:t> energy stored in food (glucose) into a form that the cell can use.  Inherited from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mother</a:t>
            </a:r>
            <a:r>
              <a:rPr lang="en-US" sz="2600" dirty="0" smtClean="0"/>
              <a:t> only!  Mitochondria are often found in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muscle</a:t>
            </a:r>
            <a:r>
              <a:rPr lang="en-US" sz="2600" dirty="0" smtClean="0"/>
              <a:t>  cells, and contain their own DNA.</a:t>
            </a:r>
            <a:endParaRPr lang="en-US" sz="2600" dirty="0"/>
          </a:p>
        </p:txBody>
      </p:sp>
      <p:sp>
        <p:nvSpPr>
          <p:cNvPr id="34818" name="AutoShape 2" descr="data:image/jpeg;base64,/9j/4AAQSkZJRgABAQAAAQABAAD/2wCEAAkGBhQSEBQUExQVFBUUGBUaFhcUFRYXGBcYGRYYFxUXGhYXGyYeFxojGhcYHy8gJCcpLCwsFR4xNTAqNSYsLikBCQoKDgwOGg8PGi8kHyQsLCwsLy0sLCw0LCosLCwsLCwvKSwsLCwqLCwsKSwsKSwsKSwsLCwsLCwsLC8sLCwsLP/AABEIAOcA2wMBIgACEQEDEQH/xAAcAAABBQEBAQAAAAAAAAAAAAAAAwQFBgcCAQj/xABJEAACAQIDBgMFBQUGAgkFAAABAgMAEQQSIQUGEzFBUSJhcRQyQoGRByNSobEzYoKSwRVDctHh8FOiFiRUY4OTssLxF0TS0+L/xAAaAQEAAwEBAQAAAAAAAAAAAAAAAwQFAgEG/8QAMBEAAgIBAwEGBAYDAQAAAAAAAAECAxEEEiExEyJBgbHwFDJhcSNRkcHR4QWh8TP/2gAMAwEAAhEDEQA/ANxooooDKtv794uDH46FXXKQIcIuRLriWTDFdbeK/HdrG/7M0n/9QsWuCEgIklGEw8hzKipmkxbQs4Ci+awAtyGh730SbdfDPLxWhUycVJsxvfionDR+fMKAPlSB3JwZjMfATIYliIu37NXMire9xZyWB53oCL/6fMJsrYciJcRFhZJBKCVnkVSAI8t2jDMqlrg63C2vaO2jv9O+zpcTFDwQUjkw7mSKQurTrGQ0R1RiNeqjOPECLVZ49zcIJlnEI4q5SGLOfEq5FcgtZpAugcgt50nHuNglEoGHS01g4u1iA/ECgE+Bc/iyrYXoCLTf2RmEIwwOKOJlw4j4w4d4oVnZ+NkvbI66Zb3v60yn+1X7pZI8KzD2Z8TIGlVSixzGGVBZTnYMDbkDbpVnxm6WFlDB4Qc8vGJBZW4pQIXDqQynKoXQjSht0MIVycBMvBMFgCBwScxjsDyvr386Aru0t95mxMSQR5YRjYcPJKzKSxaLiOgjK6CxAzg3uOVta5wG/kk7YSQxNBFNLOi+ON+IsUUpZmuBwwGj01B76VY33PwhnE5hXihkYNdvfRcqPlvlzBdL2vbSlE3WwwSJBCmSEyGNdSFMoYSaE65g7A3/ABGgIvczfb29pl4QjMQia6ycRWWUMVs2VQSMpBK3U9GI1qv4bejGLjTxJLxyPiVgXhxNhpQiuYUjxMRLpN4DmEgsbONCBV02LuvhsJc4eMR5lVSczsSqXyAlmOi5iB2FhyApHDbl4OPEHEJAglJc5vFYM4tIwQnKrMCQSBc3PegK5u/v7iJI8Gr4cPLiIDPIyyqqpGrhS2UrcmzAhRr59aVP2nrwkf2diXwuHxCrnXUzziBI7kWHiIJbla+lWLZm6mFw5UxRBcqMi6s2VHYMyDMTZbgaeVNoNwcCiOi4dMsicNgS5ugbOF1bQBtRa1raWoCLxG9mLGKwMPs6JxpMSkw4yvYQrfMjqPdsc9mAY2sQvOm7famow4m9naxwbYvLnHJZli4d7c/Fe/lVhh3MwiLEFhA4EjSxkM+YSMbuxfNmct1zE3trekYtwMCodVw6ASI0bC72MbOHZB4vCuYXsLW6UBF437QnhxGHhlwwVpWiWRVnV2iM0jJHdUUi1gCSxW+ay5rGuYd5JzsXGYkuOND7fkbKunBllWPw2sbBRzGttan8bulhZp+PJCGl+7Oa7DWNs0bEA2LKeRtcAkcjThdgwCCSDhjhS8TOmtm4pLSX1v4ix+tAU3Cb3T4XCmXE+0SvLNFFEuJhhw1iwJLXgzkpbUmxPhsAb13jftXEcWHkOHYCUBpEaQLJGONwbiPKSy3uwZsikWsbm1XHaWxYcREIpUDICpAuVKsuqsrKQysOhBvUbiNwsC4QNh1IjQRqLuPAGzgGzeKz+IE3IOvOgIbY2/MxkkWeJbHaT4OIo3uhYme5BGtsnPrxOlq6w/2kmQw5cMcskM08jGVRwooZjFI1st3OlwB3+dTc+5WDcyFoReSVZmszj71QQJBZhlaxIJW17m96XwG6+GhycKFEyRvEtr2EbvndLE2sW1oCqYX7VDJhpJlwchyiBlCl2UpMbBmZYrgppmVFfmLZqte7O3BjMLHOAFz3uFdXAIYqRmXny62I6gGm0W42CWJohAAjlCRme4Mf7PKxbMmX4QpFrm1SezNlxYeIRQoERb2AudSSWJJJJJJJJJub0A7ooooAooooAooooAoriaYKpLEAAEkk2AA1JJPIVmO8X2puzGPBABeQmZcxbzjQ6AebfSuJ2Rgss7hXKbwjTMRiVQXdlUd2IA+pqFxW/GFQ24hY/uKzfna351jm0Ns5BxJ5Hmma4BdszeYS+iL3IAqvYneGZj7+QdkGv8x1qr8ROXyL9S0qIR+Z/obhivtQgW+SKZz6Ko+paomT7XTfTDgD96XX8lrFZNpt8Ujnvdz/AJ0mk+Y+FSx8gWP5Uza/H/QxUvA+hNmfabFJ+0Rk81IcD9D+VWvB45JVDRurqeqm/wD8GvmfZ+yccfFFBMB3Iyr88xtap7ZW18XhHzmXDwvpcHERMHHZ41J/3yIrqFk4vvcnM64P5eD6CoqC3a3mXEqFYLHOFVniDBvC2gdepQkaXAPcciZ2rSeehVaxwwooor08CiiigCiiigCiiigCiiigCiiigCiiigCiiigCvCa9qE3t3iXB4V5TYt7sS/ikPuj0HM+QNeN4WWepNvCKR9qO9Bkk9jiPhWxnI6tzWP0GjEeg71TYgI42kbRQDr1sB4j/AE+dcYWFpJPESzOWZmPcnM7nz6/QV3vBheLw4FBsbEqPwj3FPqdT6VkTk7bMe8GtCKqr99SmPipMRKWVSSeQHJV6Lfy/WpvZW4s058RsOuXX8z086tn9kQYDDGfEnKgsFUWzOx5Io5En6Aamq3tHFY3HWEhXBYZtUhOYFh0PCA4kx/eYBO1quLld3hFN8PnljlNn7Ow7ZSfaZB0jIdQfOQ+AfLN6VMvtUrH9zHFCOmVc7+XibS/oBTPYe50KoWWR3ZWVSSFCNfmoA5Mo15m1xep7+z1MyL0VSfnyH9a5k0SRTKVt/DzcJZsVLLkckCytNa3RyWWOInopN7a022BjAoLwrkUGxxDKskpY8o4FNo43I1JsSoBJYaXum2ZvZ7srshPVWKk9hp73pVabd3aOJkEs33SW8Bxkwjsp/DGbuAfJReu4vKIpLDH2FYwL7REXTEwlZM7zNMZEZgkgkuBc3ZCbAXBPYW2ndneJMZh1lXwnlIl9UcDUenUHqCKxLGYZcPFI8k6ysY5ECQo+S7oUJeRwPCAc1lFyVHKpTd3ESYOJEBKz4lUeU31jjN+AgHLiEXctbQECkZuPPgJRUuPE3ANXtVXZWNeEKXYspte5uRfrerSrVPXYpkNlbgz2vDTLbG2YsLC0075I0tmazNa5CjRQTzI6UlDvFh3kmiWVc+HCGW9wEEi5kJYjKbix0PWpCM7h2/A3E+8UcKRo3zHJZ1y3Hitf311H4hTn21M+TOufXw5hm0tfw3vpcfWqHtXcESPOXng++/tBkDqDlOJhhRW1PwCJiSOjdK5bdKGXFOntEYmLtKSq/ecOfZ7YRArn3vEryaE/1oC9jacWXPxI8pNs2dbXBsRe9r30p1WebF3CjibDcWXDPwpixWzMJG9mWGOyyyMA4sG0A0C2FxmN+GKS5GZbqLkZhcC9rkdBcHXyoBWiuIpQyhlIYHUEEEEdwRzrugCiiigCiiigCiiigPDWI767w+24s2P3MJZItdDY2eT5kWHkB3Nabv7tQwYCZlNncCND+9Ict/kCT8qxWKLSy+g/Qf0qjq7MLaXtJXl7iT2aoVC3V/8A0jl9Tc/SnmH2pFhnBEbYrFSHwQprr0B8hUXtCcr4F5khV9FFr/W1T02yVwmyMRIv7aUJG0nxWkdUYA9BlLCw71Xpiur8Se+T6LwIXae28RipFaZolMebIMJFGxjvbNlxEtxm8I8SKfJqjJ5Ew6u6w5nbVpMRNLO5Pc+4pPqDVj2HsxeF2tblUFvhB4QiDmR5Xqynl4KzilHcTm7WIZ1BY8hYAAKFHYKoAUegqc2fEPbPF+D+pqt7uyGJBmte3IGrBsbGcTFXt8B/WvZ1SScmuDyu+Emop8hvNOICrxgcWRmWNiAeEqAGR1vycllUHpqai8JglIzsS7NzJJJPzOpqZxexPb454cwjkSVmhkOoUlVDIw/A1hy1Gh6Vn+0BjsC2TEQSqAdHVS8bf4XQEH52PlXEY5XB25KMuSxz7KXEYnDwH3WbNJ5RR+OS/wAhb+Ko9dp8bGNMf7xywHZeSD0Chaf4FZIsDPi5gySYhRDArghsjau9jqMw5eSjvVe2O/34Ha1e44PM5eTT9o7IGIiTNLPHlU/sZSga9veA5/60tu5uuJYdcZjwykqQMU4GnLS2mhFLz/sB6CofYG8fsxxTMMwRUkK3A0DZGsT6qflXNU9rO7oZXBZcbuVmwzQieaUPLh3Y4mVpbLFMkjKt+WZVI9SKrcf2VzCIhsQjyEwMSQwEjQyzMFf93hyRqDY6xA2q6bG3pw+JH3bjN1RvC4/hPP1FxUter6afKKDTXDM+X7L/ABxFjCyxnAaMjN4MOJeKgMhY5W4gABJ0XWktnfZhNG2GzSQERLggz5GMg9lleU8In3Q+YKfK9aPRXp4ZlN9lEns2GijkgUxZmkIjsXk48cofOBnPhjCWJtyOuUCneN+zBpBNaSNDMMeGdUOY+04iOaIMdCwUIVIvyY2rQqKAhd0thHCYfhtlzF5HIQuVBdixAzknz0AFybAVNUUUAUUUUAUUUUAUUUUBQvtfmthIV/FOv5I5rP8AZkV2Hldv5Rf9au32wv4cIP8AvJD9E/1qjQEhWsfg/UgVkat981tIvw8jWKbNjQv/AA0Un1Y3P5Wq0b1Y++ySO8+GX/mLf+2qRsWW+0MR65fkFA/UVYN4Jb7JlP8Aw8ThSfq6fqanhHG1EFksqT+v7ktu833Xc2qvbdBM6X6Nyp5unjiyfKkNoYZmmWw5MCT2FS1r8REdr/Cf2FFXypbAbRMUubytb53vejDYV5HEcQLseQH5k9APM1LP9nuKtf7kt+Hi6+nu2/OtK1wxtkzIpU090ST3NxmfjE9Xv35irKdoMo8LW8jVA2BimwuIeKZWjYkGzC2hGhHQjzGlXYlHS4N6x7Ftk8G7W1OCyULfbaLzOMxuFvYDQC/P1NV7YUN5S50UaDzI5/SrBvNhM0mVdL/l3NMo4ggCjQDlVzTVb+X0KGru7Pux6luXbd48pI+lQM7XXHHp7JJ+boF/Ouky5eZNMt49oiHBunKTEZdLarEGvc9sx5DtrUmophGOVwyHS32TltbyiDw01vl+v9DVs2Dv/iYLAvxk/DKbkeSye8Pneq/sjc2WU2eWOFrA5GzMyg6jOF0Q26Xv6U6xm5WKh1UJOv8A3LXb/wAtrH6XrMxKLzFmxmMliSNk2BvPFi18BKuBdo294efZh5ipcGvnvZe2jFIGuylToRcMh66HX1BrSdlfacGtG2GxEslvegjVkcWvdbuD6irVN+7uy6lS6jb3o9C+UVWP+mx/7BtD/wAhP/2VWN7d98VBiMZFG4HgQYa8akxyJFHPMW01vE7mzaDh1aKxaN79qSRyYSJZfZkxErrJPZCVyxM6IvEBQM7LYEg8jYXNV9PtIeDDuZSk2SPaDRylljGI9lmjjjsFGUlw5vl6xkgWOiW0PtFuuISXCJNHBGxbORZ3jhimN0ZbZTxLC1yLKSAGFm+2t834OIjbC4dDh0xyxMLSKkmGjja6xvGAEKygeqnS1AO8X9o2IhMwaOKRhi8RFGM+QKkMXECuzWAZhyJNtWPJbVZ92d4JcVJPeNI4oX4YPELSM4VHNwBlCgOBoxuQelV+PevizCD2XCvI87rI/EDQ2ihin4gbhkyMI5MtraMBqAdE9lfaS0pKw4eLNJPEiNndUYTQSypI14w5IEP4RcEWtQGi0VQ9n/aU002FRcPpNHhnc8TVfaM9stwAwUxm+oJvoNKvgoAooooDOPthTwYVu0kg+qX/APbWewMfEt9cp+dvF+grWvtK2aZsA5XVoiso9FuH/wCQt9Kx5JbMrfX06/lWXqo9/JqaWXcwMNhJ/wBfm/e8X1satsOE42Cx0RJF0R9OYMUisefleqjLJwMWr9LFG9OYP0q8bq2ed1+CdHT+dSo/MipoPhS+xBYvmS+pCbHjWEWBY/P/ACp+7tKyogJLEAKOpPIVGQAg2N8wOUi2uYGxFupv0qxQk4NT/wBobQ21MIb+7W3OZutvdGnOtOUo1RzgyIwndLGSbhZcGnBhIMzftpdLKfwL3t/mefJ3gZbka6+tz6k1B4fdLGsMxEcQPISuQ3zCg2+tendvaUfiRYZgOkUwzfSQKPzrMlmTy3ya1bjWsIte1thx4qHJNcEX4cg9+M9weo7ryNU3DNLhnaJ2IZDYg6g9iNORGo9aksFtPGjwthpwR+KM2/m5fnSW2WLoGmXhyrZUFwS63uQwF8tiTY361JRhS2zRFqFJx31vGOpF4uYMSep5mmhYdr17Itjqb0owsLd62YpJYRhSk5PLFMTj1gjDMAXYXjQjS3LOw6i/IdbdqqXt3Hx8AY5zJPDmJ6+MHX6U63wwk+ICYiBC4EapLGou8bJcHw82U35jlURuVsedsZHPJG6Q4duI7urKPACQouNWJtoKyZyc8yZt1QVaUYr+y+4PEEO9ubMzMepJYkmpFMUQef0qOwMJNzyp6GHIC9afZpxw0Y3ayUtyfJ7tLZkWJBMoOfpMlhIO2bpIPI/Iiq57NNgWBbxwlvDJHe2bmPON+uU87aE1YGnI6WtTHenGLDg3V/22JMYSP4gFfMJCvME6gdTWZqdLGKyjX0mrlN4f6mhbp71idVRyM9vC3SQf0buKnpNmxMSWjRib3JRSTdchuSNfAcvppyrFt3NkY5bWgYKbHK7xxuP3grMGU+oF60zYe8rAiHFAxyfCzCwftfpm8+RqGm5p7J+TLN1Kffr/AEJt9jQEsTDESy5GJjQlk6ITbVdOXLSvX2TCb3ijObNe6Kb5wA99NcwAB72F6d3oq6Uxrh9lxJlyRRpkLFcqKuUt7xFhpfrbnXEOxYEN1hiU3zeGNB4vF4tBz8ba/vHuae0UA0XZMIKMIowYgRGQi3QHmENvCPIU7oooAooooBjjh4T19fzFYPt/Zvs+IeP4L3j/AMB5D+Hl8hW+4pbisz392LnXMB4l1B/UehqC+vfH6k9FmyX0KINnLiAFJs1raczbkR3I7dRUtuMrR4gwv7y2ZT0K395T2/SojCOfQjmOoNSuEx12Vr5ZYzdG79x8+o61nRm45i+hoyrUsSRe9txxwyGWOFEme+aUDxXI1K30Vj1Ya1BbExKRSTYh7H2dBkvyEkjZQ3rz+pqL3r30fIpK5ehIGg/y+dR+5W0xinxEFxndI3jzWsWjcnLc976edW45mstlOeIZSRaotqtIc7Em+t31PyXoPKnH9s2+L6C1QxweI1Bikv2yNf8AShtnCMZsRII+6LZ5PoDlT+I/Kr3Y0wWZGb8RfY8R4JCTb9za7G/IXOvoBzpV9nzPYsFjB5cQ2b+UXb62qB/6ZRQ6QKFPcHiSt6t09FApm238XKbphsS/bLBKb/MrUTtw/wAOKROqW1+LJv6FlfdZj4hNGzdjdR/MaZnCMrFXUhhoVPMf771AxbQxxmELQOjuM1pWWMKl7F3ufAvQXGp0F6uTyCXhLmzmFArSj3XbnZb6sF5X86mounKe2XJX1NFcYb4cCGzprakWPcaH596U2tiDItmNx26eV+9C6C2holwJFjIwjB1C2vIw7hOg82IqeyFUXvngq1WXSWyDY2wikin64HKLyMIx+97x9EGp/Km822ViUhLIB1vmc/xHl6ACqfjNuSTyiGAGSWQmwv0HvMzH3VA1LHQAVXnqm+ILzZbr0KXNj8l/JYsVt77wRYOMvO5IVnsW05sB7sSjmWN7Vxs7CiN2eN+LMbiTFtqcx95MPm1A6GQ6nyGlN9lbNCRskbZg/wC3n1BxBH93H1TDg/N+ZqSKkWC2sOQHSldLse6fT1/o8uvjUtla59/7HGzZuHpY+p1J8yTqTUq2MR1yTC8bHRusbHQEeVR2HQgXYXNdswsQV0Ohqe3SwnHGCtTrJ1zy3lEhsTe5sPK2HxBLBCBm5soPun9+MjUHmKvccoYAggg6gjUEetYvvfKeHDPykiYQs340ZS8R8yCrD+KpDdDfwxHKxLR/EvVe7J/VayIWSqeyfT0N6dcbY74dfU1uikMJi1kRXRgysLhgdCKXq+UQooooAooooBORagNsYEMDpVhIpriYbigMV3k2I0Tl0Hr51BmQEVr+2tkhwdKy/bmyDC5IHhPPy86p6ind3o9S3p7tvdfQSw2Nvo/iHK/UDsfxDyNcRbv8KYYjDCxscyD3WHdPwn939KZI9j/vWpHCbQKeY6j+o7Gs9SlB5iaLjGaxIn8HvPJiAwMhjSJC8rakqoNrBfick5QO9K7Pwcb+IwrzvecmV7ea6IvoBUZhlVJvaFUPHIpSePkHW4Ob92RSAflf1notk514mHk4qnXKdJV/h5P6r9K09O6rPm4MnVdtX8vPv8iQjxXDFlkyDtGqoPooFRW1N42DCKJnknceEMxyIvIySEclHbmToKjMbtUhhFEoeduQPuoORkk7AduZOlPdl4BIFI1eRzeSRrZnbuewHIKNAK0fh6vBGU9VauXIVwOz44lN7yyuc0kj6tI3c9AByC8gKc4YFj2ApOZ7KWNgALkk2AHck8qicLtp5yVwacTvPJdYVsdcvxSnyWw86njGMeiK0pTs6smcdtFcJhpcRYM4kESA6hXbXMR1IGv071QcdvmRmJYlm5k6knuavGxt3MvGWdzihPbjJIMqMQPCyKuiEcr89BrTaf7PcArZvZSdbgSYmUoPKwa5HkTWddCTsbaf0+xr6eyuNaUWvr9zPNnyYnHuUhHhXWSRzljjX8TvyHpzPQVedjbCihiKqSY3/ayMMsmJtyUDnFhx0Tm3M1JzwqFC+HInuRRqEiXzyLox8zXUeDMgDyOIozoGbUtb8CDVvXlXca1FbrOF+Xv0Ip3ub2Vcv8/4/k8aYEWXQDlXuGiue9P12HEwtHMwc+7xFUKx6DTUU3iiZLg6MDYj0q5VdCz5TPuonV86F81qTzhrkkIqC7ueSj+pPIAamvYozITchVUEu591VHNjVP3j3kDkql1ijvkU82bkZX7uf+UaCo779nC6kum03aPL6CW3tpSY+ZcNh1tHFmfxkKABo00z8l0+l7C5qT2LuXGQCcTKx/EkKiP5BzmYeZtfypvudgR7CZW19pnIa/xRwe4v+HilmI65RVmhY3zX+lU4aftU22X7NX2DUYoa7N2xNs2bIWEkL3YWvkYXsWHVGB0P53FjWmbH23HiEzIdeqnmv+nnWU7wsPZpW/4ckUieXEJilX0Phb+Gmu6u3ykqhTZhrH59WQ9wRrb1qi5T083F8o0YxhqYKS4ZuNFMtk7SWeISL15jsw5intaEZKSyii04vDCiiivTwKTdKUrw0BHYrDXvVX25sMODpV1dKZ4jC3oDB9tbCeJjYXXt29KjYcRrb9a2raewww5VSNtbmg3IFVrNOpcos16hxWGVzA40wtqLqeY79iOzD86s+zMPwwcRnK4ZdWy6s7c8sS/iPXovM1WMBFEk5ixUhCKpfKLl3AIARTaykn4jbQE62qwRvNNaWXJhsIoyx5rqigchEvvSt3sDc8yKpqEq5ft+Zbc42R98D3Z+MgxTyPEqxTStmzZieIQAAjsx52Gh5XJ01qLl3hBcx4dTiJAbNY2jjP78p0HoLmu8VjY8KDJgowzHVppAC2Xq0UeqR9+p58tak8DJFPhRLEqoYwBMiAKNfdlCjTXk3nrWppr893P9fQx9Xpsd/H9/Uihu2ZbNi5hMRqIlBWBT/gOrnza/pU9s5ArAdOWnbtTaLL1vXceKRZFTMAzAlVvqQvvG3YVpLCMiTbJOXOGNuVh+lMsTiD8Rp1jZLkNe2n6VBba28uFAB8c7W4cds2S/uu6/E55rH8zpYHiyxQWWSVVSseEKY3FR4azTDM7C6Qk2Fujy9QvZOZ8hVO2rvyWkzM1zy6AAdAByUeVOMRuzip34mKkOHD62e8mJe/UQg+G/dyvpU7sfdSLD2aOEK/SbEWmmv3Vf2cfyFx3rMblbLPX9jZioURx0+r8RPd55mAxOKDwwAhkDC0sxBBRI4z4rE/ERbtViZ2YmRhZn8TAG4BPS/W3K/lTSSIZs2ZnkPNnN2+vSn6QsV7Vd09DhlvqZ2q1Kswl0K59oO2PZ8FCg0OId2fzWO1l9MxX6Vk8+0mkNhfWtq2nugmNiaKdmUZi8MqAExOwtIpU+8jWBtccuYqvQ/ZVBhmvLimn10jgiyu/ZS7MQg7m1U5YU2p9cmhW81RcOmP8ApL7HwZTZmAjOh4bSH/xGzD9TUokN7KguTyA5k0jHK/Ngt9AEQeFFGiRp3CjTzNz1qP3o297OpijNpWB4rA/s1P8AdKR8Z+Ijly71b39jWs9ShseoueOhGb2Y7jSw4DDnMTKvEcHwtIbqAP3IwWN+pB7VJpu3C8YWFOFL4jh5A7FnKaoJbmxZwCdLZbgDkaqu4acTFyS9IYpCD++44SfPxk/KrzP4I1ZdDEyOPLK4J/ImqnY9rGUn1L7vVM4Qj0JLcLeUXUsbLNYEH4ZeVvK50+YrRxWG4zLDtDF4fkjSkr+6XUOvp7xH0rUNzdvGeMpJ+2isG/fXksg9bWPmPMVU009rdb8i7qYbkrF5ljoooq+UQrkyC9ri55C9emqHjtin26ZpcC+KaSbDth5w6qIY0WMFeJmDw5GWR7KDnz21ubAXstXLLWdf2ZtC6ylsQ0rJtMXIhYwnMFwgjU5QMygHVtbakaU2wOG2lmhlkjxTNHFj1T7xRmZljaAuHBMdyHUZs9iq625gaNLADVC3/wB6EwmWGMcXFTfs4lUuQD8bKutuw5sR0FyGITbBw6i+IW00/iCo0oUxxNhiVaQZkDmUEM3QBtKvuE3ehieSVY0WaYgyyAeJzYA6kkhdPdBtQGMybmYlkLSXhuc7ahsRK3PNI48MY7Il7DS/eP2njJZJCZ3Z3HVj07DoB5DStv2js8EGs63o3YJuyixFQ3V744RNTZslyVzYe1MjcN9FY+En4G//ABP+RqQwmLbAYpXUfcyXVkPIE+/EfIi5H+lVqeNlNmFjVo3dwntkTpN4Y4wM8nYfDbvKCPCOunnfOipQn6mhPbOHoTm2sasOQQgTNOL4dBoWHUufgVD7zHt3Ne7G2FwiZJGEk0luI9rDyRB8KDoPmdaS2NtOD2l4jCsa5VSNxYyFFJKsZPiJZmJHK5t0FSG3dpLhk+7OaQ8mIAVB+IAk5m7dBW1DVR297l+pgWaKe7EVhegz3h2quHIVBnxBsES1wjMfCzDq+osp5XBPamOy8Lwi3CIMxJGIxbeJzJf7yOC/uqDoX5kg1A7GxiybRwqk3LTpc31vcte/U3F6tSZQoVdMosK4rj28m5klslpoKMOr8T2Oy3yDU82OrH1Y12shtrXip512dPOtBRUVhGXKUpPLE47g9DUnxiemlRuMxyYSMSSBWkcnhI3IAe9Kw6gHQDqakdn7aXEwO1gGjyeJQBfMxXKbadL/ACqH4mKnsJvhJSr7Q7w+MKHlam+K2hc+vkBShcAc6Z4lgdTyHP05VO8dSvFPohptnbYwsQykCaQEr3jTUcT/ABHUL6E9qyzam0M5yLqTzP60/wDtEx8n9o4lGBXK9lH7gUCK3lkAtTXYewnYj8TC5J+BerHyF/mSB1rM/wDSW+XtGysVQ2R6/uXXcTAZMLf/AIr3/giuq/WRnP8ABVg2mtoZO3Df/wBJrvZWECRgKtgAAB+EKLKvqBz8yaXlTOQhFgxAY9lBu5PkFBq8ltreTNlLfasfRFH3wnvtPEn95F/lijB/MVP7r7xFZFb+8QddM6HQg/75gGs/2ltjjYiWb/iyM/yZiR+VqebCxl8RH6n6ZTXz04P5vyPqa5rG1n0ns/HLNGsiG6sLjy7g+YOlOaqX2dzEwSKdQsmn8Sgn8/1q21o1T3wUjOtjsm4hRRRUhGFFFFAFckV1RQDWaG9ROO2cGBqeK1A7ybcEGWONONiZriGEG17c3dvgiW/ib5DU0Bnm+OzUQqipxJpb8OIczbm7H4UXqx9OdV7aD4iGKGJioSIXIjUqDITcynU3fpc9B0rVdmbrcIPJK3FxMtuLLaw05Rxr8ES9F+Z1NQ+8GwwwOlczipLDOoycXlFJxDGSFZk99CeXRhYsPRhY+tVPb29zyeGrPgT7PM0b6LIPCezqbr8iLj51Abx7ol34kFlJ96Njl17oTpr2PyqhW1VJwn5F+adsd8PMh92NpFMfhZCfcniY+gbX8r1suPwQjndeYJzL5q3iX8jb5VjeG2BNC2eZGjyEFbjRj0sw0I+dbDu/tdJ4kVyA6CyOe3PI3l2PSr9VsYyz4GbqKJTj05HMOFvzFLhI1uWOVUBZ2/Cq6sf6epFLeyyfh0/FcZf5r2qmb57TMxjwWGId5XUMw0V3Jsijrw194nqdegq7bfGMe6+TNo085z7ywl1/grGMxGI2tjnEIsOZLGyQQroC7fCANT3JNqv+wsOiRpDASYY8xMjaNiZToZrdEA0UeflTLAbIjiX2dDbDqfvDybFSro0knXhg3CJysL1YNm4dbtY30AHlUFFOWpPp75LOqvSThHr74OpIL9KTkwYZWVuTAg27HSnnI2riVhWg8GUs5Gu09ixTqgxEUWIMYAR2JSQAdC66keVyKjkwCR+6iIL3Cpci/RmdjmkYdL2A6Cn+IcDrSeCh4j2UE26DnVSNFcHlepelqbJrD9OTotkUVFb57XOHwZF7S4lSqjqsR0ke3TN7o9TUztfHxYRSZbSS81iU6DzkboPKsf25tx8VO7u2Yk6n9AOwA0AqvfepLbHoWtLpXFqc/JDBjVh3KweaZpD7sakerNoB/Lc/SoXAYB5pAiC5PMnko6sx6Afnyq9SOmBwoyatqEBGsj9XI7Xtp/hFZls+Nq6s2aYc7n0Rpv2eD7mUjlxSvqVVQ30Ylf4TVtqD3O2OcLgoIWN3VbyHqZHJeQ/zManKv1x2RUShZLdJyCiiiuzgKgd9tvSYPCGaFFkkzxqquSAc7hbXGt9dKnqb47AJMoWRcwV0cC5FmRgyHQ9CAe1AUuH7T1vipGQNBEYeAUdQ0ofiqT94wU+OF7BdTpoaWj+0tS8n/V5WQexCEpkLyti0zxjKzALzA1NuZJqWXcLBCNYxAAqhAoDyCwj4uWxDX5TSg9xIQbilYdzMIpUrFYpwLeOT/wC3/YEjNYlRoCbm2huKAi4t/wBQsfFikzTYifDxiNQfvI5uGI2Jawa2Zs18to38gZXYW7ggMkruZsRMfvJmFiQD4I0W5yRqOSjzJuTeucRuVhHtmhBs0jr45PC8somkdbN4XLqDmFiOQsNKmxQCMsdRWPwlxU2RTaeK9AZRvfsO4JA1FVnB45rWvy0KnUfQ1ru1tnZgdKy/eHYzROXQX7jv/rVXU071ldUWtNbslh9GSGE2ipTKyix52Fx81OhFN59jAeOAhD0F/uz6H4D+XkKh8Pi76r8xTvD45kNwfXsfUcjWXFyg8o1JKM1hkZtveueEZJVdTrz5H0bkflUBu/tyQbQw8o1KSBrHrobj5gkfOr/LtRGFnS4PMCxH8raUzGxsGWDrGkbdxmj/ACBK1bhqVjvR/Qpz0zz3ZfqWltlGTxwAyIdcosXS/wALLz079af7N2fMp/ZuPVSKq8OEP93Iw81Kt+mtI4tMbyScN5Mzof6ircP8hhY9clCf+My8r9i+vg5PiW3mxVf1NNZY4x700Q8g2c/RAay/GjaC84WfzRlf9Deo18VjT/cTD/w3/wAqm+LlLo178yJaCEXyn78jU8XtHCLzZ5D20jX+rfpULtHf1UQpFliU9IxYn1a+Y/Ws+Oz8dJyhm+a5R9WIpfD7iYqQ/eukQ82zt/Kmn51Xnan88/f2LVdG35Ie/uxhtveIyXAPPrTrYO60swBtkQ85GGh/wjm5/Lzqz7N3Nw2G8bDiMPjmsFHonug+tzS20961AtEM7cszCyD0Xm3zsPWqs9Rnu1rzLkKNvesfkKqkGCisAfF6Z5SOpPYd+Q6a0puFslsfj+PKLxYcqxHw5xrDEB2B8Z9BfnVUhilxMwUXklkPNug6k9kHlW6bp7ETC4dIk1AuWY83c+859e3QACpNNVzuZHqLcLaiyx0pScYpS1aBnntFFFAFFFFAFFFFAFFFFAFcMtd0UAxxEF6rm19jBwdKtzLTSfD3oDGNu7slGLJof19ah4sR0OhHOtk2lssMDpWfbybsEEsmhFVrqFNZXUs03uvh9CDUjqaHYUzEhBswsRXTOKzHFp4ZpqSayjri66UsNrSr8Z/is3600ae3KkjP3pgEum8jD3lRvMXX9DS670afs/8An/8A5qvNMDXLS15tQ3MnZN6O0X1c/wBBTKbeSU+6ET0GY/Viais9cM1dKCOXJimKxbO12YsfM3/+KSRGZgqglm5D/fIeddYbDs7ZUFz1PQetXzdTdLLZjqx5k/75VaqpcvsVbblH7khuNu0IVzHV2tmb9AOyitGwcVhTHZ2BygVMxR1oJYWEUG8vLFFFd14K9r08Cmu09px4eF5pWyxxqWdrM1lHM2UEn5CnVQm+myXxWz8TBFbPLEyrmNhc9z0oDrA724eYAoZfE6xjNhsQniYEj34xZbA+L3Rpc6ipcSg9Rp59udVTHbouq4VYXlcRYqOaQz4iWVgqxuhCNIWPMg5dBzrPN2935JnmgjRVf+zsXBJKFlXPO8wyPNnjUrI1ibeI2B1tagNuLjvQJAeRHK/Pp0PpWaHcTEzl+PHEEln2czx8Ut91h4uHMCQouT2HMHnTnZO4k8W1jOQBEJJHR0eNfujCsUeHKcIyMq2tlzhAFUjW9AXXE7egjxEWHeRRNPm4cepZgil2Nh7oCqdTYaW50/qu7X3dMmPwWJREHBeUzNoHZTh5Yoxe12AZ+V9Lk1YRQHtFFFAFcstdUUAzmgqIx+zQwOlWFlpGSG9AZdt7dAPcga1T8XsCaM6eIfSt0mwQPSo7EbDU9KjnXGfVEkLJQ6Mw2TDyjmh/KkjFJ+A/Stnk3ZX8NIndZfw1F8NAl+JmY2cLIfgP0FdLs6U/Aa2MbrL+GlU3ZXtXvw8Dz4iZj0ewZm6W9alcBuQ7Hx39BpWrRbAUdKfQ7KA6V2qYLwOHdN+JT9i7oqgHhAq34LZwUDSn0WDA6U6SKpSI4ihtTgCgCuqAKKKKAKKKKAKKKKAKKKKAKKKKAKKKKAKKKKAK8tRRQHOSuTBRRQHJwteeyUUUAeyivRhq9ooD0QCuhFXlFAdZa9AoooD2iiigCiii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0" name="Picture 4" descr="http://micro.magnet.fsu.edu/cells/mitochondria/images/mitochondriafig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1" y="3564922"/>
            <a:ext cx="3124200" cy="329307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96586" y="3810000"/>
            <a:ext cx="45320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Notice the increased number of </a:t>
            </a:r>
          </a:p>
          <a:p>
            <a:pPr algn="ctr"/>
            <a:r>
              <a:rPr lang="en-US" b="1" dirty="0" smtClean="0"/>
              <a:t>folds 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cristae</a:t>
            </a:r>
            <a:r>
              <a:rPr lang="en-US" b="1" dirty="0" smtClean="0"/>
              <a:t>) found inside the </a:t>
            </a:r>
          </a:p>
          <a:p>
            <a:pPr algn="ctr"/>
            <a:r>
              <a:rPr lang="en-US" b="1" dirty="0" smtClean="0"/>
              <a:t>mitochondria.  This increases the </a:t>
            </a:r>
          </a:p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surface area </a:t>
            </a:r>
            <a:r>
              <a:rPr lang="en-US" b="1" dirty="0" smtClean="0"/>
              <a:t>available for converting</a:t>
            </a:r>
          </a:p>
          <a:p>
            <a:pPr algn="ctr"/>
            <a:r>
              <a:rPr lang="en-US" b="1" dirty="0" smtClean="0"/>
              <a:t>“food” into energy the cell uses.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2209800" y="4038600"/>
            <a:ext cx="2438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2895600" y="4191000"/>
            <a:ext cx="18288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828</TotalTime>
  <Words>525</Words>
  <Application>Microsoft Macintosh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Cell Structure</vt:lpstr>
      <vt:lpstr>Eukaryotic Cell Structure</vt:lpstr>
      <vt:lpstr>Nucleus</vt:lpstr>
      <vt:lpstr>Nucleus</vt:lpstr>
      <vt:lpstr>Chromatin and Chromosomes</vt:lpstr>
      <vt:lpstr>Cytoplasm</vt:lpstr>
      <vt:lpstr>Ribosomes</vt:lpstr>
      <vt:lpstr>Vacuoles</vt:lpstr>
      <vt:lpstr>Mitochondria in Animal Cells</vt:lpstr>
      <vt:lpstr>Chloroplast in Plant Cells</vt:lpstr>
      <vt:lpstr>Slide 11</vt:lpstr>
      <vt:lpstr>Eukaryotic Cell Structure</vt:lpstr>
    </vt:vector>
  </TitlesOfParts>
  <Company>Harnett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Structure</dc:title>
  <dc:creator>HCS</dc:creator>
  <cp:lastModifiedBy>Shannon Atkins</cp:lastModifiedBy>
  <cp:revision>104</cp:revision>
  <dcterms:created xsi:type="dcterms:W3CDTF">2015-09-20T23:02:39Z</dcterms:created>
  <dcterms:modified xsi:type="dcterms:W3CDTF">2015-09-20T23:03:13Z</dcterms:modified>
</cp:coreProperties>
</file>