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0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2" r:id="rId15"/>
    <p:sldId id="273" r:id="rId16"/>
    <p:sldId id="274" r:id="rId17"/>
    <p:sldId id="282" r:id="rId18"/>
    <p:sldId id="275" r:id="rId19"/>
    <p:sldId id="276" r:id="rId20"/>
    <p:sldId id="277" r:id="rId21"/>
    <p:sldId id="280" r:id="rId22"/>
    <p:sldId id="283" r:id="rId23"/>
    <p:sldId id="28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28" y="-5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0FCDB2-9466-427B-9FE8-121D374B72CE}" type="datetimeFigureOut">
              <a:rPr lang="en-US" smtClean="0"/>
              <a:pPr/>
              <a:t>2/17/16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375484D-600F-43CB-AA2A-BE8CC2B8B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CDB2-9466-427B-9FE8-121D374B72CE}" type="datetimeFigureOut">
              <a:rPr lang="en-US" smtClean="0"/>
              <a:pPr/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484D-600F-43CB-AA2A-BE8CC2B8B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CDB2-9466-427B-9FE8-121D374B72CE}" type="datetimeFigureOut">
              <a:rPr lang="en-US" smtClean="0"/>
              <a:pPr/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484D-600F-43CB-AA2A-BE8CC2B8B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CDB2-9466-427B-9FE8-121D374B72CE}" type="datetimeFigureOut">
              <a:rPr lang="en-US" smtClean="0"/>
              <a:pPr/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484D-600F-43CB-AA2A-BE8CC2B8B0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CDB2-9466-427B-9FE8-121D374B72CE}" type="datetimeFigureOut">
              <a:rPr lang="en-US" smtClean="0"/>
              <a:pPr/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484D-600F-43CB-AA2A-BE8CC2B8B0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CDB2-9466-427B-9FE8-121D374B72CE}" type="datetimeFigureOut">
              <a:rPr lang="en-US" smtClean="0"/>
              <a:pPr/>
              <a:t>2/17/16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484D-600F-43CB-AA2A-BE8CC2B8B0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CDB2-9466-427B-9FE8-121D374B72CE}" type="datetimeFigureOut">
              <a:rPr lang="en-US" smtClean="0"/>
              <a:pPr/>
              <a:t>2/17/16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484D-600F-43CB-AA2A-BE8CC2B8B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CDB2-9466-427B-9FE8-121D374B72CE}" type="datetimeFigureOut">
              <a:rPr lang="en-US" smtClean="0"/>
              <a:pPr/>
              <a:t>2/17/16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484D-600F-43CB-AA2A-BE8CC2B8B0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CDB2-9466-427B-9FE8-121D374B72CE}" type="datetimeFigureOut">
              <a:rPr lang="en-US" smtClean="0"/>
              <a:pPr/>
              <a:t>2/17/16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484D-600F-43CB-AA2A-BE8CC2B8B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820FCDB2-9466-427B-9FE8-121D374B72CE}" type="datetimeFigureOut">
              <a:rPr lang="en-US" smtClean="0"/>
              <a:pPr/>
              <a:t>2/17/16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484D-600F-43CB-AA2A-BE8CC2B8B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0FCDB2-9466-427B-9FE8-121D374B72CE}" type="datetimeFigureOut">
              <a:rPr lang="en-US" smtClean="0"/>
              <a:pPr/>
              <a:t>2/17/16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75484D-600F-43CB-AA2A-BE8CC2B8B0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820FCDB2-9466-427B-9FE8-121D374B72CE}" type="datetimeFigureOut">
              <a:rPr lang="en-US" smtClean="0"/>
              <a:pPr/>
              <a:t>2/17/16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375484D-600F-43CB-AA2A-BE8CC2B8B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Relationship Id="rId3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rookscole.cengage.com/chemistry_d/templates/student_resources/shared_resources/animations/ion_pump/ionpump.html" TargetMode="External"/><Relationship Id="rId3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2.sluh.org/bioweb/bi100/tutorials/thecell/phago_4.html" TargetMode="External"/><Relationship Id="rId3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avetheater.com/smartpros/exocytosis.html" TargetMode="External"/><Relationship Id="rId3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ighered.mheducation.com/sites/0072495855/student_view0/chapter2/animation__how_the_sodium_potassium_pump_works.html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WdKqwLfg79k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Cell Transport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7119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096" y="1066800"/>
            <a:ext cx="5410200" cy="57912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100" b="1" i="1" u="sng" dirty="0" smtClean="0">
                <a:solidFill>
                  <a:schemeClr val="bg2">
                    <a:lumMod val="25000"/>
                  </a:schemeClr>
                </a:solidFill>
              </a:rPr>
              <a:t>Osmosis</a:t>
            </a:r>
            <a:r>
              <a:rPr lang="en-US" sz="21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100" dirty="0" smtClean="0"/>
              <a:t>is the diffusion of water through the membrane</a:t>
            </a:r>
          </a:p>
          <a:p>
            <a:pPr algn="just"/>
            <a:r>
              <a:rPr lang="en-US" sz="2100" dirty="0" smtClean="0"/>
              <a:t>The movement of water is controlled by a </a:t>
            </a:r>
            <a:r>
              <a:rPr lang="en-US" sz="2100" b="1" i="1" u="sng" dirty="0" smtClean="0">
                <a:solidFill>
                  <a:schemeClr val="bg2">
                    <a:lumMod val="25000"/>
                  </a:schemeClr>
                </a:solidFill>
              </a:rPr>
              <a:t>concentration</a:t>
            </a:r>
            <a:r>
              <a:rPr lang="en-US" sz="2100" dirty="0" smtClean="0">
                <a:solidFill>
                  <a:srgbClr val="FFFF00"/>
                </a:solidFill>
              </a:rPr>
              <a:t> </a:t>
            </a:r>
            <a:r>
              <a:rPr lang="en-US" sz="2100" b="1" i="1" u="sng" dirty="0" smtClean="0">
                <a:solidFill>
                  <a:schemeClr val="bg2">
                    <a:lumMod val="25000"/>
                  </a:schemeClr>
                </a:solidFill>
              </a:rPr>
              <a:t>gradient</a:t>
            </a:r>
            <a:r>
              <a:rPr lang="en-US" sz="2100" i="1" dirty="0" smtClean="0"/>
              <a:t>. </a:t>
            </a:r>
            <a:r>
              <a:rPr lang="en-US" sz="2100" dirty="0" smtClean="0"/>
              <a:t>In biology, a gradient results from an </a:t>
            </a:r>
            <a:r>
              <a:rPr lang="en-US" sz="2100" b="1" i="1" u="sng" dirty="0" smtClean="0">
                <a:solidFill>
                  <a:schemeClr val="bg2">
                    <a:lumMod val="25000"/>
                  </a:schemeClr>
                </a:solidFill>
              </a:rPr>
              <a:t>unequal</a:t>
            </a:r>
            <a:r>
              <a:rPr lang="en-US" sz="21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100" dirty="0" smtClean="0"/>
              <a:t>distribution of ions (charged particles) across the cell membrane. When this happens, solutes move along a concentration gradient from the area of </a:t>
            </a:r>
            <a:r>
              <a:rPr lang="en-US" sz="2100" b="1" i="1" u="sng" dirty="0" smtClean="0">
                <a:solidFill>
                  <a:schemeClr val="bg2">
                    <a:lumMod val="25000"/>
                  </a:schemeClr>
                </a:solidFill>
              </a:rPr>
              <a:t>greatest</a:t>
            </a:r>
            <a:r>
              <a:rPr lang="en-US" sz="21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100" dirty="0" smtClean="0"/>
              <a:t>concentration to the area of </a:t>
            </a:r>
            <a:r>
              <a:rPr lang="en-US" sz="2100" b="1" i="1" u="sng" dirty="0" smtClean="0">
                <a:solidFill>
                  <a:schemeClr val="bg2">
                    <a:lumMod val="25000"/>
                  </a:schemeClr>
                </a:solidFill>
              </a:rPr>
              <a:t>least</a:t>
            </a:r>
            <a:r>
              <a:rPr lang="en-US" sz="21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100" dirty="0" smtClean="0"/>
              <a:t>concentration.  </a:t>
            </a:r>
          </a:p>
          <a:p>
            <a:pPr algn="just"/>
            <a:r>
              <a:rPr lang="en-US" sz="2100" dirty="0" smtClean="0"/>
              <a:t>Diffusion works when solute particles move with the gradient from high to low concentration</a:t>
            </a:r>
          </a:p>
          <a:p>
            <a:pPr algn="just"/>
            <a:r>
              <a:rPr lang="en-US" sz="2100" dirty="0" smtClean="0"/>
              <a:t>Osmosis occurs when water moves from an area of high water concentration to an area of low water concentration</a:t>
            </a:r>
            <a:endParaRPr lang="en-US" sz="2100" i="1" dirty="0" smtClean="0"/>
          </a:p>
          <a:p>
            <a:pPr algn="just"/>
            <a:endParaRPr lang="en-US" sz="21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dirty="0" smtClean="0"/>
              <a:t>Cell Transport: Osmosis</a:t>
            </a:r>
            <a:endParaRPr lang="en-US" dirty="0"/>
          </a:p>
        </p:txBody>
      </p:sp>
      <p:pic>
        <p:nvPicPr>
          <p:cNvPr id="22530" name="Picture 2" descr="http://mrphome.net/mrp/_RefFiles/osmosis%20animatio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295400"/>
            <a:ext cx="3581400" cy="4076701"/>
          </a:xfrm>
          <a:prstGeom prst="rect">
            <a:avLst/>
          </a:prstGeom>
          <a:noFill/>
        </p:spPr>
      </p:pic>
      <p:pic>
        <p:nvPicPr>
          <p:cNvPr id="22532" name="Picture 4" descr="http://mrphome.net/mrp/Membrane_Transport/IMAG0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5486399"/>
            <a:ext cx="2739567" cy="8850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5525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predict where water will move in three types of solutions:</a:t>
            </a:r>
          </a:p>
          <a:p>
            <a:r>
              <a:rPr lang="en-US" dirty="0" smtClean="0"/>
              <a:t>(1) hypertonic solution</a:t>
            </a:r>
          </a:p>
          <a:p>
            <a:r>
              <a:rPr lang="en-US" dirty="0" smtClean="0"/>
              <a:t>(2) hypotonic solution</a:t>
            </a:r>
          </a:p>
          <a:p>
            <a:r>
              <a:rPr lang="en-US" dirty="0" smtClean="0"/>
              <a:t>(3) isotonic solution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5802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295400"/>
            <a:ext cx="4724400" cy="5562600"/>
          </a:xfrm>
        </p:spPr>
        <p:txBody>
          <a:bodyPr>
            <a:normAutofit/>
          </a:bodyPr>
          <a:lstStyle/>
          <a:p>
            <a:r>
              <a:rPr lang="en-US" sz="2500" dirty="0" smtClean="0"/>
              <a:t>A </a:t>
            </a:r>
            <a:r>
              <a:rPr lang="en-US" sz="2500" b="1" i="1" u="sng" dirty="0" smtClean="0">
                <a:solidFill>
                  <a:schemeClr val="bg2">
                    <a:lumMod val="25000"/>
                  </a:schemeClr>
                </a:solidFill>
              </a:rPr>
              <a:t>hypertonic solution </a:t>
            </a:r>
            <a:r>
              <a:rPr lang="en-US" sz="2500" dirty="0" smtClean="0"/>
              <a:t>occurs when the concentration of the solution is greater than the concentration inside the cell</a:t>
            </a:r>
          </a:p>
          <a:p>
            <a:r>
              <a:rPr lang="en-US" sz="2500" dirty="0" smtClean="0"/>
              <a:t>Because the concentration gradient is greater outside the cell (more solute than water), water will move out of the cell and the cell will </a:t>
            </a:r>
            <a:r>
              <a:rPr lang="en-US" sz="2500" b="1" i="1" u="sng" dirty="0" smtClean="0">
                <a:solidFill>
                  <a:schemeClr val="bg2">
                    <a:lumMod val="25000"/>
                  </a:schemeClr>
                </a:solidFill>
              </a:rPr>
              <a:t>SHRINK</a:t>
            </a:r>
          </a:p>
          <a:p>
            <a:r>
              <a:rPr lang="en-US" sz="2500" b="1" i="1" u="sng" dirty="0" smtClean="0">
                <a:solidFill>
                  <a:srgbClr val="FFFF00"/>
                </a:solidFill>
              </a:rPr>
              <a:t>REMEMBER: SALT AND SUGAR SUCK!</a:t>
            </a:r>
            <a:endParaRPr lang="en-US" sz="2500" b="1" i="1" u="sng" dirty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3703"/>
            <a:ext cx="7315200" cy="1154097"/>
          </a:xfrm>
        </p:spPr>
        <p:txBody>
          <a:bodyPr/>
          <a:lstStyle/>
          <a:p>
            <a:r>
              <a:rPr lang="en-US" dirty="0" err="1" smtClean="0"/>
              <a:t>HYP</a:t>
            </a:r>
            <a:r>
              <a:rPr lang="en-US" dirty="0" err="1" smtClean="0">
                <a:solidFill>
                  <a:srgbClr val="FFC000"/>
                </a:solidFill>
              </a:rPr>
              <a:t>e</a:t>
            </a:r>
            <a:r>
              <a:rPr lang="en-US" dirty="0" err="1" smtClean="0"/>
              <a:t>RTONIC</a:t>
            </a:r>
            <a:r>
              <a:rPr lang="en-US" dirty="0" smtClean="0"/>
              <a:t> Solution</a:t>
            </a:r>
            <a:endParaRPr lang="en-US" dirty="0"/>
          </a:p>
        </p:txBody>
      </p:sp>
      <p:pic>
        <p:nvPicPr>
          <p:cNvPr id="23554" name="Picture 2" descr="http://www.williamsclass.com/SeventhScienceWork/ImagesCellBricks/hyperton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752600"/>
            <a:ext cx="4267200" cy="4253481"/>
          </a:xfrm>
          <a:prstGeom prst="rect">
            <a:avLst/>
          </a:prstGeom>
          <a:noFill/>
        </p:spPr>
      </p:pic>
      <p:sp>
        <p:nvSpPr>
          <p:cNvPr id="4" name="Down Arrow 3"/>
          <p:cNvSpPr/>
          <p:nvPr/>
        </p:nvSpPr>
        <p:spPr>
          <a:xfrm>
            <a:off x="1752600" y="445532"/>
            <a:ext cx="228600" cy="240268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95400" y="762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Cell Shrinks When Placed in this solution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6138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5029200" cy="5715000"/>
          </a:xfrm>
        </p:spPr>
        <p:txBody>
          <a:bodyPr>
            <a:noAutofit/>
          </a:bodyPr>
          <a:lstStyle/>
          <a:p>
            <a:r>
              <a:rPr lang="en-US" sz="2700" dirty="0" smtClean="0"/>
              <a:t>A </a:t>
            </a:r>
            <a:r>
              <a:rPr lang="en-US" sz="2700" b="1" i="1" u="sng" dirty="0" smtClean="0">
                <a:solidFill>
                  <a:schemeClr val="bg2">
                    <a:lumMod val="25000"/>
                  </a:schemeClr>
                </a:solidFill>
              </a:rPr>
              <a:t>hypotonic</a:t>
            </a:r>
            <a:r>
              <a:rPr lang="en-US" sz="2700" b="1" i="1" u="sng" dirty="0" smtClean="0">
                <a:solidFill>
                  <a:srgbClr val="FFFF00"/>
                </a:solidFill>
              </a:rPr>
              <a:t> </a:t>
            </a:r>
            <a:r>
              <a:rPr lang="en-US" sz="2700" b="1" i="1" u="sng" dirty="0" smtClean="0">
                <a:solidFill>
                  <a:schemeClr val="bg2">
                    <a:lumMod val="25000"/>
                  </a:schemeClr>
                </a:solidFill>
              </a:rPr>
              <a:t>solution</a:t>
            </a:r>
            <a:r>
              <a:rPr lang="en-US" sz="2700" b="1" i="1" u="sng" dirty="0" smtClean="0">
                <a:solidFill>
                  <a:srgbClr val="FFFF00"/>
                </a:solidFill>
              </a:rPr>
              <a:t> </a:t>
            </a:r>
            <a:r>
              <a:rPr lang="en-US" sz="2700" dirty="0" smtClean="0"/>
              <a:t>occurs when the concentration of solution is lower than the concentration of the cell</a:t>
            </a:r>
          </a:p>
          <a:p>
            <a:r>
              <a:rPr lang="en-US" sz="2700" dirty="0" smtClean="0"/>
              <a:t>Because the concentration gradient is lower </a:t>
            </a:r>
            <a:r>
              <a:rPr lang="en-US" sz="2700" b="1" i="1" u="sng" dirty="0" smtClean="0">
                <a:solidFill>
                  <a:schemeClr val="bg2">
                    <a:lumMod val="25000"/>
                  </a:schemeClr>
                </a:solidFill>
              </a:rPr>
              <a:t>outside</a:t>
            </a:r>
            <a:r>
              <a:rPr lang="en-US" sz="27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700" dirty="0" smtClean="0"/>
              <a:t>the cell (less solute than water), water will move </a:t>
            </a:r>
            <a:r>
              <a:rPr lang="en-US" sz="2700" b="1" i="1" u="sng" dirty="0" smtClean="0">
                <a:solidFill>
                  <a:schemeClr val="bg2">
                    <a:lumMod val="25000"/>
                  </a:schemeClr>
                </a:solidFill>
              </a:rPr>
              <a:t>into</a:t>
            </a:r>
            <a:r>
              <a:rPr lang="en-US" sz="27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700" dirty="0" smtClean="0"/>
              <a:t>the cell and the cell will </a:t>
            </a:r>
            <a:r>
              <a:rPr lang="en-US" sz="2700" dirty="0" smtClean="0">
                <a:solidFill>
                  <a:schemeClr val="bg2">
                    <a:lumMod val="25000"/>
                  </a:schemeClr>
                </a:solidFill>
              </a:rPr>
              <a:t>SWELL</a:t>
            </a:r>
          </a:p>
          <a:p>
            <a:r>
              <a:rPr lang="en-US" sz="2700" b="1" i="1" u="sng" dirty="0" smtClean="0">
                <a:solidFill>
                  <a:srgbClr val="FFFF00"/>
                </a:solidFill>
              </a:rPr>
              <a:t>Remember: </a:t>
            </a:r>
            <a:r>
              <a:rPr lang="en-US" sz="2700" b="1" i="1" u="sng" dirty="0" err="1" smtClean="0">
                <a:solidFill>
                  <a:srgbClr val="FFFF00"/>
                </a:solidFill>
              </a:rPr>
              <a:t>hypO</a:t>
            </a:r>
            <a:r>
              <a:rPr lang="en-US" sz="2700" b="1" i="1" u="sng" dirty="0" smtClean="0">
                <a:solidFill>
                  <a:srgbClr val="FFFF00"/>
                </a:solidFill>
              </a:rPr>
              <a:t> is low, the cell swells like an O</a:t>
            </a:r>
          </a:p>
          <a:p>
            <a:pPr marL="0" indent="0">
              <a:buNone/>
            </a:pPr>
            <a:endParaRPr lang="en-US" sz="2700" dirty="0" smtClean="0">
              <a:solidFill>
                <a:srgbClr val="FFFF00"/>
              </a:solidFill>
            </a:endParaRPr>
          </a:p>
          <a:p>
            <a:endParaRPr lang="en-US" sz="27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hyp</a:t>
            </a:r>
            <a:r>
              <a:rPr lang="en-US" dirty="0" err="1" smtClean="0">
                <a:solidFill>
                  <a:srgbClr val="FFFF00"/>
                </a:solidFill>
              </a:rPr>
              <a:t>O</a:t>
            </a:r>
            <a:r>
              <a:rPr lang="en-US" dirty="0" err="1" smtClean="0"/>
              <a:t>tonic</a:t>
            </a:r>
            <a:r>
              <a:rPr lang="en-US" dirty="0" smtClean="0"/>
              <a:t> Solution – </a:t>
            </a:r>
            <a:r>
              <a:rPr lang="en-US" dirty="0" err="1">
                <a:solidFill>
                  <a:srgbClr val="FFFF00"/>
                </a:solidFill>
              </a:rPr>
              <a:t>h</a:t>
            </a:r>
            <a:r>
              <a:rPr lang="en-US" dirty="0" err="1" smtClean="0">
                <a:solidFill>
                  <a:srgbClr val="FFFF00"/>
                </a:solidFill>
              </a:rPr>
              <a:t>ypO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FFFF00"/>
                </a:solidFill>
              </a:rPr>
              <a:t>LOW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6632" name="Picture 8" descr="hypoton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676400"/>
            <a:ext cx="4240547" cy="3586798"/>
          </a:xfrm>
          <a:prstGeom prst="rect">
            <a:avLst/>
          </a:prstGeom>
          <a:noFill/>
        </p:spPr>
      </p:pic>
      <p:sp>
        <p:nvSpPr>
          <p:cNvPr id="4" name="Down Arrow 3"/>
          <p:cNvSpPr/>
          <p:nvPr/>
        </p:nvSpPr>
        <p:spPr>
          <a:xfrm>
            <a:off x="1371600" y="381000"/>
            <a:ext cx="381000" cy="30480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90600" y="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Cell swells when placed in this solution.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8088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744" y="1676400"/>
            <a:ext cx="3810000" cy="4525963"/>
          </a:xfrm>
        </p:spPr>
        <p:txBody>
          <a:bodyPr>
            <a:normAutofit/>
          </a:bodyPr>
          <a:lstStyle/>
          <a:p>
            <a:r>
              <a:rPr lang="en-US" sz="2700" dirty="0" smtClean="0"/>
              <a:t>When the concentration of the solution is </a:t>
            </a:r>
            <a:r>
              <a:rPr lang="en-US" sz="2700" b="1" i="1" u="sng" dirty="0" smtClean="0">
                <a:solidFill>
                  <a:schemeClr val="bg2">
                    <a:lumMod val="25000"/>
                  </a:schemeClr>
                </a:solidFill>
              </a:rPr>
              <a:t>EQUAL</a:t>
            </a:r>
            <a:r>
              <a:rPr lang="en-US" sz="27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700" dirty="0" smtClean="0"/>
              <a:t>to the concentration of the cell</a:t>
            </a:r>
          </a:p>
          <a:p>
            <a:r>
              <a:rPr lang="en-US" sz="2700" dirty="0" smtClean="0"/>
              <a:t>Osmosis does occur, but the cell </a:t>
            </a:r>
            <a:r>
              <a:rPr lang="en-US" sz="2700" b="1" i="1" u="sng" dirty="0" smtClean="0">
                <a:solidFill>
                  <a:schemeClr val="bg2">
                    <a:lumMod val="25000"/>
                  </a:schemeClr>
                </a:solidFill>
              </a:rPr>
              <a:t>DOES</a:t>
            </a:r>
            <a:r>
              <a:rPr lang="en-US" sz="2700" b="1" i="1" u="sng" dirty="0" smtClean="0">
                <a:solidFill>
                  <a:srgbClr val="FFFF00"/>
                </a:solidFill>
              </a:rPr>
              <a:t> </a:t>
            </a:r>
            <a:r>
              <a:rPr lang="en-US" sz="2700" b="1" i="1" u="sng" dirty="0" smtClean="0">
                <a:solidFill>
                  <a:schemeClr val="bg2">
                    <a:lumMod val="25000"/>
                  </a:schemeClr>
                </a:solidFill>
              </a:rPr>
              <a:t>NOT</a:t>
            </a:r>
            <a:r>
              <a:rPr lang="en-US" sz="27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700" dirty="0" smtClean="0"/>
              <a:t>change shape</a:t>
            </a:r>
            <a:endParaRPr lang="en-US" sz="27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165" y="228600"/>
            <a:ext cx="7315200" cy="1154097"/>
          </a:xfrm>
        </p:spPr>
        <p:txBody>
          <a:bodyPr/>
          <a:lstStyle/>
          <a:p>
            <a:r>
              <a:rPr lang="en-US" dirty="0" smtClean="0"/>
              <a:t>Isotonic Solution </a:t>
            </a:r>
            <a:endParaRPr lang="en-US" dirty="0"/>
          </a:p>
        </p:txBody>
      </p:sp>
      <p:pic>
        <p:nvPicPr>
          <p:cNvPr id="28674" name="Picture 2" descr="http://www.one-school.net/Malaysia/UniversityandCollege/SPM/revisioncard/biology/movementacrossmembrane/images/isotonicbloodce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3765" y="2057400"/>
            <a:ext cx="5020235" cy="32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5771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937"/>
            <a:ext cx="7315200" cy="1154097"/>
          </a:xfrm>
        </p:spPr>
        <p:txBody>
          <a:bodyPr/>
          <a:lstStyle/>
          <a:p>
            <a:r>
              <a:rPr lang="en-US" dirty="0" smtClean="0"/>
              <a:t>Summary of Solutions</a:t>
            </a:r>
            <a:endParaRPr lang="en-US" dirty="0"/>
          </a:p>
        </p:txBody>
      </p:sp>
      <p:sp>
        <p:nvSpPr>
          <p:cNvPr id="29698" name="AutoShape 2" descr="external image osmotic-pressure-blood-cell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0" name="AutoShape 4" descr="external image osmotic-pressure-blood-cell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2" name="AutoShape 6" descr="external image osmotic-pressure-blood-cell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706" name="Picture 10" descr="http://i1.ytimg.com/vi/7-QJ-UUX0iY/hq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49907"/>
            <a:ext cx="7518397" cy="563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1777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1"/>
            <a:ext cx="7696200" cy="4709160"/>
          </a:xfrm>
        </p:spPr>
        <p:txBody>
          <a:bodyPr>
            <a:noAutofit/>
          </a:bodyPr>
          <a:lstStyle/>
          <a:p>
            <a:r>
              <a:rPr lang="en-US" sz="2700" dirty="0" smtClean="0"/>
              <a:t>Predict what happens when:</a:t>
            </a:r>
          </a:p>
          <a:p>
            <a:r>
              <a:rPr lang="en-US" sz="2700" dirty="0" smtClean="0"/>
              <a:t>(1) </a:t>
            </a:r>
            <a:r>
              <a:rPr lang="en-US" sz="2700" dirty="0" smtClean="0">
                <a:cs typeface="Times New Roman" pitchFamily="18" charset="0"/>
              </a:rPr>
              <a:t>A salt water plant is placed in a gallon bucket of freshwater. What will happen to the plant cell?</a:t>
            </a:r>
            <a:r>
              <a:rPr lang="en-US" sz="2700" dirty="0" smtClean="0"/>
              <a:t> </a:t>
            </a:r>
          </a:p>
          <a:p>
            <a:r>
              <a:rPr lang="en-US" sz="2700" dirty="0" smtClean="0"/>
              <a:t>(2) </a:t>
            </a:r>
            <a:r>
              <a:rPr lang="en-US" sz="2700" dirty="0" smtClean="0">
                <a:cs typeface="Times New Roman" pitchFamily="18" charset="0"/>
              </a:rPr>
              <a:t>A person is stranded out at sea. Thirsty, she drinks ocean water that has a high salt concentration. What will happen to her cells?</a:t>
            </a:r>
            <a:r>
              <a:rPr lang="en-US" sz="2700" dirty="0" smtClean="0"/>
              <a:t> </a:t>
            </a:r>
          </a:p>
          <a:p>
            <a:r>
              <a:rPr lang="en-US" sz="2700" dirty="0" smtClean="0"/>
              <a:t>(3) </a:t>
            </a:r>
            <a:r>
              <a:rPr lang="en-US" sz="2700" dirty="0" smtClean="0">
                <a:cs typeface="Times New Roman" pitchFamily="18" charset="0"/>
              </a:rPr>
              <a:t>A cell contains 5% solute and is placed in a 17% solution. What will happen to the cell?</a:t>
            </a:r>
            <a:r>
              <a:rPr lang="en-US" sz="2700" dirty="0" smtClean="0"/>
              <a:t> </a:t>
            </a:r>
            <a:endParaRPr lang="en-US" sz="27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315200" cy="1154097"/>
          </a:xfrm>
        </p:spPr>
        <p:txBody>
          <a:bodyPr/>
          <a:lstStyle/>
          <a:p>
            <a:r>
              <a:rPr lang="en-US" dirty="0" smtClean="0"/>
              <a:t>You Practice!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5953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7315200" cy="3539527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There are three types of passive transport:</a:t>
            </a:r>
          </a:p>
          <a:p>
            <a:r>
              <a:rPr lang="en-US" sz="2800" dirty="0" smtClean="0"/>
              <a:t>1.</a:t>
            </a:r>
            <a:r>
              <a:rPr lang="en-US" sz="2800" dirty="0" smtClean="0"/>
              <a:t> Simple Diffusion</a:t>
            </a:r>
            <a:endParaRPr lang="en-US" sz="2800" dirty="0" smtClean="0"/>
          </a:p>
          <a:p>
            <a:r>
              <a:rPr lang="en-US" sz="2800" dirty="0" smtClean="0"/>
              <a:t>2.  Osmosis</a:t>
            </a:r>
          </a:p>
          <a:p>
            <a:r>
              <a:rPr lang="en-US" sz="2800" dirty="0" smtClean="0"/>
              <a:t>3.  Facilitated Diffusion</a:t>
            </a:r>
          </a:p>
          <a:p>
            <a:r>
              <a:rPr lang="en-US" sz="2800" b="1" i="1" u="sng" dirty="0" smtClean="0">
                <a:solidFill>
                  <a:schemeClr val="bg2">
                    <a:lumMod val="25000"/>
                  </a:schemeClr>
                </a:solidFill>
              </a:rPr>
              <a:t>All move substances WITH the gradient from HIGH to LOW concentration WITHOUT USING ENERGY!</a:t>
            </a:r>
            <a:endParaRPr lang="en-US" sz="2800" b="1" i="1" u="sng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315200" cy="1154097"/>
          </a:xfrm>
        </p:spPr>
        <p:txBody>
          <a:bodyPr/>
          <a:lstStyle/>
          <a:p>
            <a:r>
              <a:rPr lang="en-US" dirty="0" smtClean="0"/>
              <a:t>Passive Transport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4454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4070"/>
            <a:ext cx="8229600" cy="2667000"/>
          </a:xfrm>
        </p:spPr>
        <p:txBody>
          <a:bodyPr>
            <a:normAutofit/>
          </a:bodyPr>
          <a:lstStyle/>
          <a:p>
            <a:pPr algn="just"/>
            <a:r>
              <a:rPr lang="en-US" sz="2200" dirty="0" smtClean="0"/>
              <a:t>Some larger molecules, like </a:t>
            </a:r>
            <a:r>
              <a:rPr lang="en-US" sz="2200" b="1" i="1" u="sng" dirty="0" smtClean="0"/>
              <a:t>sugar</a:t>
            </a:r>
            <a:r>
              <a:rPr lang="en-US" sz="2200" dirty="0" smtClean="0"/>
              <a:t>, cannot diffuse through the membrane because of their size.  These molecules pass through </a:t>
            </a:r>
            <a:r>
              <a:rPr lang="en-US" sz="2200" b="1" i="1" u="sng" dirty="0" smtClean="0"/>
              <a:t>protein </a:t>
            </a:r>
            <a:r>
              <a:rPr lang="en-US" sz="2200" dirty="0" smtClean="0"/>
              <a:t>channels that </a:t>
            </a:r>
            <a:r>
              <a:rPr lang="en-US" sz="2200" b="1" i="1" u="sng" dirty="0" smtClean="0"/>
              <a:t>facilitate </a:t>
            </a:r>
            <a:r>
              <a:rPr lang="en-US" sz="2200" dirty="0" smtClean="0"/>
              <a:t>(help) specific molecules pass into and out of the cell.</a:t>
            </a:r>
            <a:endParaRPr lang="en-US" sz="2200" dirty="0" smtClean="0"/>
          </a:p>
          <a:p>
            <a:pPr algn="just"/>
            <a:r>
              <a:rPr lang="en-US" sz="2200" dirty="0" smtClean="0"/>
              <a:t>This </a:t>
            </a:r>
            <a:r>
              <a:rPr lang="en-US" sz="2200" dirty="0" smtClean="0"/>
              <a:t>process, called </a:t>
            </a:r>
            <a:r>
              <a:rPr lang="en-US" sz="2200" b="1" i="1" u="sng" dirty="0" smtClean="0"/>
              <a:t>facilitated </a:t>
            </a:r>
            <a:r>
              <a:rPr lang="en-US" sz="2200" dirty="0" smtClean="0"/>
              <a:t>diffusion</a:t>
            </a:r>
            <a:r>
              <a:rPr lang="en-US" sz="2200" dirty="0" smtClean="0"/>
              <a:t>, and will not occur if there is not a high concentration of specific molecules on one side than on the other side.</a:t>
            </a:r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1"/>
            <a:ext cx="80772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Passive Transport: Facilitated Diffusion</a:t>
            </a:r>
            <a:endParaRPr lang="en-US" dirty="0"/>
          </a:p>
        </p:txBody>
      </p:sp>
      <p:pic>
        <p:nvPicPr>
          <p:cNvPr id="6" name="Picture 2" descr="http://t0.gstatic.com/images?q=tbn:ANd9GcTWe22cfwSiRLMTm6cW8Y6Wcmx4wH4VE36i8x0b6Mc_NcRvJ2j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6458" y="3962400"/>
            <a:ext cx="4809342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6767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4724400" cy="5334000"/>
          </a:xfrm>
        </p:spPr>
        <p:txBody>
          <a:bodyPr>
            <a:normAutofit lnSpcReduction="10000"/>
          </a:bodyPr>
          <a:lstStyle/>
          <a:p>
            <a:r>
              <a:rPr lang="en-US" sz="2700" dirty="0" smtClean="0"/>
              <a:t>Sometimes cells need to move substances </a:t>
            </a:r>
            <a:r>
              <a:rPr lang="en-US" sz="2700" b="1" i="1" u="sng" dirty="0" smtClean="0">
                <a:solidFill>
                  <a:schemeClr val="accent2">
                    <a:lumMod val="75000"/>
                  </a:schemeClr>
                </a:solidFill>
              </a:rPr>
              <a:t>AGAINST</a:t>
            </a:r>
            <a:r>
              <a:rPr lang="en-US" sz="27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700" dirty="0" smtClean="0"/>
              <a:t>a concentration gradient.  This process </a:t>
            </a:r>
            <a:r>
              <a:rPr lang="en-US" sz="2700" i="1" dirty="0" smtClean="0"/>
              <a:t>requires </a:t>
            </a:r>
            <a:r>
              <a:rPr lang="en-US" sz="2700" b="1" i="1" u="sng" dirty="0" smtClean="0">
                <a:solidFill>
                  <a:schemeClr val="accent2">
                    <a:lumMod val="75000"/>
                  </a:schemeClr>
                </a:solidFill>
              </a:rPr>
              <a:t>energy</a:t>
            </a:r>
            <a:r>
              <a:rPr lang="en-US" sz="27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700" dirty="0" smtClean="0"/>
              <a:t>and is called </a:t>
            </a:r>
            <a:r>
              <a:rPr lang="en-US" sz="2700" b="1" i="1" u="sng" dirty="0" smtClean="0">
                <a:solidFill>
                  <a:schemeClr val="accent2">
                    <a:lumMod val="75000"/>
                  </a:schemeClr>
                </a:solidFill>
              </a:rPr>
              <a:t>active</a:t>
            </a:r>
            <a:r>
              <a:rPr lang="en-US" sz="2700" dirty="0" smtClean="0"/>
              <a:t> transport.  Active transport occurs when carrier proteins embedded in the membrane bind to a </a:t>
            </a:r>
            <a:r>
              <a:rPr lang="en-US" sz="2700" b="1" i="1" u="sng" dirty="0" smtClean="0">
                <a:solidFill>
                  <a:schemeClr val="accent2">
                    <a:lumMod val="75000"/>
                  </a:schemeClr>
                </a:solidFill>
              </a:rPr>
              <a:t>SPECIFIC</a:t>
            </a:r>
            <a:r>
              <a:rPr lang="en-US" sz="27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700" dirty="0" smtClean="0"/>
              <a:t>substance, change shape, and bring the substance into/out of the cell.</a:t>
            </a:r>
            <a:endParaRPr lang="en-US" sz="27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394"/>
            <a:ext cx="7315200" cy="1154097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Active Transport</a:t>
            </a:r>
            <a:endParaRPr lang="en-US" dirty="0"/>
          </a:p>
        </p:txBody>
      </p:sp>
      <p:pic>
        <p:nvPicPr>
          <p:cNvPr id="5" name="Picture 2" descr="facdifan.gif - 30.3 K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752600"/>
            <a:ext cx="3276600" cy="26602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5993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7315200" cy="3539527"/>
          </a:xfrm>
        </p:spPr>
        <p:txBody>
          <a:bodyPr>
            <a:normAutofit/>
          </a:bodyPr>
          <a:lstStyle/>
          <a:p>
            <a:r>
              <a:rPr lang="en-US" sz="2700" dirty="0" smtClean="0"/>
              <a:t>Recall that the </a:t>
            </a:r>
            <a:r>
              <a:rPr lang="en-US" sz="2700" b="1" i="1" u="sng" dirty="0" smtClean="0">
                <a:solidFill>
                  <a:schemeClr val="bg2">
                    <a:lumMod val="25000"/>
                  </a:schemeClr>
                </a:solidFill>
              </a:rPr>
              <a:t>cell</a:t>
            </a:r>
            <a:r>
              <a:rPr lang="en-US" sz="27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700" b="1" i="1" u="sng" dirty="0" smtClean="0">
                <a:solidFill>
                  <a:schemeClr val="bg2">
                    <a:lumMod val="25000"/>
                  </a:schemeClr>
                </a:solidFill>
              </a:rPr>
              <a:t>membrane</a:t>
            </a:r>
            <a:r>
              <a:rPr lang="en-US" sz="27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700" dirty="0" smtClean="0"/>
              <a:t>controls what enters and what leaves the cell</a:t>
            </a:r>
          </a:p>
          <a:p>
            <a:r>
              <a:rPr lang="en-US" sz="2700" dirty="0" smtClean="0"/>
              <a:t>Also provides protection and support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315200" cy="1154097"/>
          </a:xfrm>
        </p:spPr>
        <p:txBody>
          <a:bodyPr/>
          <a:lstStyle/>
          <a:p>
            <a:r>
              <a:rPr lang="en-US" dirty="0" smtClean="0"/>
              <a:t>Cell Membrane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8741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5105400" cy="5181600"/>
          </a:xfrm>
        </p:spPr>
        <p:txBody>
          <a:bodyPr>
            <a:noAutofit/>
          </a:bodyPr>
          <a:lstStyle/>
          <a:p>
            <a:r>
              <a:rPr lang="en-US" sz="2700" dirty="0" smtClean="0"/>
              <a:t>Cells can also bring substances in/out through the use of the cell membrane</a:t>
            </a:r>
          </a:p>
          <a:p>
            <a:r>
              <a:rPr lang="en-US" sz="2700" b="1" i="1" u="sng" dirty="0" smtClean="0">
                <a:solidFill>
                  <a:schemeClr val="accent2">
                    <a:lumMod val="75000"/>
                  </a:schemeClr>
                </a:solidFill>
                <a:hlinkClick r:id="rId2"/>
              </a:rPr>
              <a:t>Endocytosis</a:t>
            </a:r>
            <a:r>
              <a:rPr lang="en-US" sz="2700" dirty="0" smtClean="0">
                <a:hlinkClick r:id="rId2"/>
              </a:rPr>
              <a:t> </a:t>
            </a:r>
            <a:r>
              <a:rPr lang="en-US" sz="2700" dirty="0" smtClean="0"/>
              <a:t>is the process of taking material into the cell by folding the cell membrane into a</a:t>
            </a:r>
            <a:r>
              <a:rPr lang="en-US" sz="2700" dirty="0" smtClean="0"/>
              <a:t> </a:t>
            </a:r>
            <a:r>
              <a:rPr lang="en-US" sz="2700" b="1" i="1" u="sng" dirty="0" smtClean="0">
                <a:solidFill>
                  <a:schemeClr val="accent2">
                    <a:lumMod val="75000"/>
                  </a:schemeClr>
                </a:solidFill>
              </a:rPr>
              <a:t>vesicle</a:t>
            </a:r>
            <a:r>
              <a:rPr lang="en-US" sz="2700" dirty="0" smtClean="0"/>
              <a:t> (pocket).  </a:t>
            </a:r>
            <a:r>
              <a:rPr lang="en-US" sz="2700" dirty="0" smtClean="0"/>
              <a:t>The pocket breaks </a:t>
            </a:r>
            <a:r>
              <a:rPr lang="en-US" sz="2700" b="1" i="1" u="sng" dirty="0" smtClean="0">
                <a:solidFill>
                  <a:schemeClr val="accent2">
                    <a:lumMod val="75000"/>
                  </a:schemeClr>
                </a:solidFill>
              </a:rPr>
              <a:t>loose </a:t>
            </a:r>
            <a:r>
              <a:rPr lang="en-US" sz="2700" dirty="0" smtClean="0"/>
              <a:t>from the membrane and forms a </a:t>
            </a:r>
            <a:r>
              <a:rPr lang="en-US" sz="2700" b="1" i="1" u="sng" dirty="0" smtClean="0">
                <a:solidFill>
                  <a:schemeClr val="accent2">
                    <a:lumMod val="75000"/>
                  </a:schemeClr>
                </a:solidFill>
              </a:rPr>
              <a:t>vacuole</a:t>
            </a:r>
            <a:r>
              <a:rPr lang="en-US" sz="2700" dirty="0" smtClean="0"/>
              <a:t> inside the cell.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Active Transport</a:t>
            </a:r>
            <a:endParaRPr lang="en-US" dirty="0"/>
          </a:p>
        </p:txBody>
      </p:sp>
      <p:pic>
        <p:nvPicPr>
          <p:cNvPr id="1026" name="Picture 2" descr="https://cellspd7spering.wikispaces.com/file/view/endocytosis.jpg/44156941/endocytos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52615"/>
            <a:ext cx="3962400" cy="497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2528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4343400" cy="5715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Cells also excrete and release large amounts of material from the cell in a process known as </a:t>
            </a:r>
            <a:r>
              <a:rPr lang="en-US" sz="2800" b="1" dirty="0" err="1" smtClean="0"/>
              <a:t>exocytosis</a:t>
            </a:r>
            <a:r>
              <a:rPr lang="en-US" sz="2800" dirty="0" smtClean="0"/>
              <a:t>.  The membrane of the vacuole fuses with the cell membrane and forces the contents out of the cell.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295400"/>
          </a:xfrm>
        </p:spPr>
        <p:txBody>
          <a:bodyPr/>
          <a:lstStyle/>
          <a:p>
            <a:r>
              <a:rPr lang="en-US" dirty="0" err="1" smtClean="0">
                <a:hlinkClick r:id="rId2"/>
              </a:rPr>
              <a:t>Exocytosis</a:t>
            </a:r>
            <a:endParaRPr lang="en-US" dirty="0"/>
          </a:p>
        </p:txBody>
      </p:sp>
      <p:pic>
        <p:nvPicPr>
          <p:cNvPr id="36866" name="Picture 2" descr="http://iws.collin.edu/biopage/faculty/mcculloch/1406/outlines/chapter%208/Ra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2052" y="1676400"/>
            <a:ext cx="4761948" cy="373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2850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686800" cy="5257799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The human nerve cell sends messages throughout the body using the sodium (Na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) –potassium (K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) pump.</a:t>
            </a:r>
          </a:p>
          <a:p>
            <a:r>
              <a:rPr lang="en-US" sz="2800" dirty="0" smtClean="0"/>
              <a:t>Four Step Process:</a:t>
            </a:r>
          </a:p>
          <a:p>
            <a:r>
              <a:rPr lang="en-US" sz="2800" dirty="0" smtClean="0"/>
              <a:t>1.  There is more sodium outside the cell than inside the cell.  It requires energy for the cell to pump sodium out AGAINST the gradient.  Sodium binds to carrier protein.</a:t>
            </a:r>
          </a:p>
          <a:p>
            <a:r>
              <a:rPr lang="en-US" sz="2800" dirty="0" smtClean="0"/>
              <a:t>2.  Energy is required to change the protein’s shape and release sodium outside of the cell.</a:t>
            </a:r>
          </a:p>
          <a:p>
            <a:r>
              <a:rPr lang="en-US" sz="2800" dirty="0" smtClean="0"/>
              <a:t>3.  Potassium binds to carrier protein.</a:t>
            </a:r>
          </a:p>
          <a:p>
            <a:r>
              <a:rPr lang="en-US" sz="2800" dirty="0" smtClean="0"/>
              <a:t>4.  Energy is required to change the protein’s shape and bring potassium into the cell.</a:t>
            </a:r>
          </a:p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1154097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Sodium-Potassium Pump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6613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Summary of Cell Transport</a:t>
            </a:r>
            <a:endParaRPr lang="en-US" dirty="0"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5294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153400" cy="4724400"/>
          </a:xfrm>
        </p:spPr>
        <p:txBody>
          <a:bodyPr>
            <a:noAutofit/>
          </a:bodyPr>
          <a:lstStyle/>
          <a:p>
            <a:pPr algn="just"/>
            <a:r>
              <a:rPr lang="en-US" sz="2800" dirty="0" smtClean="0"/>
              <a:t>Also called the “</a:t>
            </a:r>
            <a:r>
              <a:rPr lang="en-US" sz="2800" b="1" i="1" u="sng" dirty="0" smtClean="0">
                <a:solidFill>
                  <a:schemeClr val="bg2">
                    <a:lumMod val="25000"/>
                  </a:schemeClr>
                </a:solidFill>
              </a:rPr>
              <a:t>Fluid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dirty="0" smtClean="0"/>
              <a:t>Mosaic Model”</a:t>
            </a:r>
          </a:p>
          <a:p>
            <a:pPr algn="just"/>
            <a:r>
              <a:rPr lang="en-US" sz="2800" dirty="0" smtClean="0"/>
              <a:t>Outer membrane is a </a:t>
            </a:r>
            <a:r>
              <a:rPr lang="en-US" sz="2800" b="1" i="1" u="sng" dirty="0" smtClean="0">
                <a:solidFill>
                  <a:schemeClr val="bg2">
                    <a:lumMod val="25000"/>
                  </a:schemeClr>
                </a:solidFill>
              </a:rPr>
              <a:t>lipid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dirty="0" smtClean="0"/>
              <a:t>bilayer (FLUID -movement) </a:t>
            </a:r>
            <a:r>
              <a:rPr lang="en-US" sz="2800" b="1" i="1" u="sng" dirty="0" smtClean="0">
                <a:solidFill>
                  <a:schemeClr val="bg2">
                    <a:lumMod val="25000"/>
                  </a:schemeClr>
                </a:solidFill>
              </a:rPr>
              <a:t>two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dirty="0" smtClean="0"/>
              <a:t>layers of fat.  Lipids provide a </a:t>
            </a:r>
            <a:r>
              <a:rPr lang="en-US" sz="2800" b="1" i="1" u="sng" dirty="0" smtClean="0">
                <a:solidFill>
                  <a:schemeClr val="bg2">
                    <a:lumMod val="25000"/>
                  </a:schemeClr>
                </a:solidFill>
              </a:rPr>
              <a:t>flexible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dirty="0" smtClean="0"/>
              <a:t>structure and barrier between the cell and its surroundings.</a:t>
            </a:r>
          </a:p>
          <a:p>
            <a:pPr algn="just"/>
            <a:r>
              <a:rPr lang="en-US" sz="2800" dirty="0" smtClean="0"/>
              <a:t>Also have </a:t>
            </a:r>
            <a:r>
              <a:rPr lang="en-US" sz="2800" b="1" i="1" u="sng" dirty="0" smtClean="0">
                <a:solidFill>
                  <a:schemeClr val="bg2">
                    <a:lumMod val="25000"/>
                  </a:schemeClr>
                </a:solidFill>
              </a:rPr>
              <a:t>proteins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dirty="0" smtClean="0"/>
              <a:t>embedded in membrane (MOSAIC – multiple molecules) to act as </a:t>
            </a:r>
            <a:r>
              <a:rPr lang="en-US" sz="2800" b="1" i="1" u="sng" dirty="0" smtClean="0"/>
              <a:t>channels</a:t>
            </a:r>
            <a:r>
              <a:rPr lang="en-US" sz="2800" dirty="0" smtClean="0"/>
              <a:t> to bring substances into and out from the cell.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Composition of the Cell Membrane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0832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Composition of Cell Membrane</a:t>
            </a:r>
            <a:endParaRPr lang="en-US" dirty="0"/>
          </a:p>
        </p:txBody>
      </p:sp>
      <p:pic>
        <p:nvPicPr>
          <p:cNvPr id="1026" name="Picture 2" descr="http://library.thinkquest.org/C004535/media/cell_membran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1930" y="1219200"/>
            <a:ext cx="7402070" cy="56388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" y="2057400"/>
            <a:ext cx="1752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/>
              <a:t>Hydrophilic heads</a:t>
            </a:r>
          </a:p>
          <a:p>
            <a:pPr algn="ctr"/>
            <a:r>
              <a:rPr lang="en-US" sz="1700" dirty="0" smtClean="0"/>
              <a:t>“Water loving”</a:t>
            </a:r>
            <a:endParaRPr lang="en-US" sz="17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4953000"/>
            <a:ext cx="1752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/>
              <a:t>Hydrophobic tails</a:t>
            </a:r>
          </a:p>
          <a:p>
            <a:pPr algn="ctr"/>
            <a:r>
              <a:rPr lang="en-US" sz="1700" dirty="0" smtClean="0"/>
              <a:t>“Water fearing”</a:t>
            </a:r>
            <a:endParaRPr lang="en-US" sz="1700" dirty="0"/>
          </a:p>
        </p:txBody>
      </p:sp>
      <p:sp>
        <p:nvSpPr>
          <p:cNvPr id="3" name="Right Arrow 2"/>
          <p:cNvSpPr/>
          <p:nvPr/>
        </p:nvSpPr>
        <p:spPr>
          <a:xfrm rot="19612930">
            <a:off x="1326705" y="4449319"/>
            <a:ext cx="914400" cy="3048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2378833">
            <a:off x="1284730" y="3120639"/>
            <a:ext cx="914400" cy="3048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9041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410200"/>
          </a:xfrm>
        </p:spPr>
        <p:txBody>
          <a:bodyPr>
            <a:normAutofit/>
          </a:bodyPr>
          <a:lstStyle/>
          <a:p>
            <a:pPr algn="just"/>
            <a:r>
              <a:rPr lang="en-US" sz="2500" dirty="0" smtClean="0"/>
              <a:t>All cells must remain in a state of </a:t>
            </a:r>
            <a:r>
              <a:rPr lang="en-US" sz="2500" b="1" i="1" u="sng" dirty="0" smtClean="0">
                <a:solidFill>
                  <a:schemeClr val="bg2">
                    <a:lumMod val="25000"/>
                  </a:schemeClr>
                </a:solidFill>
              </a:rPr>
              <a:t>homeostasis</a:t>
            </a:r>
            <a:r>
              <a:rPr lang="en-US" sz="2500" dirty="0" smtClean="0"/>
              <a:t>. Cells must constantly bring substances into and out of the cell to maintain a dynamic equilibrium with the environment they live in!!</a:t>
            </a:r>
          </a:p>
          <a:p>
            <a:r>
              <a:rPr lang="en-US" sz="2500" dirty="0" smtClean="0"/>
              <a:t>If a substance can pass through the membrane, it is said to be </a:t>
            </a:r>
            <a:r>
              <a:rPr lang="en-US" sz="2500" b="1" u="sng" dirty="0" smtClean="0">
                <a:solidFill>
                  <a:schemeClr val="bg2">
                    <a:lumMod val="25000"/>
                  </a:schemeClr>
                </a:solidFill>
              </a:rPr>
              <a:t>PERMEABLE</a:t>
            </a:r>
          </a:p>
          <a:p>
            <a:r>
              <a:rPr lang="en-US" sz="2500" dirty="0" smtClean="0"/>
              <a:t>If a substance cannot pass through the membrane, it is said to be </a:t>
            </a:r>
            <a:r>
              <a:rPr lang="en-US" sz="2500" b="1" u="sng" dirty="0" smtClean="0">
                <a:solidFill>
                  <a:schemeClr val="bg2">
                    <a:lumMod val="25000"/>
                  </a:schemeClr>
                </a:solidFill>
              </a:rPr>
              <a:t>IMPERMEABLE</a:t>
            </a:r>
          </a:p>
          <a:p>
            <a:r>
              <a:rPr lang="en-US" sz="2500" dirty="0" smtClean="0"/>
              <a:t>Most biological membranes are </a:t>
            </a:r>
            <a:r>
              <a:rPr lang="en-US" sz="2500" b="1" u="sng" dirty="0" smtClean="0">
                <a:solidFill>
                  <a:schemeClr val="bg2">
                    <a:lumMod val="25000"/>
                  </a:schemeClr>
                </a:solidFill>
              </a:rPr>
              <a:t>SELECTIVELY</a:t>
            </a:r>
            <a:r>
              <a:rPr lang="en-US" sz="2500" b="1" u="sng" dirty="0" smtClean="0">
                <a:solidFill>
                  <a:srgbClr val="FFFF00"/>
                </a:solidFill>
              </a:rPr>
              <a:t> </a:t>
            </a:r>
            <a:r>
              <a:rPr lang="en-US" sz="2500" b="1" u="sng" dirty="0" smtClean="0">
                <a:solidFill>
                  <a:schemeClr val="bg2">
                    <a:lumMod val="25000"/>
                  </a:schemeClr>
                </a:solidFill>
              </a:rPr>
              <a:t>PERMEABLE</a:t>
            </a:r>
            <a:r>
              <a:rPr lang="en-US" sz="2500" dirty="0" smtClean="0"/>
              <a:t>, this means some substances can pass through and some cannot</a:t>
            </a:r>
            <a:endParaRPr lang="en-US" sz="25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Cell Transport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4969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0" y="1066800"/>
            <a:ext cx="5562600" cy="6019800"/>
          </a:xfrm>
        </p:spPr>
        <p:txBody>
          <a:bodyPr>
            <a:noAutofit/>
          </a:bodyPr>
          <a:lstStyle/>
          <a:p>
            <a:r>
              <a:rPr lang="en-US" sz="2200" b="1" i="1" u="sng" dirty="0" smtClean="0">
                <a:solidFill>
                  <a:schemeClr val="bg2">
                    <a:lumMod val="25000"/>
                  </a:schemeClr>
                </a:solidFill>
              </a:rPr>
              <a:t>Solution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200" dirty="0" smtClean="0"/>
              <a:t>is a mixture of two or more substances</a:t>
            </a:r>
          </a:p>
          <a:p>
            <a:r>
              <a:rPr lang="en-US" sz="2200" b="1" i="1" u="sng" dirty="0" smtClean="0">
                <a:solidFill>
                  <a:schemeClr val="bg2">
                    <a:lumMod val="25000"/>
                  </a:schemeClr>
                </a:solidFill>
              </a:rPr>
              <a:t>Solvent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200" dirty="0" smtClean="0"/>
              <a:t>is the substance doing the dissolving (present in the greater amount)</a:t>
            </a:r>
          </a:p>
          <a:p>
            <a:r>
              <a:rPr lang="en-US" sz="2200" b="1" i="1" u="sng" dirty="0" smtClean="0">
                <a:solidFill>
                  <a:schemeClr val="bg2">
                    <a:lumMod val="25000"/>
                  </a:schemeClr>
                </a:solidFill>
              </a:rPr>
              <a:t>Solute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200" dirty="0" smtClean="0"/>
              <a:t>is the substance being dissolved (substance present in the smaller amount)</a:t>
            </a:r>
          </a:p>
          <a:p>
            <a:r>
              <a:rPr lang="en-US" sz="2200" dirty="0" smtClean="0"/>
              <a:t>When we say something is </a:t>
            </a:r>
            <a:r>
              <a:rPr lang="en-US" sz="2200" b="1" i="1" u="sng" dirty="0" smtClean="0">
                <a:solidFill>
                  <a:schemeClr val="bg2">
                    <a:lumMod val="25000"/>
                  </a:schemeClr>
                </a:solidFill>
              </a:rPr>
              <a:t>concentrated</a:t>
            </a:r>
            <a:r>
              <a:rPr lang="en-US" sz="2200" i="1" dirty="0" smtClean="0"/>
              <a:t>, </a:t>
            </a:r>
            <a:r>
              <a:rPr lang="en-US" sz="2200" dirty="0" smtClean="0"/>
              <a:t>we are talking about how much solute is dissolved in a given amount of solution</a:t>
            </a:r>
          </a:p>
          <a:p>
            <a:r>
              <a:rPr lang="en-US" sz="2200" dirty="0" smtClean="0"/>
              <a:t>One of the most important functions of cells is to </a:t>
            </a:r>
            <a:r>
              <a:rPr lang="en-US" sz="2200" b="1" i="1" u="sng" dirty="0" smtClean="0">
                <a:solidFill>
                  <a:schemeClr val="bg2">
                    <a:lumMod val="25000"/>
                  </a:schemeClr>
                </a:solidFill>
              </a:rPr>
              <a:t>regulate </a:t>
            </a:r>
            <a:r>
              <a:rPr lang="en-US" sz="2200" dirty="0" smtClean="0"/>
              <a:t>how dissolved molecules get into and out of the cell through the membrane.</a:t>
            </a:r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dirty="0" smtClean="0"/>
              <a:t>Solute versus Solvent</a:t>
            </a:r>
            <a:endParaRPr lang="en-US" dirty="0"/>
          </a:p>
        </p:txBody>
      </p:sp>
      <p:pic>
        <p:nvPicPr>
          <p:cNvPr id="17410" name="Picture 2" descr="http://images-mediawiki-sites.thefullwiki.org/11/3/8/4/60935993582900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066800"/>
            <a:ext cx="2514600" cy="476631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0" y="6096000"/>
            <a:ext cx="2810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What is the solute?  What is</a:t>
            </a:r>
          </a:p>
          <a:p>
            <a:pPr algn="ctr"/>
            <a:r>
              <a:rPr lang="en-US" dirty="0"/>
              <a:t>t</a:t>
            </a:r>
            <a:r>
              <a:rPr lang="en-US" dirty="0" smtClean="0"/>
              <a:t>he solvent?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073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929" y="1524000"/>
            <a:ext cx="5410200" cy="5029200"/>
          </a:xfrm>
        </p:spPr>
        <p:txBody>
          <a:bodyPr>
            <a:normAutofit/>
          </a:bodyPr>
          <a:lstStyle/>
          <a:p>
            <a:r>
              <a:rPr lang="en-US" sz="2500" dirty="0" smtClean="0"/>
              <a:t>There are two main ways that cells can transport substances:</a:t>
            </a:r>
          </a:p>
          <a:p>
            <a:r>
              <a:rPr lang="en-US" sz="2500" dirty="0" smtClean="0"/>
              <a:t>(1) </a:t>
            </a:r>
            <a:r>
              <a:rPr lang="en-US" sz="2500" b="1" i="1" u="sng" dirty="0" smtClean="0">
                <a:solidFill>
                  <a:schemeClr val="bg2">
                    <a:lumMod val="25000"/>
                  </a:schemeClr>
                </a:solidFill>
              </a:rPr>
              <a:t>Passive</a:t>
            </a:r>
            <a:r>
              <a:rPr lang="en-US" sz="2500" b="1" i="1" u="sng" dirty="0" smtClean="0">
                <a:solidFill>
                  <a:srgbClr val="FFFF00"/>
                </a:solidFill>
              </a:rPr>
              <a:t> </a:t>
            </a:r>
            <a:r>
              <a:rPr lang="en-US" sz="2500" b="1" i="1" u="sng" dirty="0" smtClean="0">
                <a:solidFill>
                  <a:schemeClr val="bg2">
                    <a:lumMod val="25000"/>
                  </a:schemeClr>
                </a:solidFill>
              </a:rPr>
              <a:t>transport</a:t>
            </a:r>
            <a:r>
              <a:rPr lang="en-US" sz="2500" b="1" i="1" u="sng" dirty="0" smtClean="0">
                <a:solidFill>
                  <a:srgbClr val="FFFF00"/>
                </a:solidFill>
              </a:rPr>
              <a:t> </a:t>
            </a:r>
            <a:r>
              <a:rPr lang="en-US" sz="2500" dirty="0" smtClean="0"/>
              <a:t>– this type of transport allows molecules to come into and out of the cell without requiring </a:t>
            </a:r>
            <a:r>
              <a:rPr lang="en-US" sz="2500" b="1" i="1" u="sng" dirty="0" smtClean="0">
                <a:solidFill>
                  <a:schemeClr val="bg2">
                    <a:lumMod val="25000"/>
                  </a:schemeClr>
                </a:solidFill>
              </a:rPr>
              <a:t>energy</a:t>
            </a:r>
            <a:r>
              <a:rPr lang="en-US" sz="2500" b="1" i="1" u="sng" dirty="0" smtClean="0">
                <a:solidFill>
                  <a:srgbClr val="FFFF00"/>
                </a:solidFill>
              </a:rPr>
              <a:t> </a:t>
            </a:r>
            <a:r>
              <a:rPr lang="en-US" sz="2500" dirty="0" smtClean="0"/>
              <a:t>to bring them in and out</a:t>
            </a:r>
          </a:p>
          <a:p>
            <a:r>
              <a:rPr lang="en-US" sz="2500" dirty="0" smtClean="0"/>
              <a:t>(2) </a:t>
            </a:r>
            <a:r>
              <a:rPr lang="en-US" sz="2500" b="1" i="1" u="sng" dirty="0" smtClean="0">
                <a:solidFill>
                  <a:schemeClr val="bg2">
                    <a:lumMod val="25000"/>
                  </a:schemeClr>
                </a:solidFill>
              </a:rPr>
              <a:t>Active</a:t>
            </a:r>
            <a:r>
              <a:rPr lang="en-US" sz="2500" b="1" i="1" u="sng" dirty="0" smtClean="0">
                <a:solidFill>
                  <a:srgbClr val="FFFF00"/>
                </a:solidFill>
              </a:rPr>
              <a:t> </a:t>
            </a:r>
            <a:r>
              <a:rPr lang="en-US" sz="2500" dirty="0" smtClean="0"/>
              <a:t>transport</a:t>
            </a:r>
            <a:r>
              <a:rPr lang="en-US" sz="2500" b="1" i="1" u="sng" dirty="0" smtClean="0"/>
              <a:t> </a:t>
            </a:r>
            <a:r>
              <a:rPr lang="en-US" sz="2500" dirty="0" smtClean="0"/>
              <a:t>– cell must use</a:t>
            </a:r>
            <a:r>
              <a:rPr lang="en-US" sz="2500" i="1" dirty="0"/>
              <a:t> </a:t>
            </a:r>
            <a:r>
              <a:rPr lang="en-US" sz="2500" b="1" i="1" u="sng" dirty="0" smtClean="0">
                <a:solidFill>
                  <a:schemeClr val="bg2">
                    <a:lumMod val="25000"/>
                  </a:schemeClr>
                </a:solidFill>
              </a:rPr>
              <a:t>energy</a:t>
            </a:r>
            <a:r>
              <a:rPr lang="en-US" sz="25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500" dirty="0" smtClean="0"/>
              <a:t>to bring the molecule inside or out</a:t>
            </a:r>
            <a:endParaRPr lang="en-US" sz="25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315200" cy="1154097"/>
          </a:xfrm>
        </p:spPr>
        <p:txBody>
          <a:bodyPr/>
          <a:lstStyle/>
          <a:p>
            <a:r>
              <a:rPr lang="en-US" dirty="0" smtClean="0"/>
              <a:t>Cell Transport</a:t>
            </a:r>
            <a:endParaRPr lang="en-US" dirty="0"/>
          </a:p>
        </p:txBody>
      </p:sp>
      <p:pic>
        <p:nvPicPr>
          <p:cNvPr id="18434" name="Picture 2" descr="https://encrypted-tbn3.gstatic.com/images?q=tbn:ANd9GcSl53iy_15s3FVVSc2bp8nn_NxkvkxGxiLOlaxuXEkUEwkAaU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6425" y="1752600"/>
            <a:ext cx="3457575" cy="40767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9794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66" y="767402"/>
            <a:ext cx="5699234" cy="5818495"/>
          </a:xfrm>
        </p:spPr>
        <p:txBody>
          <a:bodyPr>
            <a:normAutofit/>
          </a:bodyPr>
          <a:lstStyle/>
          <a:p>
            <a:r>
              <a:rPr lang="en-US" sz="2300" dirty="0" smtClean="0"/>
              <a:t>In a solution particles are constantly moving.  They collide with each other and spread out </a:t>
            </a:r>
            <a:r>
              <a:rPr lang="en-US" sz="2300" b="1" i="1" u="sng" dirty="0" smtClean="0">
                <a:solidFill>
                  <a:schemeClr val="bg2">
                    <a:lumMod val="25000"/>
                  </a:schemeClr>
                </a:solidFill>
              </a:rPr>
              <a:t>randomly</a:t>
            </a:r>
            <a:r>
              <a:rPr lang="en-US" sz="2300" dirty="0" smtClean="0"/>
              <a:t>.  </a:t>
            </a:r>
          </a:p>
          <a:p>
            <a:r>
              <a:rPr lang="en-US" sz="2300" b="1" i="1" u="sng" dirty="0" smtClean="0">
                <a:solidFill>
                  <a:schemeClr val="bg2">
                    <a:lumMod val="25000"/>
                  </a:schemeClr>
                </a:solidFill>
              </a:rPr>
              <a:t>Diffusion</a:t>
            </a:r>
            <a:r>
              <a:rPr lang="en-US" sz="23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300" dirty="0" smtClean="0"/>
              <a:t>is when the particles move from a more concentrated area to less concentrated area. </a:t>
            </a:r>
            <a:endParaRPr lang="en-US" sz="2300" dirty="0"/>
          </a:p>
          <a:p>
            <a:r>
              <a:rPr lang="en-US" sz="2300" dirty="0" smtClean="0"/>
              <a:t> EX: spray perfume in one part of the room, eventually you will smell the perfume in all parts of the room; it diffuses throughout</a:t>
            </a:r>
          </a:p>
          <a:p>
            <a:r>
              <a:rPr lang="en-US" sz="2300" dirty="0" smtClean="0"/>
              <a:t>When the concentration of the solute is the same throughout a system, the system has reach </a:t>
            </a:r>
            <a:r>
              <a:rPr lang="en-US" sz="2300" b="1" i="1" u="sng" dirty="0" smtClean="0">
                <a:solidFill>
                  <a:schemeClr val="bg2">
                    <a:lumMod val="25000"/>
                  </a:schemeClr>
                </a:solidFill>
              </a:rPr>
              <a:t>equilibrium</a:t>
            </a:r>
            <a:endParaRPr lang="en-US" sz="2300" b="1" i="1" u="sng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801"/>
            <a:ext cx="7315200" cy="838200"/>
          </a:xfrm>
        </p:spPr>
        <p:txBody>
          <a:bodyPr/>
          <a:lstStyle/>
          <a:p>
            <a:r>
              <a:rPr lang="en-US" dirty="0" smtClean="0"/>
              <a:t>Cell Transport: Diffusion</a:t>
            </a:r>
            <a:endParaRPr lang="en-US" dirty="0"/>
          </a:p>
        </p:txBody>
      </p:sp>
      <p:pic>
        <p:nvPicPr>
          <p:cNvPr id="19458" name="Picture 2" descr="http://leavingbio.net/OSMOSIS%20AND%20DIFFUSION_files/image00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300" y="1828800"/>
            <a:ext cx="3695700" cy="3695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9122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4330"/>
            <a:ext cx="4114800" cy="5257800"/>
          </a:xfrm>
        </p:spPr>
        <p:txBody>
          <a:bodyPr>
            <a:normAutofit lnSpcReduction="10000"/>
          </a:bodyPr>
          <a:lstStyle/>
          <a:p>
            <a:r>
              <a:rPr lang="en-US" sz="2500" dirty="0" smtClean="0"/>
              <a:t>Since diffusion depends on </a:t>
            </a:r>
            <a:r>
              <a:rPr lang="en-US" sz="2500" b="1" i="1" u="sng" dirty="0" smtClean="0">
                <a:solidFill>
                  <a:schemeClr val="bg2">
                    <a:lumMod val="25000"/>
                  </a:schemeClr>
                </a:solidFill>
              </a:rPr>
              <a:t>random</a:t>
            </a:r>
            <a:r>
              <a:rPr lang="en-US" sz="25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500" dirty="0" smtClean="0"/>
              <a:t>particle movements, substances can travel through the membrane without requiring the cell to use </a:t>
            </a:r>
            <a:r>
              <a:rPr lang="en-US" sz="2500" b="1" i="1" u="sng" dirty="0" smtClean="0">
                <a:solidFill>
                  <a:schemeClr val="bg2">
                    <a:lumMod val="25000"/>
                  </a:schemeClr>
                </a:solidFill>
              </a:rPr>
              <a:t>energy</a:t>
            </a:r>
          </a:p>
          <a:p>
            <a:r>
              <a:rPr lang="en-US" sz="2500" dirty="0" smtClean="0"/>
              <a:t>Even when equilibrium is reached, particles will continue to flow back and forth across the membrane to maintain </a:t>
            </a:r>
            <a:r>
              <a:rPr lang="en-US" sz="2500" b="1" i="1" u="sng" dirty="0" smtClean="0">
                <a:solidFill>
                  <a:schemeClr val="bg2">
                    <a:lumMod val="25000"/>
                  </a:schemeClr>
                </a:solidFill>
              </a:rPr>
              <a:t>equilibrium</a:t>
            </a:r>
            <a:endParaRPr lang="en-US" sz="2500" b="1" i="1" u="sng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80826" y="152400"/>
            <a:ext cx="7315200" cy="1154097"/>
          </a:xfrm>
        </p:spPr>
        <p:txBody>
          <a:bodyPr/>
          <a:lstStyle/>
          <a:p>
            <a:r>
              <a:rPr lang="en-US" dirty="0" smtClean="0"/>
              <a:t>Cell Transport: Diffusion</a:t>
            </a:r>
            <a:endParaRPr lang="en-US" dirty="0"/>
          </a:p>
        </p:txBody>
      </p:sp>
      <p:pic>
        <p:nvPicPr>
          <p:cNvPr id="20482" name="Picture 2" descr="http://leavingbio.net/OSMOSIS%20AND%20DIFFUSION_files/image00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5600" y="1828800"/>
            <a:ext cx="4978400" cy="3733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38426" y="5638800"/>
            <a:ext cx="49055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Because almost equal numbers of particles move</a:t>
            </a:r>
          </a:p>
          <a:p>
            <a:pPr algn="ctr"/>
            <a:r>
              <a:rPr lang="en-US" dirty="0"/>
              <a:t>i</a:t>
            </a:r>
            <a:r>
              <a:rPr lang="en-US" dirty="0" smtClean="0"/>
              <a:t>n each direction, there is no further change in the</a:t>
            </a:r>
          </a:p>
          <a:p>
            <a:pPr algn="ctr"/>
            <a:r>
              <a:rPr lang="en-US" dirty="0" smtClean="0"/>
              <a:t>concentration of the 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8159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2583</TotalTime>
  <Words>1246</Words>
  <Application>Microsoft Macintosh PowerPoint</Application>
  <PresentationFormat>On-screen Show (4:3)</PresentationFormat>
  <Paragraphs>94</Paragraphs>
  <Slides>23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Concourse</vt:lpstr>
      <vt:lpstr>Cell Transport</vt:lpstr>
      <vt:lpstr>Cell Membrane</vt:lpstr>
      <vt:lpstr>Composition of the Cell Membrane</vt:lpstr>
      <vt:lpstr>Composition of Cell Membrane</vt:lpstr>
      <vt:lpstr>Cell Transport</vt:lpstr>
      <vt:lpstr>Solute versus Solvent</vt:lpstr>
      <vt:lpstr>Cell Transport</vt:lpstr>
      <vt:lpstr>Cell Transport: Diffusion</vt:lpstr>
      <vt:lpstr>Cell Transport: Diffusion</vt:lpstr>
      <vt:lpstr>Cell Transport: Osmosis</vt:lpstr>
      <vt:lpstr>Solutions </vt:lpstr>
      <vt:lpstr>HYPeRTONIC Solution</vt:lpstr>
      <vt:lpstr>hypOtonic Solution – hypO is LOW</vt:lpstr>
      <vt:lpstr>Isotonic Solution </vt:lpstr>
      <vt:lpstr>Summary of Solutions</vt:lpstr>
      <vt:lpstr>You Practice!</vt:lpstr>
      <vt:lpstr>Passive Transport</vt:lpstr>
      <vt:lpstr>Passive Transport: Facilitated Diffusion</vt:lpstr>
      <vt:lpstr>Active Transport</vt:lpstr>
      <vt:lpstr>Active Transport</vt:lpstr>
      <vt:lpstr>Exocytosis</vt:lpstr>
      <vt:lpstr>Sodium-Potassium Pump</vt:lpstr>
      <vt:lpstr>Summary of Cell Transport</vt:lpstr>
    </vt:vector>
  </TitlesOfParts>
  <Company>HCS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Transport</dc:title>
  <dc:creator>Windows User</dc:creator>
  <cp:lastModifiedBy>Shannon Atkins</cp:lastModifiedBy>
  <cp:revision>46</cp:revision>
  <dcterms:created xsi:type="dcterms:W3CDTF">2016-02-18T03:59:30Z</dcterms:created>
  <dcterms:modified xsi:type="dcterms:W3CDTF">2016-02-19T10:55:06Z</dcterms:modified>
</cp:coreProperties>
</file>