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DD02032-C579-4CAC-AD4C-40114EB33F47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E7E4B1-E3B7-4F5A-96EB-75EDD133F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VIDEO%20Cellular_Respiration__Releasing_Stored_Energy_By_Breaking_Down_Glucose.asf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CELLULAR RESPIRATION</a:t>
            </a:r>
            <a:endParaRPr lang="en-US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" y="1447800"/>
            <a:ext cx="89916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 yeast - fermentation: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Glucose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 carbon dioxide &amp; 									ethanol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C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6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12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6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      2CO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 +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C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5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OH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lang="en-US" sz="4400" dirty="0">
                <a:latin typeface="Arial" pitchFamily="34" charset="0"/>
                <a:sym typeface="Wingdings" pitchFamily="2" charset="2"/>
              </a:rPr>
              <a:t>	</a:t>
            </a:r>
            <a:r>
              <a:rPr lang="en-US" sz="4400" dirty="0" smtClean="0">
                <a:latin typeface="Arial" pitchFamily="34" charset="0"/>
                <a:sym typeface="Wingdings" pitchFamily="2" charset="2"/>
              </a:rPr>
              <a:t>					and 2 ATP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 pitchFamily="2" charset="2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Yeast cells do alcoholic fermentation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 pitchFamily="2" charset="2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838200"/>
            <a:ext cx="5334000" cy="1446213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n-lt"/>
              </a:rPr>
              <a:t>ALCOHOLIC FERMENTATION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867400" y="609600"/>
            <a:ext cx="3048000" cy="228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0347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Impact"/>
              </a:rPr>
              <a:t>Anaerobic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Wine and beer industry – ferment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carbohydrates in fruits and grains to produce ______________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1287463"/>
            <a:ext cx="5334000" cy="1447800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n-lt"/>
              </a:rPr>
              <a:t>ALCOHOLIC FERMENTATION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867400" y="838200"/>
            <a:ext cx="2971800" cy="1752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Impact"/>
              </a:rPr>
              <a:t>Anaerobic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rgbClr val="FFFFCC"/>
          </a:solidFill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Baking – CO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causes bread to rise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6200" y="1287463"/>
            <a:ext cx="5334000" cy="1447800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n-lt"/>
              </a:rPr>
              <a:t>ALCOHOLIC FERMENTATION</a:t>
            </a: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457200" y="3810000"/>
            <a:ext cx="4419600" cy="2819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400" kern="10" dirty="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Impact"/>
              </a:rPr>
              <a:t>Anaerobic</a:t>
            </a:r>
          </a:p>
        </p:txBody>
      </p:sp>
      <p:pic>
        <p:nvPicPr>
          <p:cNvPr id="15" name="Picture 4" descr="C:\Program Files\Microsoft Office\Clipart\standard\stddir3\fd0064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0525" y="4164013"/>
            <a:ext cx="336867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43000"/>
            <a:ext cx="89154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Animals and some microbes produce lactic acid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Yogurt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Cheeses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Sourdough bread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1219200"/>
            <a:ext cx="5334000" cy="1447800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n-lt"/>
              </a:rPr>
              <a:t>LACTIC ACID FERMENTATION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257800" y="3276600"/>
            <a:ext cx="3886200" cy="2895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Impact"/>
              </a:rPr>
              <a:t>Anaerobic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1524000"/>
            <a:ext cx="8839200" cy="53340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Animals and some microbes produce lactic acid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Muscle fatigue</a:t>
            </a:r>
          </a:p>
          <a:p>
            <a:pPr marL="1009650" marR="0" lvl="1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From lactic acid in muscles</a:t>
            </a:r>
          </a:p>
          <a:p>
            <a:pPr marL="1009650" marR="0" lvl="1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C:\Program Files\Microsoft Office\Clipart\Pub60Cor\bd0017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600200"/>
            <a:ext cx="118110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447800"/>
            <a:ext cx="86868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Glucose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completely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broken down to inorganic molecules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More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chemical energy converted to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ATP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1287463"/>
            <a:ext cx="6172200" cy="1446212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 AEROBIC CELLULAR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524000"/>
            <a:ext cx="93726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Glucose + oxygen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carbon dioxide + water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C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6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H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12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O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6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   + 6O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2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    6CO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 + 6H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O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Wingdings" pitchFamily="2" charset="2"/>
              </a:rPr>
              <a:t>								and 36 ATP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  <a:sym typeface="Wingdings" pitchFamily="2" charset="2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Note – 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oxygen required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!!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287463"/>
            <a:ext cx="5334000" cy="1447800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AEROBIC CELLULAR RESPIRATION</a:t>
            </a:r>
          </a:p>
        </p:txBody>
      </p:sp>
      <p:sp>
        <p:nvSpPr>
          <p:cNvPr id="5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4724400" y="-228600"/>
            <a:ext cx="4343400" cy="2971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</a:bodyPr>
          <a:lstStyle/>
          <a:p>
            <a:pPr algn="ctr"/>
            <a:r>
              <a:rPr lang="en-US" sz="4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71600"/>
            <a:ext cx="87630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Final steps occur in                      the mitochondria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36 ATP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1287463"/>
            <a:ext cx="5334000" cy="1447800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latin typeface="+mn-lt"/>
              </a:rPr>
              <a:t>AEROBIC CELLULAR RESPIRATION</a:t>
            </a:r>
          </a:p>
        </p:txBody>
      </p:sp>
      <p:pic>
        <p:nvPicPr>
          <p:cNvPr id="5" name="Picture 2" descr="http://www.idebenone.net/images/Mitochondria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743200"/>
            <a:ext cx="35814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48"/>
          <p:cNvGraphicFramePr>
            <a:graphicFrameLocks noGrp="1"/>
          </p:cNvGraphicFramePr>
          <p:nvPr/>
        </p:nvGraphicFramePr>
        <p:xfrm>
          <a:off x="533400" y="2286000"/>
          <a:ext cx="7890193" cy="2895601"/>
        </p:xfrm>
        <a:graphic>
          <a:graphicData uri="http://schemas.openxmlformats.org/drawingml/2006/table">
            <a:tbl>
              <a:tblPr/>
              <a:tblGrid>
                <a:gridCol w="4994593"/>
                <a:gridCol w="2895600"/>
              </a:tblGrid>
              <a:tr h="81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neva" charset="0"/>
                        </a:rPr>
                        <a:t>Pathway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neva" charset="0"/>
                        </a:rPr>
                        <a:t>ATP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neva" charset="0"/>
                        </a:rPr>
                        <a:t>Fermentation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nev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neva" charset="0"/>
                        </a:rPr>
                        <a:t>Aerobic respiration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neva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-1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much energy (ATP) is produced during respiration?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332038"/>
            <a:ext cx="8229600" cy="2773362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Anaerobic Respiration – 2 ATP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Aerobic Respiration – 36 ATP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Aerobic is more efficient!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Quick Review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915400" cy="58674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do cells use energy for?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is a instant source of energy for cells?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Where in ATP is the energy stored?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How do you get the energy?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How do you “recharge” the energy molecule?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Why is the enzyme ATP </a:t>
            </a:r>
            <a:r>
              <a:rPr lang="en-US" sz="33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synthase</a:t>
            </a: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important?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Explain why ATP is like a battery.</a:t>
            </a:r>
          </a:p>
          <a:p>
            <a:pPr marL="514350" indent="-514350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200" y="228600"/>
            <a:ext cx="89154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5400" b="1">
                <a:solidFill>
                  <a:srgbClr val="FFFF00"/>
                </a:solidFill>
                <a:latin typeface="Bradley Hand ITC TT-Bold"/>
              </a:rPr>
              <a:t>CELLULAR RESPIRATION</a:t>
            </a:r>
            <a:endParaRPr lang="en-US" sz="4400">
              <a:solidFill>
                <a:srgbClr val="FFFF00"/>
              </a:solidFill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52400" y="2286000"/>
            <a:ext cx="91440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44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44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sz="44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  + 6O</a:t>
            </a:r>
            <a:r>
              <a:rPr lang="en-US" sz="44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 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  6CO</a:t>
            </a:r>
            <a:r>
              <a:rPr lang="en-US" sz="44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  + 6H</a:t>
            </a:r>
            <a:r>
              <a:rPr lang="en-US" sz="44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  <a:p>
            <a:pPr>
              <a:spcBef>
                <a:spcPct val="50000"/>
              </a:spcBef>
              <a:defRPr/>
            </a:pPr>
            <a:endParaRPr lang="en-US" sz="4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Cellular respiration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is how cells get ATP from glucose!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Glucose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cellular respiration  ATP   </a:t>
            </a: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52400" y="3214688"/>
            <a:ext cx="1981200" cy="5191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Skia"/>
              </a:rPr>
              <a:t>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0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Think …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838200"/>
            <a:ext cx="9144000" cy="60198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does the formula for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photosynthesis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compare to the formula for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cellular respiration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PS: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6CO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6H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 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+ 6O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CR: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+ 6O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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6CO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+ 6H</a:t>
            </a:r>
            <a:r>
              <a:rPr kumimoji="0" lang="en-US" sz="4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Comparing Photosynthesis and Respiration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600200"/>
            <a:ext cx="4114800" cy="52578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Photosynthesis	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Food (glucose) is made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Energy from the Sun stored in Glucose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</a:t>
            </a:r>
            <a:r>
              <a:rPr kumimoji="0" lang="en-US" sz="26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 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taken in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Oxygen given off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Occurs in plants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95800" y="1600200"/>
            <a:ext cx="4648200" cy="5257800"/>
          </a:xfrm>
          <a:prstGeom prst="rect">
            <a:avLst/>
          </a:prstGeom>
        </p:spPr>
        <p:txBody>
          <a:bodyPr/>
          <a:lstStyle/>
          <a:p>
            <a:pPr marL="411480" marR="0" lvl="0" indent="7938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Respiration</a:t>
            </a: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 (glucose) is broken down</a:t>
            </a: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 of Glucose Released as ATP</a:t>
            </a: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</a:t>
            </a:r>
            <a:r>
              <a:rPr kumimoji="0" lang="en-US" sz="26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off</a:t>
            </a: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Oxygen taken in</a:t>
            </a: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Occurs in plants and animals</a:t>
            </a: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4075" marR="0" lvl="1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endParaRPr kumimoji="0" 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244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file"/>
              </a:rPr>
              <a:t>Review video: Cellular Respiration</a:t>
            </a:r>
            <a:endParaRPr kumimoji="0" 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minutes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http://www.idebenone.net/images/Mitochondria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762250"/>
            <a:ext cx="3487737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Quick Review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990600"/>
            <a:ext cx="8991600" cy="6096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What molecule is like a battery for the cell?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itchFamily="34" charset="0"/>
              </a:rPr>
              <a:t>Where in ATP is the energy stored?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itchFamily="34" charset="0"/>
              </a:rPr>
              <a:t>3. How do you get the energy?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itchFamily="34" charset="0"/>
              </a:rPr>
              <a:t>4. How do you “recharge” ADP?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5. What “goes into” photosynthesis?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What “comes out of” photosynthesis?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6. What organelle is the site of PS?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762000"/>
            <a:ext cx="9144000" cy="60960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7. What molecule is broken down by cellular respiration to make ATP?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8.Where in the cell does cellular respiration begin?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9. What organism uses fermentation to produce carbon dioxide and alcohol?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10. What is one use of the carbon dioxide that yeasts produce?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11. Is fermentation aerobic or anaerobic?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Quick Review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685800"/>
            <a:ext cx="9296400" cy="60960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12. Where in the cell does aerobic cellular respiration conclude?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13. How many ATP molecules are produced by fermentation? aerobic cellular respiration?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14. What is the formula for cellular respiration?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15. How does PS compare with CR?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How else?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16. T/F? Plants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animals do CR.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Quick Review</a:t>
            </a: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Classwork</a:t>
            </a:r>
            <a:endParaRPr kumimoji="0" lang="en-US" sz="5400" b="0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43000"/>
            <a:ext cx="8915400" cy="41148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Assignment</a:t>
            </a: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textbook: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page 237, Copy the information in Table 9.1</a:t>
            </a:r>
          </a:p>
          <a:p>
            <a:pPr marL="411480" marR="0" lvl="0" indent="-34290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page 236, read the Minilab and complete the 4 Analysis questions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Quick Review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915400" cy="586740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is the equation for photosynthesis?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organelle contains chlorophyll?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“goes into” photosynthesis?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“comes out of” photosynthesis?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What is the ultimate energy source for all life on Earth?</a:t>
            </a: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How can the sun’s energy be made usable for life on Earth?</a:t>
            </a:r>
          </a:p>
          <a:p>
            <a:pPr marL="514350" indent="-514350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 RESPIRATION</a:t>
            </a:r>
            <a:endParaRPr kumimoji="0" lang="en-US" sz="48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2286000"/>
            <a:ext cx="8229600" cy="2667000"/>
          </a:xfrm>
          <a:prstGeom prst="rect">
            <a:avLst/>
          </a:prstGeom>
          <a:ln w="76200">
            <a:solidFill>
              <a:srgbClr val="FA4E19"/>
            </a:solidFill>
          </a:ln>
        </p:spPr>
        <p:txBody>
          <a:bodyPr/>
          <a:lstStyle/>
          <a:p>
            <a:pPr marL="495300" indent="-60960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airMdITC TT-Medium" charset="0"/>
                <a:ea typeface="+mn-ea"/>
                <a:cs typeface="+mn-cs"/>
              </a:rPr>
              <a:t>Two types:</a:t>
            </a:r>
          </a:p>
          <a:p>
            <a:pPr marL="1866900" marR="0" lvl="3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4800" dirty="0">
                <a:latin typeface="BlairMdITC TT-Medium" charset="0"/>
              </a:rPr>
              <a:t>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airMdITC TT-Medium" charset="0"/>
                <a:ea typeface="+mn-ea"/>
                <a:cs typeface="+mn-cs"/>
              </a:rPr>
              <a:t>.  ANAEROBIC</a:t>
            </a:r>
          </a:p>
          <a:p>
            <a:pPr marL="1866900" marR="0" lvl="3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airMdITC TT-Medium" charset="0"/>
                <a:ea typeface="+mn-ea"/>
                <a:cs typeface="+mn-cs"/>
              </a:rPr>
              <a:t>B.  AEROBIC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28600" y="1371600"/>
            <a:ext cx="8915400" cy="54864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Aerobic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needs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EA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oxygen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Examples: mammals, trees, bacteria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Anaerobic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-does </a:t>
            </a:r>
            <a:r>
              <a:rPr kumimoji="0" lang="en-US" sz="40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NOT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need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EA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oxygen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Examples: tetanus, and botulism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>
                  <a:lumMod val="10000"/>
                </a:schemeClr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Obligate anaerobes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=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must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have </a:t>
            </a:r>
            <a:r>
              <a:rPr kumimoji="0" lang="en-US" sz="40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no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oxygen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Clostridium and methane-producing archaea (ancient bacteria)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 RESPIRATION</a:t>
            </a:r>
            <a:endParaRPr kumimoji="0" lang="en-US" sz="48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2002.tripod.com/teta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8545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Tetanus disease occurs as a result of </a:t>
            </a:r>
            <a:r>
              <a:rPr lang="en-US" sz="2800" i="1" dirty="0" smtClean="0"/>
              <a:t>Clostridium</a:t>
            </a:r>
            <a:r>
              <a:rPr lang="en-US" sz="2800" dirty="0" smtClean="0"/>
              <a:t> bacteria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4000"/>
            <a:ext cx="8305800" cy="4876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Glucose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is broken down for energy  - 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ATP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!!!!!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What do cells need ATP for?</a:t>
            </a:r>
          </a:p>
          <a:p>
            <a:pPr marL="1009650" marR="0" lvl="1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295400"/>
            <a:ext cx="8686800" cy="54102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Two different metabolic pathways –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begin in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cytoplasm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</a:p>
          <a:p>
            <a:pPr marL="1009650" marR="0" lvl="1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A. Fermentation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(anaerobic)</a:t>
            </a:r>
          </a:p>
          <a:p>
            <a:pPr marL="1009650" marR="0" lvl="1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B. Aerobic cellular respiration</a:t>
            </a:r>
          </a:p>
          <a:p>
            <a:pPr marL="1409700" marR="0" lvl="2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Moves into </a:t>
            </a: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mitochondria</a:t>
            </a:r>
          </a:p>
          <a:p>
            <a:pPr marL="1409700" marR="0" lvl="2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Mitochondria = energy organelle!!</a:t>
            </a:r>
          </a:p>
          <a:p>
            <a:pPr marL="1009650" marR="0" lvl="1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rotWithShape="0">
            <a:gsLst>
              <a:gs pos="0">
                <a:srgbClr val="FA4E19"/>
              </a:gs>
              <a:gs pos="100000">
                <a:srgbClr val="ED181E"/>
              </a:gs>
            </a:gsLst>
            <a:path path="rect">
              <a:fillToRect l="100000" t="100000"/>
            </a:path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CELLULAR RESPIRATION</a:t>
            </a:r>
            <a:endParaRPr kumimoji="0" lang="en-US" sz="4000" b="0" i="0" u="none" strike="noStrike" kern="1200" cap="none" spc="-100" normalizeH="0" baseline="0" noProof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76200" y="1828800"/>
            <a:ext cx="9677400" cy="52578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Glucose </a:t>
            </a: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incompletely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broken down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Some energy remains in resulting molecule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ATP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4400" b="1" dirty="0" smtClean="0">
                <a:latin typeface="Arial" pitchFamily="34" charset="0"/>
              </a:rPr>
              <a:t>2 Types: Alcoholic &amp;</a:t>
            </a:r>
            <a:r>
              <a:rPr lang="en-US" sz="4400" b="1" dirty="0">
                <a:latin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</a:rPr>
              <a:t>Lactic Acid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1287463"/>
            <a:ext cx="5334000" cy="769937"/>
          </a:xfrm>
          <a:prstGeom prst="rect">
            <a:avLst/>
          </a:prstGeom>
          <a:solidFill>
            <a:srgbClr val="E32D2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A. FERMENTATION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178</TotalTime>
  <Words>739</Words>
  <Application>Microsoft Office PowerPoint</Application>
  <PresentationFormat>On-screen Show (4:3)</PresentationFormat>
  <Paragraphs>169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Metro</vt:lpstr>
      <vt:lpstr>CELLULAR RESPIRATION</vt:lpstr>
      <vt:lpstr>Quick Review</vt:lpstr>
      <vt:lpstr>Quick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Harnett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HCS</dc:creator>
  <cp:lastModifiedBy>Windows User</cp:lastModifiedBy>
  <cp:revision>10</cp:revision>
  <dcterms:created xsi:type="dcterms:W3CDTF">2014-10-02T09:53:01Z</dcterms:created>
  <dcterms:modified xsi:type="dcterms:W3CDTF">2015-03-18T12:47:46Z</dcterms:modified>
</cp:coreProperties>
</file>