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6"/>
  </p:notesMasterIdLst>
  <p:sldIdLst>
    <p:sldId id="256" r:id="rId2"/>
    <p:sldId id="257" r:id="rId3"/>
    <p:sldId id="278" r:id="rId4"/>
    <p:sldId id="279" r:id="rId5"/>
    <p:sldId id="258" r:id="rId6"/>
    <p:sldId id="259" r:id="rId7"/>
    <p:sldId id="260" r:id="rId8"/>
    <p:sldId id="261" r:id="rId9"/>
    <p:sldId id="265" r:id="rId10"/>
    <p:sldId id="266" r:id="rId11"/>
    <p:sldId id="262" r:id="rId12"/>
    <p:sldId id="263" r:id="rId13"/>
    <p:sldId id="286" r:id="rId14"/>
    <p:sldId id="287" r:id="rId15"/>
    <p:sldId id="288" r:id="rId16"/>
    <p:sldId id="268" r:id="rId17"/>
    <p:sldId id="271" r:id="rId18"/>
    <p:sldId id="273" r:id="rId19"/>
    <p:sldId id="274" r:id="rId20"/>
    <p:sldId id="275" r:id="rId21"/>
    <p:sldId id="276" r:id="rId22"/>
    <p:sldId id="277" r:id="rId23"/>
    <p:sldId id="280" r:id="rId24"/>
    <p:sldId id="281" r:id="rId25"/>
    <p:sldId id="282" r:id="rId26"/>
    <p:sldId id="283" r:id="rId27"/>
    <p:sldId id="284" r:id="rId28"/>
    <p:sldId id="285" r:id="rId29"/>
    <p:sldId id="289" r:id="rId30"/>
    <p:sldId id="290" r:id="rId31"/>
    <p:sldId id="291" r:id="rId32"/>
    <p:sldId id="292" r:id="rId33"/>
    <p:sldId id="294" r:id="rId34"/>
    <p:sldId id="2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5" d="100"/>
          <a:sy n="95" d="100"/>
        </p:scale>
        <p:origin x="-7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6DC15-96A0-48D1-8CEF-896B09155DEB}" type="datetimeFigureOut">
              <a:rPr lang="en-US" smtClean="0"/>
              <a:pPr/>
              <a:t>5/10/16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BF262-A4E0-4C70-B996-E0F7BE6C234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703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56EEAB9-9F0A-F545-8505-3C097E34FCB6}" type="slidenum">
              <a:rPr lang="en-US"/>
              <a:pPr/>
              <a:t>13</a:t>
            </a:fld>
            <a:endParaRPr lang="en-US"/>
          </a:p>
        </p:txBody>
      </p:sp>
      <p:sp>
        <p:nvSpPr>
          <p:cNvPr id="56323" name="Rectangle 2"/>
          <p:cNvSpPr>
            <a:spLocks noChangeArrowheads="1" noTextEdit="1"/>
          </p:cNvSpPr>
          <p:nvPr>
            <p:ph type="sldImg"/>
          </p:nvPr>
        </p:nvSpPr>
        <p:spPr>
          <a:ln cap="flat"/>
        </p:spPr>
      </p:sp>
      <p:sp>
        <p:nvSpPr>
          <p:cNvPr id="56324"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9156204-B3C7-F946-AF9E-630AD885FB95}" type="slidenum">
              <a:rPr lang="en-US"/>
              <a:pPr/>
              <a:t>30</a:t>
            </a:fld>
            <a:endParaRPr lang="en-US"/>
          </a:p>
        </p:txBody>
      </p:sp>
      <p:sp>
        <p:nvSpPr>
          <p:cNvPr id="83971" name="Rectangle 2"/>
          <p:cNvSpPr>
            <a:spLocks noChangeArrowheads="1" noTextEdit="1"/>
          </p:cNvSpPr>
          <p:nvPr>
            <p:ph type="sldImg"/>
          </p:nvPr>
        </p:nvSpPr>
        <p:spPr>
          <a:ln cap="flat"/>
        </p:spPr>
      </p:sp>
      <p:sp>
        <p:nvSpPr>
          <p:cNvPr id="83972"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2C84CBD-5DAA-384B-ACE4-D6F38294C9BF}" type="slidenum">
              <a:rPr lang="en-US"/>
              <a:pPr/>
              <a:t>31</a:t>
            </a:fld>
            <a:endParaRPr lang="en-US"/>
          </a:p>
        </p:txBody>
      </p:sp>
      <p:sp>
        <p:nvSpPr>
          <p:cNvPr id="84995" name="Rectangle 1026"/>
          <p:cNvSpPr>
            <a:spLocks noChangeArrowheads="1" noTextEdit="1"/>
          </p:cNvSpPr>
          <p:nvPr>
            <p:ph type="sldImg"/>
          </p:nvPr>
        </p:nvSpPr>
        <p:spPr>
          <a:ln cap="flat"/>
        </p:spPr>
      </p:sp>
      <p:sp>
        <p:nvSpPr>
          <p:cNvPr id="84996" name="Rectangle 1027"/>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076C86C-321F-2F46-9ABA-8D3FB91E09C5}" type="slidenum">
              <a:rPr lang="en-US"/>
              <a:pPr/>
              <a:t>32</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F1F44D9-BC68-CA46-A6F2-6EA18D9BFCD0}" type="slidenum">
              <a:rPr lang="en-US"/>
              <a:pPr/>
              <a:t>33</a:t>
            </a:fld>
            <a:endParaRPr lang="en-US"/>
          </a:p>
        </p:txBody>
      </p:sp>
      <p:sp>
        <p:nvSpPr>
          <p:cNvPr id="88067" name="Rectangle 2"/>
          <p:cNvSpPr>
            <a:spLocks noChangeArrowheads="1" noTextEdit="1"/>
          </p:cNvSpPr>
          <p:nvPr>
            <p:ph type="sldImg"/>
          </p:nvPr>
        </p:nvSpPr>
        <p:spPr>
          <a:ln cap="flat"/>
        </p:spPr>
      </p:sp>
      <p:sp>
        <p:nvSpPr>
          <p:cNvPr id="88068"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84BAA26-C244-2843-BAF8-F60A290DF154}" type="slidenum">
              <a:rPr lang="en-US"/>
              <a:pPr/>
              <a:t>34</a:t>
            </a:fld>
            <a:endParaRPr lang="en-US"/>
          </a:p>
        </p:txBody>
      </p:sp>
      <p:sp>
        <p:nvSpPr>
          <p:cNvPr id="89091" name="Rectangle 2"/>
          <p:cNvSpPr>
            <a:spLocks noChangeArrowheads="1" noTextEdit="1"/>
          </p:cNvSpPr>
          <p:nvPr>
            <p:ph type="sldImg"/>
          </p:nvPr>
        </p:nvSpPr>
        <p:spPr>
          <a:ln cap="flat"/>
        </p:spPr>
      </p:sp>
      <p:sp>
        <p:nvSpPr>
          <p:cNvPr id="89092"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3C482AA-445D-2548-94EE-70803A950178}" type="slidenum">
              <a:rPr lang="en-US"/>
              <a:pPr/>
              <a:t>14</a:t>
            </a:fld>
            <a:endParaRPr lang="en-US"/>
          </a:p>
        </p:txBody>
      </p:sp>
      <p:sp>
        <p:nvSpPr>
          <p:cNvPr id="58371" name="Rectangle 2"/>
          <p:cNvSpPr>
            <a:spLocks noChangeArrowheads="1" noTextEdit="1"/>
          </p:cNvSpPr>
          <p:nvPr>
            <p:ph type="sldImg"/>
          </p:nvPr>
        </p:nvSpPr>
        <p:spPr>
          <a:ln cap="flat"/>
        </p:spPr>
      </p:sp>
      <p:sp>
        <p:nvSpPr>
          <p:cNvPr id="58372"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5C32CBA-3D25-0D47-A0F3-ED46C5FCF6EC}" type="slidenum">
              <a:rPr lang="en-US"/>
              <a:pPr/>
              <a:t>15</a:t>
            </a:fld>
            <a:endParaRPr lang="en-US"/>
          </a:p>
        </p:txBody>
      </p:sp>
      <p:sp>
        <p:nvSpPr>
          <p:cNvPr id="59395" name="Rectangle 2"/>
          <p:cNvSpPr>
            <a:spLocks noChangeArrowheads="1" noTextEdit="1"/>
          </p:cNvSpPr>
          <p:nvPr>
            <p:ph type="sldImg"/>
          </p:nvPr>
        </p:nvSpPr>
        <p:spPr>
          <a:ln cap="flat"/>
        </p:spPr>
      </p:sp>
      <p:sp>
        <p:nvSpPr>
          <p:cNvPr id="59396"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BF262-A4E0-4C70-B996-E0F7BE6C2340}"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318215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85AC54-8E8E-D54A-86D9-46E717C7C5BF}" type="slidenum">
              <a:rPr lang="en-US"/>
              <a:pPr/>
              <a:t>25</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FDF11EB-4420-814F-844C-C6E8FE28F923}" type="slidenum">
              <a:rPr lang="en-US"/>
              <a:pPr/>
              <a:t>26</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66602F5-8125-684B-A853-594D5A9842D8}" type="slidenum">
              <a:rPr lang="en-US"/>
              <a:pPr/>
              <a:t>27</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3909737-D458-C047-9849-7FD3F2AFF3F5}" type="slidenum">
              <a:rPr lang="en-US"/>
              <a:pPr/>
              <a:t>28</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08CB526-A638-9E4B-BB7A-3FDFEFB56EBA}" type="slidenum">
              <a:rPr lang="en-US"/>
              <a:pPr/>
              <a:t>29</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a:latin typeface="Times New Roman" pitchFamily="-10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11900743-AB31-4DED-A5BA-3594EDC36384}" type="datetimeFigureOut">
              <a:rPr lang="en-US" smtClean="0"/>
              <a:pPr/>
              <a:t>5/10/16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A1A01F2-45D9-4777-BF11-D665B4D184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900743-AB31-4DED-A5BA-3594EDC36384}" type="datetimeFigureOut">
              <a:rPr lang="en-US" smtClean="0"/>
              <a:pPr/>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A01F2-45D9-4777-BF11-D665B4D184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900743-AB31-4DED-A5BA-3594EDC36384}" type="datetimeFigureOut">
              <a:rPr lang="en-US" smtClean="0"/>
              <a:pPr/>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A01F2-45D9-4777-BF11-D665B4D184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900743-AB31-4DED-A5BA-3594EDC36384}" type="datetimeFigureOut">
              <a:rPr lang="en-US" smtClean="0"/>
              <a:pPr/>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A01F2-45D9-4777-BF11-D665B4D184E1}"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900743-AB31-4DED-A5BA-3594EDC36384}" type="datetimeFigureOut">
              <a:rPr lang="en-US" smtClean="0"/>
              <a:pPr/>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A01F2-45D9-4777-BF11-D665B4D184E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900743-AB31-4DED-A5BA-3594EDC36384}" type="datetimeFigureOut">
              <a:rPr lang="en-US" smtClean="0"/>
              <a:pPr/>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A01F2-45D9-4777-BF11-D665B4D184E1}"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900743-AB31-4DED-A5BA-3594EDC36384}" type="datetimeFigureOut">
              <a:rPr lang="en-US" smtClean="0"/>
              <a:pPr/>
              <a:t>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A01F2-45D9-4777-BF11-D665B4D184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900743-AB31-4DED-A5BA-3594EDC36384}" type="datetimeFigureOut">
              <a:rPr lang="en-US" smtClean="0"/>
              <a:pPr/>
              <a:t>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A01F2-45D9-4777-BF11-D665B4D184E1}"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00743-AB31-4DED-A5BA-3594EDC36384}" type="datetimeFigureOut">
              <a:rPr lang="en-US" smtClean="0"/>
              <a:pPr/>
              <a:t>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A01F2-45D9-4777-BF11-D665B4D184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1900743-AB31-4DED-A5BA-3594EDC36384}" type="datetimeFigureOut">
              <a:rPr lang="en-US" smtClean="0"/>
              <a:pPr/>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A01F2-45D9-4777-BF11-D665B4D184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11900743-AB31-4DED-A5BA-3594EDC36384}" type="datetimeFigureOut">
              <a:rPr lang="en-US" smtClean="0"/>
              <a:pPr/>
              <a:t>5/10/16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A1A01F2-45D9-4777-BF11-D665B4D184E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11900743-AB31-4DED-A5BA-3594EDC36384}" type="datetimeFigureOut">
              <a:rPr lang="en-US" smtClean="0"/>
              <a:pPr/>
              <a:t>5/10/16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A1A01F2-45D9-4777-BF11-D665B4D184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Charles_Darwin_aged_51.jpg" TargetMode="Externa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upload.wikimedia.org/wikipedia/commons/4/42/Voyage_of_the_Beagle.jpg" TargetMode="Externa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Darwin and Natural Selection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4.  Changing environments select for specific genetic phenotypes.</a:t>
            </a:r>
            <a:endParaRPr lang="en-US" sz="3200" dirty="0"/>
          </a:p>
        </p:txBody>
      </p:sp>
      <p:sp>
        <p:nvSpPr>
          <p:cNvPr id="4" name="Rectangle 4"/>
          <p:cNvSpPr txBox="1">
            <a:spLocks noChangeArrowheads="1"/>
          </p:cNvSpPr>
          <p:nvPr/>
        </p:nvSpPr>
        <p:spPr>
          <a:xfrm>
            <a:off x="0" y="0"/>
            <a:ext cx="9144000" cy="1417638"/>
          </a:xfrm>
          <a:prstGeom prst="rect">
            <a:avLst/>
          </a:prstGeom>
          <a:solidFill>
            <a:srgbClr val="FF00FF">
              <a:alpha val="50000"/>
            </a:srgb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Cooper Black" pitchFamily="18" charset="0"/>
                <a:ea typeface="+mj-ea"/>
                <a:cs typeface="+mj-cs"/>
              </a:rPr>
              <a:t>How Natural Selection Works</a:t>
            </a:r>
          </a:p>
        </p:txBody>
      </p:sp>
      <p:pic>
        <p:nvPicPr>
          <p:cNvPr id="5" name="Picture 4" descr="Fig"/>
          <p:cNvPicPr>
            <a:picLocks noChangeAspect="1" noChangeArrowheads="1"/>
          </p:cNvPicPr>
          <p:nvPr/>
        </p:nvPicPr>
        <p:blipFill>
          <a:blip r:embed="rId2" cstate="print"/>
          <a:srcRect/>
          <a:stretch>
            <a:fillRect/>
          </a:stretch>
        </p:blipFill>
        <p:spPr bwMode="auto">
          <a:xfrm>
            <a:off x="1752600" y="2914650"/>
            <a:ext cx="5257800" cy="3943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4478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3200" dirty="0"/>
              <a:t>5</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Favorable variations out-compete, survive and reproduce</a:t>
            </a:r>
            <a:r>
              <a:rPr kumimoji="0" lang="en-US" sz="3200" b="0" i="0" u="none" strike="noStrike" kern="1200" cap="none" spc="0" normalizeH="0" noProof="0" dirty="0" smtClean="0">
                <a:ln>
                  <a:noFill/>
                </a:ln>
                <a:solidFill>
                  <a:schemeClr val="tx1"/>
                </a:solidFill>
                <a:effectLst/>
                <a:uLnTx/>
                <a:uFillTx/>
                <a:latin typeface="+mn-lt"/>
                <a:ea typeface="+mn-ea"/>
                <a:cs typeface="+mn-cs"/>
              </a:rPr>
              <a:t> to pass on their alleles.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3" descr="Fig"/>
          <p:cNvPicPr>
            <a:picLocks noChangeAspect="1" noChangeArrowheads="1"/>
          </p:cNvPicPr>
          <p:nvPr/>
        </p:nvPicPr>
        <p:blipFill>
          <a:blip r:embed="rId2" cstate="print"/>
          <a:srcRect/>
          <a:stretch>
            <a:fillRect/>
          </a:stretch>
        </p:blipFill>
        <p:spPr bwMode="auto">
          <a:xfrm>
            <a:off x="2438400" y="2667000"/>
            <a:ext cx="5105400" cy="3829050"/>
          </a:xfrm>
          <a:prstGeom prst="rect">
            <a:avLst/>
          </a:prstGeom>
          <a:noFill/>
          <a:ln w="9525">
            <a:noFill/>
            <a:miter lim="800000"/>
            <a:headEnd/>
            <a:tailEnd/>
          </a:ln>
        </p:spPr>
      </p:pic>
      <p:sp>
        <p:nvSpPr>
          <p:cNvPr id="4" name="Rectangle 4"/>
          <p:cNvSpPr txBox="1">
            <a:spLocks noChangeArrowheads="1"/>
          </p:cNvSpPr>
          <p:nvPr/>
        </p:nvSpPr>
        <p:spPr>
          <a:xfrm>
            <a:off x="0" y="0"/>
            <a:ext cx="9144000" cy="1417638"/>
          </a:xfrm>
          <a:prstGeom prst="rect">
            <a:avLst/>
          </a:prstGeom>
          <a:solidFill>
            <a:srgbClr val="FF00FF">
              <a:alpha val="50000"/>
            </a:srgb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Cooper Black" pitchFamily="18" charset="0"/>
                <a:ea typeface="+mj-ea"/>
                <a:cs typeface="+mj-cs"/>
              </a:rPr>
              <a:t>How Natural Selection Works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1447800"/>
            <a:ext cx="8839200" cy="46783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3200" dirty="0"/>
              <a:t>6</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 accumulation and</a:t>
            </a:r>
            <a:r>
              <a:rPr kumimoji="0" lang="en-US" sz="3200" b="0" i="0" u="none" strike="noStrike" kern="1200" cap="none" spc="0" normalizeH="0" noProof="0" dirty="0" smtClean="0">
                <a:ln>
                  <a:noFill/>
                </a:ln>
                <a:solidFill>
                  <a:schemeClr val="tx1"/>
                </a:solidFill>
                <a:effectLst/>
                <a:uLnTx/>
                <a:uFillTx/>
                <a:latin typeface="+mn-lt"/>
                <a:ea typeface="+mn-ea"/>
                <a:cs typeface="+mn-cs"/>
              </a:rPr>
              <a:t> change in </a:t>
            </a:r>
            <a:r>
              <a:rPr kumimoji="0" lang="en-US" sz="3200" b="0" i="0" u="none" strike="noStrike" kern="1200" cap="none" spc="0" normalizeH="0" noProof="0" dirty="0" err="1" smtClean="0">
                <a:ln>
                  <a:noFill/>
                </a:ln>
                <a:solidFill>
                  <a:schemeClr val="tx1"/>
                </a:solidFill>
                <a:effectLst/>
                <a:uLnTx/>
                <a:uFillTx/>
                <a:latin typeface="+mn-lt"/>
                <a:ea typeface="+mn-ea"/>
                <a:cs typeface="+mn-cs"/>
              </a:rPr>
              <a:t>favore</a:t>
            </a:r>
            <a:r>
              <a:rPr lang="en-US" sz="3200" dirty="0" smtClean="0"/>
              <a:t>d alleles leads to changes in species over time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3" name="Picture 3" descr="Fig"/>
          <p:cNvPicPr>
            <a:picLocks noChangeAspect="1" noChangeArrowheads="1"/>
          </p:cNvPicPr>
          <p:nvPr/>
        </p:nvPicPr>
        <p:blipFill>
          <a:blip r:embed="rId2" cstate="print"/>
          <a:srcRect/>
          <a:stretch>
            <a:fillRect/>
          </a:stretch>
        </p:blipFill>
        <p:spPr bwMode="auto">
          <a:xfrm>
            <a:off x="2133600" y="2686050"/>
            <a:ext cx="5562600" cy="4171950"/>
          </a:xfrm>
          <a:prstGeom prst="rect">
            <a:avLst/>
          </a:prstGeom>
          <a:noFill/>
          <a:ln w="9525">
            <a:noFill/>
            <a:miter lim="800000"/>
            <a:headEnd/>
            <a:tailEnd/>
          </a:ln>
        </p:spPr>
      </p:pic>
      <p:sp>
        <p:nvSpPr>
          <p:cNvPr id="4" name="Rectangle 4"/>
          <p:cNvSpPr txBox="1">
            <a:spLocks noChangeArrowheads="1"/>
          </p:cNvSpPr>
          <p:nvPr/>
        </p:nvSpPr>
        <p:spPr>
          <a:xfrm>
            <a:off x="0" y="0"/>
            <a:ext cx="9144000" cy="1417638"/>
          </a:xfrm>
          <a:prstGeom prst="rect">
            <a:avLst/>
          </a:prstGeom>
          <a:solidFill>
            <a:srgbClr val="FF00FF">
              <a:alpha val="50000"/>
            </a:srgb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Cooper Black" pitchFamily="18" charset="0"/>
                <a:ea typeface="+mj-ea"/>
                <a:cs typeface="+mj-cs"/>
              </a:rPr>
              <a:t>How Natural Selections Works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b="1" smtClean="0">
                <a:solidFill>
                  <a:srgbClr val="660066"/>
                </a:solidFill>
                <a:effectLst>
                  <a:outerShdw blurRad="38100" dist="38100" dir="2700000" algn="tl">
                    <a:srgbClr val="000000"/>
                  </a:outerShdw>
                </a:effectLst>
              </a:rPr>
              <a:t>Evidence of Evolution</a:t>
            </a:r>
          </a:p>
        </p:txBody>
      </p:sp>
      <p:sp>
        <p:nvSpPr>
          <p:cNvPr id="16387" name="Rectangle 3"/>
          <p:cNvSpPr>
            <a:spLocks noGrp="1" noChangeArrowheads="1"/>
          </p:cNvSpPr>
          <p:nvPr>
            <p:ph type="body" idx="1"/>
          </p:nvPr>
        </p:nvSpPr>
        <p:spPr>
          <a:xfrm>
            <a:off x="381000" y="1981200"/>
            <a:ext cx="8382000" cy="4114800"/>
          </a:xfrm>
        </p:spPr>
        <p:txBody>
          <a:bodyPr/>
          <a:lstStyle/>
          <a:p>
            <a:pPr>
              <a:buFontTx/>
              <a:buNone/>
              <a:defRPr/>
            </a:pPr>
            <a:r>
              <a:rPr lang="en-US" sz="2800" b="1" dirty="0" smtClean="0">
                <a:solidFill>
                  <a:srgbClr val="006600"/>
                </a:solidFill>
                <a:effectLst>
                  <a:outerShdw blurRad="38100" dist="38100" dir="2700000" algn="tl">
                    <a:srgbClr val="000000"/>
                  </a:outerShdw>
                </a:effectLst>
              </a:rPr>
              <a:t>1</a:t>
            </a:r>
            <a:r>
              <a:rPr lang="en-US" sz="2800" b="1" dirty="0" smtClean="0">
                <a:solidFill>
                  <a:srgbClr val="006600"/>
                </a:solidFill>
                <a:effectLst>
                  <a:outerShdw blurRad="38100" dist="38100" dir="2700000" algn="tl">
                    <a:srgbClr val="000000"/>
                  </a:outerShdw>
                </a:effectLst>
              </a:rPr>
              <a:t>.  Biogeography</a:t>
            </a:r>
            <a:r>
              <a:rPr lang="en-US" sz="2800" b="1" dirty="0" smtClean="0">
                <a:solidFill>
                  <a:srgbClr val="006600"/>
                </a:solidFill>
                <a:effectLst>
                  <a:outerShdw blurRad="38100" dist="38100" dir="2700000" algn="tl">
                    <a:srgbClr val="000000"/>
                  </a:outerShdw>
                </a:effectLst>
              </a:rPr>
              <a:t>:</a:t>
            </a:r>
          </a:p>
          <a:p>
            <a:pPr>
              <a:buFontTx/>
              <a:buNone/>
              <a:defRPr/>
            </a:pPr>
            <a:r>
              <a:rPr lang="en-US" sz="2800" b="1" dirty="0" smtClean="0">
                <a:solidFill>
                  <a:srgbClr val="006600"/>
                </a:solidFill>
                <a:effectLst>
                  <a:outerShdw blurRad="38100" dist="38100" dir="2700000" algn="tl">
                    <a:srgbClr val="000000"/>
                  </a:outerShdw>
                </a:effectLst>
              </a:rPr>
              <a:t>		Geographical distribution of </a:t>
            </a:r>
            <a:r>
              <a:rPr lang="en-US" sz="2800" b="1" u="sng" dirty="0" smtClean="0">
                <a:solidFill>
                  <a:srgbClr val="006600"/>
                </a:solidFill>
                <a:effectLst>
                  <a:outerShdw blurRad="38100" dist="38100" dir="2700000" algn="tl">
                    <a:srgbClr val="000000"/>
                  </a:outerShdw>
                </a:effectLst>
              </a:rPr>
              <a:t>species</a:t>
            </a:r>
            <a:r>
              <a:rPr lang="en-US" sz="2800" b="1" dirty="0" smtClean="0">
                <a:solidFill>
                  <a:srgbClr val="006600"/>
                </a:solidFill>
                <a:effectLst>
                  <a:outerShdw blurRad="38100" dist="38100" dir="2700000" algn="tl">
                    <a:srgbClr val="000000"/>
                  </a:outerShdw>
                </a:effectLst>
              </a:rPr>
              <a:t>.</a:t>
            </a:r>
          </a:p>
          <a:p>
            <a:pPr>
              <a:lnSpc>
                <a:spcPct val="20000"/>
              </a:lnSpc>
              <a:buFontTx/>
              <a:buNone/>
              <a:defRPr/>
            </a:pPr>
            <a:endParaRPr lang="en-US" sz="2800" dirty="0" smtClean="0"/>
          </a:p>
          <a:p>
            <a:pPr>
              <a:buFontTx/>
              <a:buNone/>
              <a:defRPr/>
            </a:pPr>
            <a:r>
              <a:rPr lang="en-US" sz="2800" b="1" dirty="0" smtClean="0">
                <a:solidFill>
                  <a:srgbClr val="9900CC"/>
                </a:solidFill>
                <a:effectLst>
                  <a:outerShdw blurRad="38100" dist="38100" dir="2700000" algn="tl">
                    <a:srgbClr val="000000"/>
                  </a:outerShdw>
                </a:effectLst>
              </a:rPr>
              <a:t>2.  Fossil Record:</a:t>
            </a:r>
          </a:p>
          <a:p>
            <a:pPr>
              <a:buFontTx/>
              <a:buNone/>
              <a:defRPr/>
            </a:pPr>
            <a:r>
              <a:rPr lang="en-US" sz="2800" b="1" dirty="0" smtClean="0">
                <a:solidFill>
                  <a:srgbClr val="9900CC"/>
                </a:solidFill>
                <a:effectLst>
                  <a:outerShdw blurRad="38100" dist="38100" dir="2700000" algn="tl">
                    <a:srgbClr val="000000"/>
                  </a:outerShdw>
                </a:effectLst>
              </a:rPr>
              <a:t>		Fossils and the order in which they appear 	in </a:t>
            </a:r>
            <a:r>
              <a:rPr lang="en-US" sz="2800" b="1" u="sng" dirty="0" smtClean="0">
                <a:solidFill>
                  <a:srgbClr val="9900CC"/>
                </a:solidFill>
                <a:effectLst>
                  <a:outerShdw blurRad="38100" dist="38100" dir="2700000" algn="tl">
                    <a:srgbClr val="000000"/>
                  </a:outerShdw>
                </a:effectLst>
              </a:rPr>
              <a:t>layers </a:t>
            </a:r>
            <a:r>
              <a:rPr lang="en-US" sz="2800" b="1" dirty="0" smtClean="0">
                <a:solidFill>
                  <a:srgbClr val="9900CC"/>
                </a:solidFill>
                <a:effectLst>
                  <a:outerShdw blurRad="38100" dist="38100" dir="2700000" algn="tl">
                    <a:srgbClr val="000000"/>
                  </a:outerShdw>
                </a:effectLst>
              </a:rPr>
              <a:t>of sedimentary rock </a:t>
            </a:r>
            <a:r>
              <a:rPr lang="en-US" sz="2800" b="1" dirty="0" smtClean="0">
                <a:solidFill>
                  <a:srgbClr val="CC0000"/>
                </a:solidFill>
                <a:effectLst>
                  <a:outerShdw blurRad="38100" dist="38100" dir="2700000" algn="tl">
                    <a:srgbClr val="000000"/>
                  </a:outerShdw>
                </a:effectLst>
              </a:rPr>
              <a:t>(strongest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left)">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left)">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wipe(left)">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left)">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advAuto="0"/>
      <p:bldP spid="16387"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b="1" smtClean="0">
                <a:solidFill>
                  <a:srgbClr val="660066"/>
                </a:solidFill>
                <a:effectLst>
                  <a:outerShdw blurRad="38100" dist="38100" dir="2700000" algn="tl">
                    <a:srgbClr val="000000"/>
                  </a:outerShdw>
                </a:effectLst>
              </a:rPr>
              <a:t>Evidence of Evolution</a:t>
            </a:r>
          </a:p>
        </p:txBody>
      </p:sp>
      <p:sp>
        <p:nvSpPr>
          <p:cNvPr id="18435" name="Rectangle 3"/>
          <p:cNvSpPr>
            <a:spLocks noGrp="1" noChangeArrowheads="1"/>
          </p:cNvSpPr>
          <p:nvPr>
            <p:ph type="body" idx="1"/>
          </p:nvPr>
        </p:nvSpPr>
        <p:spPr/>
        <p:txBody>
          <a:bodyPr/>
          <a:lstStyle/>
          <a:p>
            <a:pPr>
              <a:buFontTx/>
              <a:buNone/>
              <a:defRPr/>
            </a:pPr>
            <a:r>
              <a:rPr lang="en-US" sz="2800" b="1" dirty="0" smtClean="0">
                <a:solidFill>
                  <a:srgbClr val="3333CC"/>
                </a:solidFill>
                <a:effectLst>
                  <a:outerShdw blurRad="38100" dist="38100" dir="2700000" algn="tl">
                    <a:srgbClr val="000000"/>
                  </a:outerShdw>
                </a:effectLst>
              </a:rPr>
              <a:t>3.  Taxonomy:</a:t>
            </a:r>
          </a:p>
          <a:p>
            <a:pPr>
              <a:buFontTx/>
              <a:buNone/>
              <a:defRPr/>
            </a:pPr>
            <a:r>
              <a:rPr lang="en-US" sz="2800" b="1" dirty="0" smtClean="0">
                <a:solidFill>
                  <a:srgbClr val="3333CC"/>
                </a:solidFill>
                <a:effectLst>
                  <a:outerShdw blurRad="38100" dist="38100" dir="2700000" algn="tl">
                    <a:srgbClr val="000000"/>
                  </a:outerShdw>
                </a:effectLst>
              </a:rPr>
              <a:t>		</a:t>
            </a:r>
            <a:r>
              <a:rPr lang="en-US" sz="2800" b="1" u="sng" dirty="0" smtClean="0">
                <a:solidFill>
                  <a:srgbClr val="3333CC"/>
                </a:solidFill>
                <a:effectLst>
                  <a:outerShdw blurRad="38100" dist="38100" dir="2700000" algn="tl">
                    <a:srgbClr val="000000"/>
                  </a:outerShdw>
                </a:effectLst>
              </a:rPr>
              <a:t>Classification </a:t>
            </a:r>
            <a:r>
              <a:rPr lang="en-US" sz="2800" b="1" dirty="0" smtClean="0">
                <a:solidFill>
                  <a:srgbClr val="3333CC"/>
                </a:solidFill>
                <a:effectLst>
                  <a:outerShdw blurRad="38100" dist="38100" dir="2700000" algn="tl">
                    <a:srgbClr val="000000"/>
                  </a:outerShdw>
                </a:effectLst>
              </a:rPr>
              <a:t>of life forms.</a:t>
            </a:r>
          </a:p>
          <a:p>
            <a:pPr>
              <a:buFontTx/>
              <a:buNone/>
              <a:defRPr/>
            </a:pPr>
            <a:endParaRPr lang="en-US" sz="2800" b="1" dirty="0" smtClean="0">
              <a:effectLst>
                <a:outerShdw blurRad="38100" dist="38100" dir="2700000" algn="tl">
                  <a:srgbClr val="FFFFFF"/>
                </a:outerShdw>
              </a:effectLst>
            </a:endParaRPr>
          </a:p>
          <a:p>
            <a:pPr>
              <a:lnSpc>
                <a:spcPct val="40000"/>
              </a:lnSpc>
              <a:buFontTx/>
              <a:buNone/>
              <a:defRPr/>
            </a:pPr>
            <a:r>
              <a:rPr lang="en-US" sz="2800" b="1" dirty="0" smtClean="0">
                <a:solidFill>
                  <a:srgbClr val="008080"/>
                </a:solidFill>
                <a:effectLst>
                  <a:outerShdw blurRad="38100" dist="38100" dir="2700000" algn="tl">
                    <a:srgbClr val="000000"/>
                  </a:outerShdw>
                </a:effectLst>
              </a:rPr>
              <a:t>4.  Homologous structures:</a:t>
            </a:r>
          </a:p>
          <a:p>
            <a:pPr>
              <a:buFontTx/>
              <a:buNone/>
              <a:defRPr/>
            </a:pPr>
            <a:r>
              <a:rPr lang="en-US" sz="2800" b="1" dirty="0" smtClean="0">
                <a:solidFill>
                  <a:srgbClr val="008080"/>
                </a:solidFill>
                <a:effectLst>
                  <a:outerShdw blurRad="38100" dist="38100" dir="2700000" algn="tl">
                    <a:srgbClr val="000000"/>
                  </a:outerShdw>
                </a:effectLst>
              </a:rPr>
              <a:t>		Structures that are </a:t>
            </a:r>
            <a:r>
              <a:rPr lang="en-US" sz="2800" b="1" u="sng" dirty="0" smtClean="0">
                <a:solidFill>
                  <a:srgbClr val="008080"/>
                </a:solidFill>
                <a:effectLst>
                  <a:outerShdw blurRad="38100" dist="38100" dir="2700000" algn="tl">
                    <a:srgbClr val="000000"/>
                  </a:outerShdw>
                </a:effectLst>
              </a:rPr>
              <a:t>similar </a:t>
            </a:r>
            <a:r>
              <a:rPr lang="en-US" sz="2800" b="1" dirty="0" smtClean="0">
                <a:solidFill>
                  <a:srgbClr val="008080"/>
                </a:solidFill>
                <a:effectLst>
                  <a:outerShdw blurRad="38100" dist="38100" dir="2700000" algn="tl">
                    <a:srgbClr val="000000"/>
                  </a:outerShdw>
                </a:effectLst>
              </a:rPr>
              <a:t>because of 	common ancestry </a:t>
            </a:r>
            <a:r>
              <a:rPr lang="en-US" sz="2500" b="1" dirty="0" smtClean="0">
                <a:solidFill>
                  <a:srgbClr val="008080"/>
                </a:solidFill>
                <a:effectLst>
                  <a:outerShdw blurRad="38100" dist="38100" dir="2700000" algn="tl">
                    <a:srgbClr val="000000"/>
                  </a:outerShdw>
                </a:effectLst>
              </a:rPr>
              <a:t>(comparative anatomy)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left)">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left)">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wipe(left)">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5"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b="1" smtClean="0">
                <a:solidFill>
                  <a:srgbClr val="660066"/>
                </a:solidFill>
                <a:effectLst>
                  <a:outerShdw blurRad="38100" dist="38100" dir="2700000" algn="tl">
                    <a:srgbClr val="000000"/>
                  </a:outerShdw>
                </a:effectLst>
              </a:rPr>
              <a:t>Evidence of Evolution</a:t>
            </a:r>
          </a:p>
        </p:txBody>
      </p:sp>
      <p:sp>
        <p:nvSpPr>
          <p:cNvPr id="20483" name="Rectangle 3"/>
          <p:cNvSpPr>
            <a:spLocks noGrp="1" noChangeArrowheads="1"/>
          </p:cNvSpPr>
          <p:nvPr>
            <p:ph type="body" idx="1"/>
          </p:nvPr>
        </p:nvSpPr>
        <p:spPr/>
        <p:txBody>
          <a:bodyPr/>
          <a:lstStyle/>
          <a:p>
            <a:pPr>
              <a:buFontTx/>
              <a:buNone/>
              <a:defRPr/>
            </a:pPr>
            <a:r>
              <a:rPr lang="en-US" sz="2800" b="1" dirty="0" smtClean="0">
                <a:solidFill>
                  <a:srgbClr val="CC0000"/>
                </a:solidFill>
                <a:effectLst>
                  <a:outerShdw blurRad="38100" dist="38100" dir="2700000" algn="tl">
                    <a:srgbClr val="000000"/>
                  </a:outerShdw>
                </a:effectLst>
              </a:rPr>
              <a:t>5.  Comparative embryology:</a:t>
            </a:r>
          </a:p>
          <a:p>
            <a:pPr>
              <a:buFontTx/>
              <a:buNone/>
              <a:defRPr/>
            </a:pPr>
            <a:r>
              <a:rPr lang="en-US" sz="2800" b="1" dirty="0" smtClean="0">
                <a:solidFill>
                  <a:srgbClr val="CC0000"/>
                </a:solidFill>
                <a:effectLst>
                  <a:outerShdw blurRad="38100" dist="38100" dir="2700000" algn="tl">
                    <a:srgbClr val="000000"/>
                  </a:outerShdw>
                </a:effectLst>
              </a:rPr>
              <a:t>		Study of structures that appear during 	</a:t>
            </a:r>
            <a:r>
              <a:rPr lang="en-US" sz="2800" b="1" u="sng" dirty="0" smtClean="0">
                <a:solidFill>
                  <a:srgbClr val="CC0000"/>
                </a:solidFill>
                <a:effectLst>
                  <a:outerShdw blurRad="38100" dist="38100" dir="2700000" algn="tl">
                    <a:srgbClr val="000000"/>
                  </a:outerShdw>
                </a:effectLst>
              </a:rPr>
              <a:t>embryonic </a:t>
            </a:r>
            <a:r>
              <a:rPr lang="en-US" sz="2800" b="1" dirty="0" smtClean="0">
                <a:solidFill>
                  <a:srgbClr val="CC0000"/>
                </a:solidFill>
                <a:effectLst>
                  <a:outerShdw blurRad="38100" dist="38100" dir="2700000" algn="tl">
                    <a:srgbClr val="000000"/>
                  </a:outerShdw>
                </a:effectLst>
              </a:rPr>
              <a:t>development.</a:t>
            </a:r>
            <a:endParaRPr lang="en-US" sz="2800" b="1" dirty="0" smtClean="0">
              <a:effectLst>
                <a:outerShdw blurRad="38100" dist="38100" dir="2700000" algn="tl">
                  <a:srgbClr val="FFFFFF"/>
                </a:outerShdw>
              </a:effectLst>
            </a:endParaRPr>
          </a:p>
          <a:p>
            <a:pPr>
              <a:lnSpc>
                <a:spcPct val="20000"/>
              </a:lnSpc>
              <a:buFontTx/>
              <a:buNone/>
              <a:defRPr/>
            </a:pPr>
            <a:endParaRPr lang="en-US" sz="2800" b="1" dirty="0" smtClean="0">
              <a:effectLst>
                <a:outerShdw blurRad="38100" dist="38100" dir="2700000" algn="tl">
                  <a:srgbClr val="FFFFFF"/>
                </a:outerShdw>
              </a:effectLst>
            </a:endParaRPr>
          </a:p>
          <a:p>
            <a:pPr>
              <a:buFontTx/>
              <a:buNone/>
              <a:defRPr/>
            </a:pPr>
            <a:endParaRPr lang="en-US" sz="2800" b="1" dirty="0" smtClean="0">
              <a:effectLst>
                <a:outerShdw blurRad="38100" dist="38100" dir="2700000" algn="tl">
                  <a:srgbClr val="FFFFFF"/>
                </a:outerShdw>
              </a:effectLst>
            </a:endParaRPr>
          </a:p>
          <a:p>
            <a:pPr>
              <a:buFontTx/>
              <a:buNone/>
              <a:defRPr/>
            </a:pPr>
            <a:r>
              <a:rPr lang="en-US" sz="2800" b="1" dirty="0" smtClean="0">
                <a:solidFill>
                  <a:srgbClr val="FF9900"/>
                </a:solidFill>
                <a:effectLst>
                  <a:outerShdw blurRad="38100" dist="38100" dir="2700000" algn="tl">
                    <a:srgbClr val="000000"/>
                  </a:outerShdw>
                </a:effectLst>
              </a:rPr>
              <a:t>6.  Molecular biology:</a:t>
            </a:r>
          </a:p>
          <a:p>
            <a:pPr>
              <a:buFontTx/>
              <a:buNone/>
              <a:defRPr/>
            </a:pPr>
            <a:r>
              <a:rPr lang="en-US" sz="2800" b="1" dirty="0" smtClean="0">
                <a:solidFill>
                  <a:srgbClr val="FF9900"/>
                </a:solidFill>
                <a:effectLst>
                  <a:outerShdw blurRad="38100" dist="38100" dir="2700000" algn="tl">
                    <a:srgbClr val="000000"/>
                  </a:outerShdw>
                </a:effectLst>
              </a:rPr>
              <a:t>		</a:t>
            </a:r>
            <a:r>
              <a:rPr lang="en-US" sz="2800" b="1" u="sng" dirty="0" smtClean="0">
                <a:solidFill>
                  <a:srgbClr val="FF9900"/>
                </a:solidFill>
                <a:effectLst>
                  <a:outerShdw blurRad="38100" dist="38100" dir="2700000" algn="tl">
                    <a:srgbClr val="000000"/>
                  </a:outerShdw>
                </a:effectLst>
              </a:rPr>
              <a:t>DNA </a:t>
            </a:r>
            <a:r>
              <a:rPr lang="en-US" sz="2800" b="1" dirty="0" smtClean="0">
                <a:solidFill>
                  <a:srgbClr val="FF9900"/>
                </a:solidFill>
                <a:effectLst>
                  <a:outerShdw blurRad="38100" dist="38100" dir="2700000" algn="tl">
                    <a:srgbClr val="000000"/>
                  </a:outerShdw>
                </a:effectLst>
              </a:rPr>
              <a:t>and proteins (amino acids)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left)">
                                      <p:cBhvr>
                                        <p:cTn id="17" dur="5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wipe(left)">
                                      <p:cBhvr>
                                        <p:cTn id="22" dur="500"/>
                                        <p:tgtEl>
                                          <p:spTgt spid="204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wipe(left)">
                                      <p:cBhvr>
                                        <p:cTn id="27"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Evidence of Evolution</a:t>
            </a:r>
            <a:endParaRPr lang="en-US" dirty="0"/>
          </a:p>
        </p:txBody>
      </p:sp>
      <p:sp>
        <p:nvSpPr>
          <p:cNvPr id="4" name="Rectangle 1027"/>
          <p:cNvSpPr>
            <a:spLocks noGrp="1" noChangeArrowheads="1"/>
          </p:cNvSpPr>
          <p:nvPr>
            <p:ph idx="1"/>
          </p:nvPr>
        </p:nvSpPr>
        <p:spPr/>
        <p:txBody>
          <a:bodyPr/>
          <a:lstStyle/>
          <a:p>
            <a:pPr algn="ctr">
              <a:buFontTx/>
              <a:buNone/>
            </a:pPr>
            <a:r>
              <a:rPr lang="en-US" sz="4500" dirty="0"/>
              <a:t>What is the best evidence of evolution?</a:t>
            </a:r>
          </a:p>
          <a:p>
            <a:pPr algn="ctr">
              <a:buFontTx/>
              <a:buNone/>
            </a:pPr>
            <a:endParaRPr lang="en-US" sz="4500" dirty="0"/>
          </a:p>
          <a:p>
            <a:pPr algn="ctr">
              <a:buFontTx/>
              <a:buNone/>
            </a:pPr>
            <a:r>
              <a:rPr lang="en-US" sz="8000" b="1" i="1" dirty="0">
                <a:solidFill>
                  <a:schemeClr val="accent2"/>
                </a:solidFill>
                <a:effectLst>
                  <a:outerShdw blurRad="38100" dist="38100" dir="2700000" algn="tl">
                    <a:srgbClr val="000000"/>
                  </a:outerShdw>
                </a:effectLst>
                <a:latin typeface="Berlin Sans FB" pitchFamily="34" charset="0"/>
              </a:rPr>
              <a:t>Fossil Record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5791200" cy="3014471"/>
          </a:xfrm>
        </p:spPr>
        <p:txBody>
          <a:bodyPr>
            <a:normAutofit fontScale="92500" lnSpcReduction="10000"/>
          </a:bodyPr>
          <a:lstStyle/>
          <a:p>
            <a:r>
              <a:rPr lang="en-US" dirty="0" smtClean="0"/>
              <a:t>Examples of natural selection include:</a:t>
            </a:r>
          </a:p>
          <a:p>
            <a:r>
              <a:rPr lang="en-US" dirty="0" smtClean="0"/>
              <a:t>(1) Birds with specialized beaks for food. </a:t>
            </a:r>
          </a:p>
          <a:p>
            <a:pPr>
              <a:buNone/>
            </a:pPr>
            <a:r>
              <a:rPr lang="en-US" dirty="0" smtClean="0"/>
              <a:t>		EX: Woodpeckers are adapted for eating insects</a:t>
            </a:r>
          </a:p>
          <a:p>
            <a:pPr>
              <a:buNone/>
            </a:pPr>
            <a:r>
              <a:rPr lang="en-US" dirty="0" smtClean="0"/>
              <a:t>		      </a:t>
            </a:r>
            <a:r>
              <a:rPr lang="en-US" dirty="0" err="1" smtClean="0"/>
              <a:t>Waterbirds</a:t>
            </a:r>
            <a:r>
              <a:rPr lang="en-US" dirty="0" smtClean="0"/>
              <a:t> are adapted for eating fish</a:t>
            </a:r>
            <a:endParaRPr lang="en-US" dirty="0"/>
          </a:p>
        </p:txBody>
      </p:sp>
      <p:sp>
        <p:nvSpPr>
          <p:cNvPr id="3" name="Title 2"/>
          <p:cNvSpPr>
            <a:spLocks noGrp="1"/>
          </p:cNvSpPr>
          <p:nvPr>
            <p:ph type="title"/>
          </p:nvPr>
        </p:nvSpPr>
        <p:spPr/>
        <p:txBody>
          <a:bodyPr/>
          <a:lstStyle/>
          <a:p>
            <a:r>
              <a:rPr lang="en-US" dirty="0" smtClean="0"/>
              <a:t>Evidence of Evolution</a:t>
            </a:r>
            <a:endParaRPr lang="en-US" dirty="0"/>
          </a:p>
        </p:txBody>
      </p:sp>
      <p:pic>
        <p:nvPicPr>
          <p:cNvPr id="4" name="Picture 9" descr="pileated_woodpecker"/>
          <p:cNvPicPr>
            <a:picLocks noChangeAspect="1" noChangeArrowheads="1"/>
          </p:cNvPicPr>
          <p:nvPr/>
        </p:nvPicPr>
        <p:blipFill>
          <a:blip r:embed="rId2" cstate="print"/>
          <a:srcRect/>
          <a:stretch>
            <a:fillRect/>
          </a:stretch>
        </p:blipFill>
        <p:spPr>
          <a:xfrm>
            <a:off x="6400800" y="381000"/>
            <a:ext cx="2590800" cy="3669336"/>
          </a:xfrm>
          <a:prstGeom prst="rect">
            <a:avLst/>
          </a:prstGeom>
          <a:noFill/>
          <a:ln/>
        </p:spPr>
      </p:pic>
      <p:pic>
        <p:nvPicPr>
          <p:cNvPr id="1026" name="Picture 2" descr="http://farm3.staticflickr.com/2765/4151833652_debe47ddbd_z.jpg"/>
          <p:cNvPicPr>
            <a:picLocks noChangeAspect="1" noChangeArrowheads="1"/>
          </p:cNvPicPr>
          <p:nvPr/>
        </p:nvPicPr>
        <p:blipFill>
          <a:blip r:embed="rId3" cstate="print"/>
          <a:srcRect/>
          <a:stretch>
            <a:fillRect/>
          </a:stretch>
        </p:blipFill>
        <p:spPr bwMode="auto">
          <a:xfrm>
            <a:off x="3276600" y="4191140"/>
            <a:ext cx="3305175" cy="26668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4525963"/>
          </a:xfrm>
        </p:spPr>
        <p:txBody>
          <a:bodyPr/>
          <a:lstStyle/>
          <a:p>
            <a:r>
              <a:rPr lang="en-US" dirty="0" smtClean="0"/>
              <a:t>Anatomy – </a:t>
            </a:r>
            <a:r>
              <a:rPr lang="en-US" i="1" dirty="0" smtClean="0"/>
              <a:t>Homologous Structures </a:t>
            </a:r>
            <a:r>
              <a:rPr lang="en-US" dirty="0" smtClean="0"/>
              <a:t>may have a common evolutionary origin</a:t>
            </a:r>
          </a:p>
          <a:p>
            <a:pPr lvl="1">
              <a:buNone/>
            </a:pPr>
            <a:r>
              <a:rPr lang="en-US" dirty="0" smtClean="0"/>
              <a:t>	Example: forelimb in humans, cat, whale, and bat</a:t>
            </a:r>
            <a:endParaRPr lang="en-US" dirty="0"/>
          </a:p>
        </p:txBody>
      </p:sp>
      <p:sp>
        <p:nvSpPr>
          <p:cNvPr id="3" name="Title 2"/>
          <p:cNvSpPr>
            <a:spLocks noGrp="1"/>
          </p:cNvSpPr>
          <p:nvPr>
            <p:ph type="title"/>
          </p:nvPr>
        </p:nvSpPr>
        <p:spPr/>
        <p:txBody>
          <a:bodyPr/>
          <a:lstStyle/>
          <a:p>
            <a:r>
              <a:rPr lang="en-US" dirty="0" smtClean="0"/>
              <a:t>Evidence of Evolution</a:t>
            </a:r>
            <a:endParaRPr lang="en-US" dirty="0"/>
          </a:p>
        </p:txBody>
      </p:sp>
      <p:pic>
        <p:nvPicPr>
          <p:cNvPr id="28674" name="Picture 2" descr="http://bio1151.nicerweb.com/Locked/media/ch22/22_17HomologousForelimbs-L.jpg"/>
          <p:cNvPicPr>
            <a:picLocks noChangeAspect="1" noChangeArrowheads="1"/>
          </p:cNvPicPr>
          <p:nvPr/>
        </p:nvPicPr>
        <p:blipFill>
          <a:blip r:embed="rId2" cstate="print"/>
          <a:srcRect/>
          <a:stretch>
            <a:fillRect/>
          </a:stretch>
        </p:blipFill>
        <p:spPr bwMode="auto">
          <a:xfrm>
            <a:off x="457200" y="2819400"/>
            <a:ext cx="8324850" cy="36385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1871472"/>
          </a:xfrm>
        </p:spPr>
        <p:txBody>
          <a:bodyPr>
            <a:normAutofit fontScale="92500"/>
          </a:bodyPr>
          <a:lstStyle/>
          <a:p>
            <a:pPr algn="just"/>
            <a:r>
              <a:rPr lang="en-US" dirty="0" smtClean="0"/>
              <a:t>Some homologous structures appear to have no function.  These structures are so reduced in size that they are vestiges, or traces, of homologous organs.  These are called vestigial organs.</a:t>
            </a:r>
            <a:endParaRPr lang="en-US" dirty="0"/>
          </a:p>
        </p:txBody>
      </p:sp>
      <p:sp>
        <p:nvSpPr>
          <p:cNvPr id="3" name="Title 2"/>
          <p:cNvSpPr>
            <a:spLocks noGrp="1"/>
          </p:cNvSpPr>
          <p:nvPr>
            <p:ph type="title"/>
          </p:nvPr>
        </p:nvSpPr>
        <p:spPr/>
        <p:txBody>
          <a:bodyPr/>
          <a:lstStyle/>
          <a:p>
            <a:r>
              <a:rPr lang="en-US" dirty="0" smtClean="0"/>
              <a:t>Evidence of Evolution</a:t>
            </a:r>
            <a:endParaRPr lang="en-US" dirty="0"/>
          </a:p>
        </p:txBody>
      </p:sp>
      <p:pic>
        <p:nvPicPr>
          <p:cNvPr id="31746" name="Picture 2" descr="http://www.expertsmind.com/CMSImages/382_vestigial%20rgans.png"/>
          <p:cNvPicPr>
            <a:picLocks noChangeAspect="1" noChangeArrowheads="1"/>
          </p:cNvPicPr>
          <p:nvPr/>
        </p:nvPicPr>
        <p:blipFill>
          <a:blip r:embed="rId2" cstate="print"/>
          <a:srcRect/>
          <a:stretch>
            <a:fillRect/>
          </a:stretch>
        </p:blipFill>
        <p:spPr bwMode="auto">
          <a:xfrm>
            <a:off x="3657600" y="3166996"/>
            <a:ext cx="5181600" cy="3691004"/>
          </a:xfrm>
          <a:prstGeom prst="rect">
            <a:avLst/>
          </a:prstGeom>
          <a:noFill/>
        </p:spPr>
      </p:pic>
      <p:cxnSp>
        <p:nvCxnSpPr>
          <p:cNvPr id="6" name="Straight Connector 5"/>
          <p:cNvCxnSpPr/>
          <p:nvPr/>
        </p:nvCxnSpPr>
        <p:spPr>
          <a:xfrm flipV="1">
            <a:off x="3048000" y="3352800"/>
            <a:ext cx="990600" cy="38100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9600" y="3733800"/>
            <a:ext cx="2608406" cy="369332"/>
          </a:xfrm>
          <a:prstGeom prst="rect">
            <a:avLst/>
          </a:prstGeom>
          <a:noFill/>
        </p:spPr>
        <p:txBody>
          <a:bodyPr wrap="none" rtlCol="0">
            <a:spAutoFit/>
          </a:bodyPr>
          <a:lstStyle/>
          <a:p>
            <a:r>
              <a:rPr lang="en-US" dirty="0" smtClean="0"/>
              <a:t>Translucent 3</a:t>
            </a:r>
            <a:r>
              <a:rPr lang="en-US" baseline="30000" dirty="0" smtClean="0"/>
              <a:t>rd</a:t>
            </a:r>
            <a:r>
              <a:rPr lang="en-US" dirty="0" smtClean="0"/>
              <a:t> eyelid</a:t>
            </a:r>
            <a:endParaRPr lang="en-US" dirty="0"/>
          </a:p>
        </p:txBody>
      </p:sp>
      <p:cxnSp>
        <p:nvCxnSpPr>
          <p:cNvPr id="9" name="Straight Connector 8"/>
          <p:cNvCxnSpPr/>
          <p:nvPr/>
        </p:nvCxnSpPr>
        <p:spPr>
          <a:xfrm rot="10800000">
            <a:off x="2362200" y="5410200"/>
            <a:ext cx="1600200" cy="76200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143000" y="4724400"/>
            <a:ext cx="2039341" cy="646331"/>
          </a:xfrm>
          <a:prstGeom prst="rect">
            <a:avLst/>
          </a:prstGeom>
          <a:noFill/>
        </p:spPr>
        <p:txBody>
          <a:bodyPr wrap="none" rtlCol="0">
            <a:spAutoFit/>
          </a:bodyPr>
          <a:lstStyle/>
          <a:p>
            <a:r>
              <a:rPr lang="en-US" dirty="0" smtClean="0"/>
              <a:t>Absent in about </a:t>
            </a:r>
          </a:p>
          <a:p>
            <a:r>
              <a:rPr lang="en-US" dirty="0" smtClean="0"/>
              <a:t>20% of humans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2"/>
          <p:cNvSpPr txBox="1">
            <a:spLocks noChangeArrowheads="1"/>
          </p:cNvSpPr>
          <p:nvPr/>
        </p:nvSpPr>
        <p:spPr>
          <a:xfrm>
            <a:off x="0" y="0"/>
            <a:ext cx="9144000" cy="1417638"/>
          </a:xfrm>
          <a:prstGeom prst="rect">
            <a:avLst/>
          </a:prstGeom>
          <a:solidFill>
            <a:srgbClr val="00008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1" i="1" u="none" strike="noStrike" kern="120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Charles Darwin</a:t>
            </a:r>
          </a:p>
        </p:txBody>
      </p:sp>
      <p:sp>
        <p:nvSpPr>
          <p:cNvPr id="5" name="Rectangle 3"/>
          <p:cNvSpPr txBox="1">
            <a:spLocks noChangeArrowheads="1"/>
          </p:cNvSpPr>
          <p:nvPr/>
        </p:nvSpPr>
        <p:spPr>
          <a:xfrm>
            <a:off x="0" y="1981200"/>
            <a:ext cx="4800600" cy="4144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1809-1882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English Scientist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Developed the Theory of Evolution by Natural Selection</a:t>
            </a:r>
          </a:p>
        </p:txBody>
      </p:sp>
      <p:pic>
        <p:nvPicPr>
          <p:cNvPr id="6" name="Picture 5" descr="225px-Charles_Darwin_aged_51">
            <a:hlinkClick r:id="rId2" tooltip="Charles Darwin aged 51.jpg"/>
          </p:cNvPr>
          <p:cNvPicPr>
            <a:picLocks noChangeAspect="1" noChangeArrowheads="1"/>
          </p:cNvPicPr>
          <p:nvPr/>
        </p:nvPicPr>
        <p:blipFill>
          <a:blip r:embed="rId3" cstate="print"/>
          <a:srcRect/>
          <a:stretch>
            <a:fillRect/>
          </a:stretch>
        </p:blipFill>
        <p:spPr bwMode="auto">
          <a:xfrm>
            <a:off x="4648200" y="1600200"/>
            <a:ext cx="3927475"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557272"/>
          </a:xfrm>
        </p:spPr>
        <p:txBody>
          <a:bodyPr/>
          <a:lstStyle/>
          <a:p>
            <a:pPr algn="just"/>
            <a:r>
              <a:rPr lang="en-US" dirty="0" smtClean="0"/>
              <a:t>Why do we still have traces of these organs if they serve no purpose?  If the organ doesn’t affect an organism’s ability to survive and reproduce, natural selection will not cause the organ to be eliminated.</a:t>
            </a:r>
            <a:endParaRPr lang="en-US" dirty="0"/>
          </a:p>
        </p:txBody>
      </p:sp>
      <p:sp>
        <p:nvSpPr>
          <p:cNvPr id="3" name="Title 2"/>
          <p:cNvSpPr>
            <a:spLocks noGrp="1"/>
          </p:cNvSpPr>
          <p:nvPr>
            <p:ph type="title"/>
          </p:nvPr>
        </p:nvSpPr>
        <p:spPr/>
        <p:txBody>
          <a:bodyPr/>
          <a:lstStyle/>
          <a:p>
            <a:r>
              <a:rPr lang="en-US" dirty="0" smtClean="0"/>
              <a:t>Evidence of Evolution</a:t>
            </a:r>
            <a:endParaRPr lang="en-US" dirty="0"/>
          </a:p>
        </p:txBody>
      </p:sp>
      <p:pic>
        <p:nvPicPr>
          <p:cNvPr id="30722" name="Picture 2" descr="http://nitro.biosci.arizona.edu/courses/EEB182/Lecture02/figures/whale.gif"/>
          <p:cNvPicPr>
            <a:picLocks noChangeAspect="1" noChangeArrowheads="1"/>
          </p:cNvPicPr>
          <p:nvPr/>
        </p:nvPicPr>
        <p:blipFill>
          <a:blip r:embed="rId2" cstate="print"/>
          <a:srcRect/>
          <a:stretch>
            <a:fillRect/>
          </a:stretch>
        </p:blipFill>
        <p:spPr bwMode="auto">
          <a:xfrm>
            <a:off x="4800600" y="3629025"/>
            <a:ext cx="4029075" cy="3228975"/>
          </a:xfrm>
          <a:prstGeom prst="rect">
            <a:avLst/>
          </a:prstGeom>
          <a:noFill/>
        </p:spPr>
      </p:pic>
      <p:sp>
        <p:nvSpPr>
          <p:cNvPr id="6" name="TextBox 5"/>
          <p:cNvSpPr txBox="1"/>
          <p:nvPr/>
        </p:nvSpPr>
        <p:spPr>
          <a:xfrm>
            <a:off x="1600200" y="4648200"/>
            <a:ext cx="2819400" cy="1200329"/>
          </a:xfrm>
          <a:prstGeom prst="rect">
            <a:avLst/>
          </a:prstGeom>
          <a:noFill/>
        </p:spPr>
        <p:txBody>
          <a:bodyPr wrap="square" rtlCol="0">
            <a:spAutoFit/>
          </a:bodyPr>
          <a:lstStyle/>
          <a:p>
            <a:pPr algn="ctr"/>
            <a:r>
              <a:rPr lang="en-US" dirty="0" smtClean="0"/>
              <a:t>The presence of a pelvis and femurs are still found in the skeleton of the whale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09672"/>
          </a:xfrm>
        </p:spPr>
        <p:txBody>
          <a:bodyPr/>
          <a:lstStyle/>
          <a:p>
            <a:r>
              <a:rPr lang="en-US" dirty="0" smtClean="0"/>
              <a:t>Similarities in the early stages of vertebrate embryos during development</a:t>
            </a:r>
          </a:p>
          <a:p>
            <a:r>
              <a:rPr lang="en-US" dirty="0" smtClean="0"/>
              <a:t>The same groups of embryonic cells develop in the same order and in similar patterns to produce the tissues and organs of all vertebrates</a:t>
            </a:r>
            <a:endParaRPr lang="en-US" dirty="0"/>
          </a:p>
        </p:txBody>
      </p:sp>
      <p:sp>
        <p:nvSpPr>
          <p:cNvPr id="3" name="Title 2"/>
          <p:cNvSpPr>
            <a:spLocks noGrp="1"/>
          </p:cNvSpPr>
          <p:nvPr>
            <p:ph type="title"/>
          </p:nvPr>
        </p:nvSpPr>
        <p:spPr/>
        <p:txBody>
          <a:bodyPr/>
          <a:lstStyle/>
          <a:p>
            <a:r>
              <a:rPr lang="en-US" dirty="0" smtClean="0"/>
              <a:t>Evidence of Evolution</a:t>
            </a:r>
            <a:endParaRPr lang="en-US" dirty="0"/>
          </a:p>
        </p:txBody>
      </p:sp>
      <p:pic>
        <p:nvPicPr>
          <p:cNvPr id="32770" name="Picture 2" descr="Click to View"/>
          <p:cNvPicPr>
            <a:picLocks noChangeAspect="1" noChangeArrowheads="1"/>
          </p:cNvPicPr>
          <p:nvPr/>
        </p:nvPicPr>
        <p:blipFill>
          <a:blip r:embed="rId2" cstate="print"/>
          <a:srcRect/>
          <a:stretch>
            <a:fillRect/>
          </a:stretch>
        </p:blipFill>
        <p:spPr bwMode="auto">
          <a:xfrm>
            <a:off x="2501353" y="4038600"/>
            <a:ext cx="6642647" cy="266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FontTx/>
              <a:buNone/>
            </a:pPr>
            <a:r>
              <a:rPr lang="en-US" dirty="0" smtClean="0"/>
              <a:t>Biochemistry - Comparing </a:t>
            </a:r>
            <a:r>
              <a:rPr lang="en-US" u="sng" dirty="0" smtClean="0"/>
              <a:t>organic molecules</a:t>
            </a:r>
            <a:r>
              <a:rPr lang="en-US" dirty="0" smtClean="0"/>
              <a:t> between different species.  Similar organic molecules are seen across all species.</a:t>
            </a:r>
          </a:p>
          <a:p>
            <a:pPr>
              <a:lnSpc>
                <a:spcPct val="90000"/>
              </a:lnSpc>
              <a:buFontTx/>
              <a:buNone/>
            </a:pPr>
            <a:endParaRPr lang="en-US" dirty="0" smtClean="0"/>
          </a:p>
          <a:p>
            <a:pPr>
              <a:lnSpc>
                <a:spcPct val="90000"/>
              </a:lnSpc>
              <a:buFontTx/>
              <a:buNone/>
            </a:pPr>
            <a:r>
              <a:rPr lang="en-US" dirty="0" smtClean="0"/>
              <a:t>Examples:</a:t>
            </a:r>
          </a:p>
          <a:p>
            <a:pPr>
              <a:lnSpc>
                <a:spcPct val="90000"/>
              </a:lnSpc>
            </a:pPr>
            <a:r>
              <a:rPr lang="en-US" dirty="0" smtClean="0"/>
              <a:t>20% of human DNA identical to mouse DNA</a:t>
            </a:r>
          </a:p>
          <a:p>
            <a:pPr>
              <a:lnSpc>
                <a:spcPct val="90000"/>
              </a:lnSpc>
            </a:pPr>
            <a:endParaRPr lang="en-US" dirty="0" smtClean="0"/>
          </a:p>
          <a:p>
            <a:pPr>
              <a:lnSpc>
                <a:spcPct val="90000"/>
              </a:lnSpc>
            </a:pPr>
            <a:r>
              <a:rPr lang="en-US" dirty="0" smtClean="0"/>
              <a:t>98% of human DNA identical to chimp DNA</a:t>
            </a:r>
          </a:p>
          <a:p>
            <a:pPr>
              <a:buNone/>
            </a:pPr>
            <a:endParaRPr lang="en-US" dirty="0"/>
          </a:p>
        </p:txBody>
      </p:sp>
      <p:sp>
        <p:nvSpPr>
          <p:cNvPr id="3" name="Title 2"/>
          <p:cNvSpPr>
            <a:spLocks noGrp="1"/>
          </p:cNvSpPr>
          <p:nvPr>
            <p:ph type="title"/>
          </p:nvPr>
        </p:nvSpPr>
        <p:spPr/>
        <p:txBody>
          <a:bodyPr/>
          <a:lstStyle/>
          <a:p>
            <a:r>
              <a:rPr lang="en-US" dirty="0" smtClean="0"/>
              <a:t>Evidence of Evolution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utoShape 2"/>
          <p:cNvSpPr txBox="1">
            <a:spLocks noChangeArrowheads="1"/>
          </p:cNvSpPr>
          <p:nvPr/>
        </p:nvSpPr>
        <p:spPr>
          <a:xfrm>
            <a:off x="762000" y="762000"/>
            <a:ext cx="7924800" cy="1143000"/>
          </a:xfrm>
          <a:prstGeom prst="roundRect">
            <a:avLst>
              <a:gd name="adj" fmla="val 21667"/>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ko-KR" sz="32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굴림"/>
                <a:cs typeface="굴림"/>
              </a:rPr>
              <a:t>Adaptations: inherited trait that helps organism survive in environment </a:t>
            </a:r>
            <a:endParaRPr kumimoji="0" lang="en-US" sz="32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 name="Rectangle 3"/>
          <p:cNvSpPr txBox="1">
            <a:spLocks noChangeArrowheads="1"/>
          </p:cNvSpPr>
          <p:nvPr/>
        </p:nvSpPr>
        <p:spPr>
          <a:xfrm>
            <a:off x="381000" y="2057400"/>
            <a:ext cx="8305800" cy="3724275"/>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Structural: </a:t>
            </a:r>
            <a:r>
              <a:rPr kumimoji="0" lang="en-US" sz="2700" b="0" i="0" u="sng" strike="noStrike" kern="1200" cap="none" spc="0" normalizeH="0" baseline="0" noProof="0" dirty="0" smtClean="0">
                <a:ln>
                  <a:noFill/>
                </a:ln>
                <a:solidFill>
                  <a:schemeClr val="tx1"/>
                </a:solidFill>
                <a:effectLst/>
                <a:uLnTx/>
                <a:uFillTx/>
                <a:latin typeface="+mn-lt"/>
                <a:ea typeface="+mn-ea"/>
                <a:cs typeface="+mn-cs"/>
              </a:rPr>
              <a:t>any physical form or part, such as beak shape for a bird, or mimicry</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Mimicry- similarity of one species to another which protects one or both</a:t>
            </a:r>
            <a:endParaRPr kumimoji="0" lang="en-US" sz="2300" b="0" i="0" u="sng"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4" descr="Caribou"/>
          <p:cNvPicPr>
            <a:picLocks noChangeAspect="1" noChangeArrowheads="1"/>
          </p:cNvPicPr>
          <p:nvPr/>
        </p:nvPicPr>
        <p:blipFill>
          <a:blip r:embed="rId2" cstate="print"/>
          <a:srcRect/>
          <a:stretch>
            <a:fillRect/>
          </a:stretch>
        </p:blipFill>
        <p:spPr bwMode="auto">
          <a:xfrm>
            <a:off x="838200" y="4267200"/>
            <a:ext cx="2819400" cy="1931988"/>
          </a:xfrm>
          <a:prstGeom prst="rect">
            <a:avLst/>
          </a:prstGeom>
          <a:noFill/>
          <a:ln w="9525">
            <a:noFill/>
            <a:miter lim="800000"/>
            <a:headEnd/>
            <a:tailEnd/>
          </a:ln>
        </p:spPr>
      </p:pic>
      <p:pic>
        <p:nvPicPr>
          <p:cNvPr id="5" name="Picture 6" descr="Non-poisonous king snakes mimic poisonous coral snakes."/>
          <p:cNvPicPr>
            <a:picLocks noChangeAspect="1" noChangeArrowheads="1"/>
          </p:cNvPicPr>
          <p:nvPr/>
        </p:nvPicPr>
        <p:blipFill>
          <a:blip r:embed="rId3" cstate="print"/>
          <a:srcRect/>
          <a:stretch>
            <a:fillRect/>
          </a:stretch>
        </p:blipFill>
        <p:spPr bwMode="auto">
          <a:xfrm>
            <a:off x="4191000" y="4038600"/>
            <a:ext cx="2740025" cy="1917700"/>
          </a:xfrm>
          <a:prstGeom prst="rect">
            <a:avLst/>
          </a:prstGeom>
          <a:noFill/>
          <a:ln w="9525">
            <a:noFill/>
            <a:miter lim="800000"/>
            <a:headEnd/>
            <a:tailEnd/>
          </a:ln>
        </p:spPr>
      </p:pic>
      <p:pic>
        <p:nvPicPr>
          <p:cNvPr id="6" name="Picture 8" descr="http://images.nationalgeographic.com/wpf/media-live/photos/000/007/cache/walking-stick-insect_745_600x450.jpg"/>
          <p:cNvPicPr>
            <a:picLocks noChangeAspect="1" noChangeArrowheads="1"/>
          </p:cNvPicPr>
          <p:nvPr/>
        </p:nvPicPr>
        <p:blipFill>
          <a:blip r:embed="rId4" cstate="print"/>
          <a:srcRect/>
          <a:stretch>
            <a:fillRect/>
          </a:stretch>
        </p:blipFill>
        <p:spPr bwMode="auto">
          <a:xfrm>
            <a:off x="6705600" y="4876800"/>
            <a:ext cx="2260600" cy="16954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utoShape 2"/>
          <p:cNvSpPr txBox="1">
            <a:spLocks noChangeArrowheads="1"/>
          </p:cNvSpPr>
          <p:nvPr/>
        </p:nvSpPr>
        <p:spPr>
          <a:xfrm>
            <a:off x="762000" y="762000"/>
            <a:ext cx="7924800" cy="1143000"/>
          </a:xfrm>
          <a:prstGeom prst="roundRect">
            <a:avLst>
              <a:gd name="adj" fmla="val 21667"/>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Adaptations</a:t>
            </a:r>
          </a:p>
        </p:txBody>
      </p:sp>
      <p:sp>
        <p:nvSpPr>
          <p:cNvPr id="3" name="Rectangle 3"/>
          <p:cNvSpPr txBox="1">
            <a:spLocks noChangeArrowheads="1"/>
          </p:cNvSpPr>
          <p:nvPr/>
        </p:nvSpPr>
        <p:spPr>
          <a:xfrm>
            <a:off x="838200" y="2362200"/>
            <a:ext cx="4876800" cy="3724275"/>
          </a:xfrm>
          <a:prstGeom prst="rect">
            <a:avLst/>
          </a:prstGeom>
        </p:spPr>
        <p:txBody>
          <a:bodyPr/>
          <a:lstStyle/>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Behavioral: </a:t>
            </a:r>
            <a:r>
              <a:rPr kumimoji="0" lang="en-US" sz="2700" b="0" i="0" u="sng" strike="noStrike" kern="1200" cap="none" spc="0" normalizeH="0" baseline="0" noProof="0" smtClean="0">
                <a:ln>
                  <a:noFill/>
                </a:ln>
                <a:solidFill>
                  <a:schemeClr val="tx1"/>
                </a:solidFill>
                <a:effectLst/>
                <a:uLnTx/>
                <a:uFillTx/>
                <a:latin typeface="+mn-lt"/>
                <a:ea typeface="+mn-ea"/>
                <a:cs typeface="+mn-cs"/>
              </a:rPr>
              <a:t>any genetically-controlled action; herding, growling</a:t>
            </a: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pitchFamily="2" charset="2"/>
              <a:buNone/>
              <a:tabLst/>
              <a:defRPr/>
            </a:pPr>
            <a:endParaRPr kumimoji="0" lang="en-US"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pitchFamily="2" charset="2"/>
              <a:buNone/>
              <a:tabLst/>
              <a:defRPr/>
            </a:pPr>
            <a:endParaRPr kumimoji="0" lang="en-US"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Physiological: </a:t>
            </a:r>
            <a:r>
              <a:rPr kumimoji="0" lang="en-US" sz="2700" b="0" i="0" u="sng" strike="noStrike" kern="1200" cap="none" spc="0" normalizeH="0" baseline="0" noProof="0" smtClean="0">
                <a:ln>
                  <a:noFill/>
                </a:ln>
                <a:solidFill>
                  <a:schemeClr val="tx1"/>
                </a:solidFill>
                <a:effectLst/>
                <a:uLnTx/>
                <a:uFillTx/>
                <a:latin typeface="+mn-lt"/>
                <a:ea typeface="+mn-ea"/>
                <a:cs typeface="+mn-cs"/>
              </a:rPr>
              <a:t>any body process; oxygen binding of hemoglobin</a:t>
            </a: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4" name="Picture 5" descr="school"/>
          <p:cNvPicPr>
            <a:picLocks noChangeAspect="1" noChangeArrowheads="1"/>
          </p:cNvPicPr>
          <p:nvPr/>
        </p:nvPicPr>
        <p:blipFill>
          <a:blip r:embed="rId2" cstate="print"/>
          <a:srcRect/>
          <a:stretch>
            <a:fillRect/>
          </a:stretch>
        </p:blipFill>
        <p:spPr bwMode="auto">
          <a:xfrm>
            <a:off x="5791200" y="2286000"/>
            <a:ext cx="2438400" cy="1622425"/>
          </a:xfrm>
          <a:prstGeom prst="rect">
            <a:avLst/>
          </a:prstGeom>
          <a:noFill/>
          <a:ln w="9525">
            <a:noFill/>
            <a:miter lim="800000"/>
            <a:headEnd/>
            <a:tailEnd/>
          </a:ln>
        </p:spPr>
      </p:pic>
      <p:pic>
        <p:nvPicPr>
          <p:cNvPr id="5" name="Picture 7" descr="19443"/>
          <p:cNvPicPr>
            <a:picLocks noChangeAspect="1" noChangeArrowheads="1"/>
          </p:cNvPicPr>
          <p:nvPr/>
        </p:nvPicPr>
        <p:blipFill>
          <a:blip r:embed="rId3" cstate="print"/>
          <a:srcRect/>
          <a:stretch>
            <a:fillRect/>
          </a:stretch>
        </p:blipFill>
        <p:spPr bwMode="auto">
          <a:xfrm>
            <a:off x="5562600" y="4191000"/>
            <a:ext cx="2819400" cy="22526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b="1" smtClean="0">
                <a:solidFill>
                  <a:srgbClr val="9900CC"/>
                </a:solidFill>
                <a:effectLst>
                  <a:outerShdw blurRad="38100" dist="38100" dir="2700000" algn="tl">
                    <a:srgbClr val="000000"/>
                  </a:outerShdw>
                </a:effectLst>
              </a:rPr>
              <a:t>Modes of Action</a:t>
            </a:r>
          </a:p>
        </p:txBody>
      </p:sp>
      <p:sp>
        <p:nvSpPr>
          <p:cNvPr id="51203" name="Rectangle 3"/>
          <p:cNvSpPr>
            <a:spLocks noGrp="1" noChangeArrowheads="1"/>
          </p:cNvSpPr>
          <p:nvPr>
            <p:ph type="body" idx="1"/>
          </p:nvPr>
        </p:nvSpPr>
        <p:spPr/>
        <p:txBody>
          <a:bodyPr/>
          <a:lstStyle/>
          <a:p>
            <a:pPr>
              <a:defRPr/>
            </a:pPr>
            <a:r>
              <a:rPr lang="en-US" sz="2400" b="1" dirty="0" smtClean="0">
                <a:solidFill>
                  <a:srgbClr val="9900CC"/>
                </a:solidFill>
                <a:effectLst>
                  <a:outerShdw blurRad="38100" dist="38100" dir="2700000" algn="tl">
                    <a:srgbClr val="000000"/>
                  </a:outerShdw>
                </a:effectLst>
              </a:rPr>
              <a:t>Natural selection</a:t>
            </a:r>
            <a:r>
              <a:rPr lang="en-US" sz="2400" dirty="0" smtClean="0"/>
              <a:t> has </a:t>
            </a:r>
            <a:r>
              <a:rPr lang="en-US" sz="2400" b="1" dirty="0" smtClean="0">
                <a:solidFill>
                  <a:srgbClr val="CC0000"/>
                </a:solidFill>
                <a:effectLst>
                  <a:outerShdw blurRad="38100" dist="38100" dir="2700000" algn="tl">
                    <a:srgbClr val="000000"/>
                  </a:outerShdw>
                </a:effectLst>
              </a:rPr>
              <a:t>three modes</a:t>
            </a:r>
            <a:r>
              <a:rPr lang="en-US" sz="2400" dirty="0" smtClean="0"/>
              <a:t> of action:</a:t>
            </a:r>
          </a:p>
          <a:p>
            <a:pPr>
              <a:buFontTx/>
              <a:buNone/>
              <a:defRPr/>
            </a:pPr>
            <a:r>
              <a:rPr lang="en-US" sz="2400" b="1" dirty="0" smtClean="0">
                <a:solidFill>
                  <a:srgbClr val="006600"/>
                </a:solidFill>
                <a:effectLst>
                  <a:outerShdw blurRad="38100" dist="38100" dir="2700000" algn="tl">
                    <a:srgbClr val="000000"/>
                  </a:outerShdw>
                </a:effectLst>
              </a:rPr>
              <a:t>	1.	Stabilizing selection</a:t>
            </a:r>
          </a:p>
          <a:p>
            <a:pPr>
              <a:buFontTx/>
              <a:buNone/>
              <a:defRPr/>
            </a:pPr>
            <a:r>
              <a:rPr lang="en-US" sz="2400" b="1" dirty="0" smtClean="0">
                <a:solidFill>
                  <a:srgbClr val="660066"/>
                </a:solidFill>
                <a:effectLst>
                  <a:outerShdw blurRad="38100" dist="38100" dir="2700000" algn="tl">
                    <a:srgbClr val="000000"/>
                  </a:outerShdw>
                </a:effectLst>
              </a:rPr>
              <a:t>	2.	Directional selection</a:t>
            </a:r>
            <a:endParaRPr lang="en-US" sz="2400" b="1" dirty="0" smtClean="0">
              <a:effectLst>
                <a:outerShdw blurRad="38100" dist="38100" dir="2700000" algn="tl">
                  <a:srgbClr val="FFFFFF"/>
                </a:outerShdw>
              </a:effectLst>
            </a:endParaRPr>
          </a:p>
          <a:p>
            <a:pPr>
              <a:buFontTx/>
              <a:buNone/>
              <a:defRPr/>
            </a:pPr>
            <a:r>
              <a:rPr lang="en-US" sz="2400" b="1" dirty="0" smtClean="0">
                <a:solidFill>
                  <a:srgbClr val="333399"/>
                </a:solidFill>
                <a:effectLst>
                  <a:outerShdw blurRad="38100" dist="38100" dir="2700000" algn="tl">
                    <a:srgbClr val="000000"/>
                  </a:outerShdw>
                </a:effectLst>
              </a:rPr>
              <a:t>	3.	Diversifying </a:t>
            </a:r>
            <a:r>
              <a:rPr lang="en-US" sz="2400" b="1" dirty="0" smtClean="0">
                <a:solidFill>
                  <a:srgbClr val="333399"/>
                </a:solidFill>
                <a:effectLst>
                  <a:outerShdw blurRad="38100" dist="38100" dir="2700000" algn="tl">
                    <a:srgbClr val="000000"/>
                  </a:outerShdw>
                </a:effectLst>
              </a:rPr>
              <a:t>selection</a:t>
            </a:r>
            <a:endParaRPr lang="en-US" sz="2400" b="1" dirty="0" smtClean="0">
              <a:solidFill>
                <a:srgbClr val="333399"/>
              </a:solidFill>
              <a:effectLst>
                <a:outerShdw blurRad="38100" dist="38100" dir="2700000" algn="tl">
                  <a:srgbClr val="000000"/>
                </a:outerShdw>
              </a:effectLst>
            </a:endParaRPr>
          </a:p>
        </p:txBody>
      </p:sp>
      <p:sp>
        <p:nvSpPr>
          <p:cNvPr id="11" name="TextBox 10"/>
          <p:cNvSpPr txBox="1"/>
          <p:nvPr/>
        </p:nvSpPr>
        <p:spPr>
          <a:xfrm>
            <a:off x="4879474" y="5641474"/>
            <a:ext cx="914400" cy="914400"/>
          </a:xfrm>
          <a:prstGeom prst="rect">
            <a:avLst/>
          </a:prstGeom>
          <a:noFill/>
        </p:spPr>
        <p:txBody>
          <a:bodyPr wrap="none" rtlCol="0">
            <a:spAutoFit/>
          </a:bodyPr>
          <a:lstStyle/>
          <a:p>
            <a:endParaRPr lang="en-US" dirty="0"/>
          </a:p>
        </p:txBody>
      </p:sp>
      <p:pic>
        <p:nvPicPr>
          <p:cNvPr id="13" name="Picture 12"/>
          <p:cNvPicPr>
            <a:picLocks noChangeAspect="1"/>
          </p:cNvPicPr>
          <p:nvPr/>
        </p:nvPicPr>
        <p:blipFill>
          <a:blip r:embed="rId3"/>
          <a:stretch>
            <a:fillRect/>
          </a:stretch>
        </p:blipFill>
        <p:spPr>
          <a:xfrm>
            <a:off x="685800" y="3124200"/>
            <a:ext cx="7605889"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wipe(left)">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left)">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wipe(left)">
                                      <p:cBhvr>
                                        <p:cTn id="17" dur="500"/>
                                        <p:tgtEl>
                                          <p:spTgt spid="512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wipe(left)">
                                      <p:cBhvr>
                                        <p:cTn id="22" dur="500"/>
                                        <p:tgtEl>
                                          <p:spTgt spid="512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wipe(left)">
                                      <p:cBhvr>
                                        <p:cTn id="27"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P spid="51203" grpId="0" build="p"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b="1" smtClean="0">
                <a:solidFill>
                  <a:srgbClr val="006600"/>
                </a:solidFill>
                <a:effectLst>
                  <a:outerShdw blurRad="38100" dist="38100" dir="2700000" algn="tl">
                    <a:srgbClr val="000000"/>
                  </a:outerShdw>
                </a:effectLst>
              </a:rPr>
              <a:t>1.	Stabilizing Selection</a:t>
            </a:r>
          </a:p>
        </p:txBody>
      </p:sp>
      <p:sp>
        <p:nvSpPr>
          <p:cNvPr id="53251" name="Rectangle 3"/>
          <p:cNvSpPr>
            <a:spLocks noGrp="1" noChangeArrowheads="1"/>
          </p:cNvSpPr>
          <p:nvPr>
            <p:ph type="body" idx="1"/>
          </p:nvPr>
        </p:nvSpPr>
        <p:spPr/>
        <p:txBody>
          <a:bodyPr/>
          <a:lstStyle/>
          <a:p>
            <a:pPr>
              <a:defRPr/>
            </a:pPr>
            <a:r>
              <a:rPr lang="en-US" sz="2800" b="1" dirty="0" smtClean="0">
                <a:solidFill>
                  <a:srgbClr val="333399"/>
                </a:solidFill>
                <a:effectLst>
                  <a:outerShdw blurRad="38100" dist="38100" dir="2700000" algn="tl">
                    <a:srgbClr val="000000"/>
                  </a:outerShdw>
                </a:effectLst>
              </a:rPr>
              <a:t>Acts</a:t>
            </a:r>
            <a:r>
              <a:rPr lang="en-US" sz="2800" dirty="0" smtClean="0"/>
              <a:t> upon </a:t>
            </a:r>
            <a:r>
              <a:rPr lang="en-US" sz="2800" u="sng" dirty="0" smtClean="0">
                <a:solidFill>
                  <a:srgbClr val="333399"/>
                </a:solidFill>
                <a:effectLst>
                  <a:outerShdw blurRad="38100" dist="38100" dir="2700000" algn="tl">
                    <a:srgbClr val="000000"/>
                  </a:outerShdw>
                </a:effectLst>
              </a:rPr>
              <a:t>extremes</a:t>
            </a:r>
            <a:r>
              <a:rPr lang="en-US" sz="2800" u="sng" dirty="0" smtClean="0"/>
              <a:t> </a:t>
            </a:r>
            <a:r>
              <a:rPr lang="en-US" sz="2800" dirty="0" smtClean="0"/>
              <a:t>and </a:t>
            </a:r>
            <a:r>
              <a:rPr lang="en-US" sz="2800" b="1" dirty="0" smtClean="0">
                <a:solidFill>
                  <a:srgbClr val="333399"/>
                </a:solidFill>
                <a:effectLst>
                  <a:outerShdw blurRad="38100" dist="38100" dir="2700000" algn="tl">
                    <a:srgbClr val="000000"/>
                  </a:outerShdw>
                </a:effectLst>
              </a:rPr>
              <a:t>favors</a:t>
            </a:r>
            <a:r>
              <a:rPr lang="en-US" sz="2800" dirty="0" smtClean="0"/>
              <a:t> the </a:t>
            </a:r>
            <a:r>
              <a:rPr lang="en-US" sz="2800" b="1" u="sng" dirty="0" smtClean="0">
                <a:solidFill>
                  <a:srgbClr val="333399"/>
                </a:solidFill>
                <a:effectLst>
                  <a:outerShdw blurRad="38100" dist="38100" dir="2700000" algn="tl">
                    <a:srgbClr val="000000"/>
                  </a:outerShdw>
                </a:effectLst>
              </a:rPr>
              <a:t>intermediate</a:t>
            </a:r>
            <a:r>
              <a:rPr lang="en-US" sz="2800" dirty="0" smtClean="0"/>
              <a:t>.</a:t>
            </a:r>
          </a:p>
        </p:txBody>
      </p:sp>
      <p:grpSp>
        <p:nvGrpSpPr>
          <p:cNvPr id="2" name="Group 12"/>
          <p:cNvGrpSpPr>
            <a:grpSpLocks/>
          </p:cNvGrpSpPr>
          <p:nvPr/>
        </p:nvGrpSpPr>
        <p:grpSpPr bwMode="auto">
          <a:xfrm>
            <a:off x="762000" y="3436938"/>
            <a:ext cx="5448300" cy="2990850"/>
            <a:chOff x="480" y="2165"/>
            <a:chExt cx="3432" cy="1884"/>
          </a:xfrm>
        </p:grpSpPr>
        <p:sp>
          <p:nvSpPr>
            <p:cNvPr id="31750" name="Line 4"/>
            <p:cNvSpPr>
              <a:spLocks noChangeShapeType="1"/>
            </p:cNvSpPr>
            <p:nvPr/>
          </p:nvSpPr>
          <p:spPr bwMode="auto">
            <a:xfrm>
              <a:off x="1488" y="2165"/>
              <a:ext cx="1" cy="1462"/>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31751" name="Line 5"/>
            <p:cNvSpPr>
              <a:spLocks noChangeShapeType="1"/>
            </p:cNvSpPr>
            <p:nvPr/>
          </p:nvSpPr>
          <p:spPr bwMode="auto">
            <a:xfrm>
              <a:off x="1493" y="3600"/>
              <a:ext cx="2419" cy="1"/>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31752" name="Rectangle 6"/>
            <p:cNvSpPr>
              <a:spLocks noChangeArrowheads="1"/>
            </p:cNvSpPr>
            <p:nvPr/>
          </p:nvSpPr>
          <p:spPr bwMode="auto">
            <a:xfrm>
              <a:off x="480" y="2525"/>
              <a:ext cx="951" cy="634"/>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000" b="1"/>
                <a:t>   Number</a:t>
              </a:r>
            </a:p>
            <a:p>
              <a:pPr eaLnBrk="0" hangingPunct="0"/>
              <a:r>
                <a:rPr lang="en-US" sz="2000" b="1"/>
                <a:t>       of</a:t>
              </a:r>
            </a:p>
            <a:p>
              <a:pPr eaLnBrk="0" hangingPunct="0"/>
              <a:r>
                <a:rPr lang="en-US" sz="2000" b="1"/>
                <a:t>Individuals</a:t>
              </a:r>
            </a:p>
          </p:txBody>
        </p:sp>
        <p:sp>
          <p:nvSpPr>
            <p:cNvPr id="31753" name="Rectangle 7"/>
            <p:cNvSpPr>
              <a:spLocks noChangeArrowheads="1"/>
            </p:cNvSpPr>
            <p:nvPr/>
          </p:nvSpPr>
          <p:spPr bwMode="auto">
            <a:xfrm>
              <a:off x="1910" y="3799"/>
              <a:ext cx="1510" cy="2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000" b="1"/>
                <a:t>Size of individuals</a:t>
              </a:r>
            </a:p>
          </p:txBody>
        </p:sp>
        <p:sp>
          <p:nvSpPr>
            <p:cNvPr id="31754" name="Rectangle 9"/>
            <p:cNvSpPr>
              <a:spLocks noChangeArrowheads="1"/>
            </p:cNvSpPr>
            <p:nvPr/>
          </p:nvSpPr>
          <p:spPr bwMode="auto">
            <a:xfrm>
              <a:off x="1526" y="3623"/>
              <a:ext cx="2292" cy="231"/>
            </a:xfrm>
            <a:prstGeom prst="rect">
              <a:avLst/>
            </a:prstGeom>
            <a:noFill/>
            <a:ln w="9525">
              <a:noFill/>
              <a:miter lim="800000"/>
              <a:headEnd/>
              <a:tailEnd/>
            </a:ln>
          </p:spPr>
          <p:txBody>
            <a:bodyPr wrap="none" lIns="92075" tIns="46038" rIns="92075" bIns="46038">
              <a:prstTxWarp prst="textNoShape">
                <a:avLst/>
              </a:prstTxWarp>
              <a:spAutoFit/>
            </a:bodyPr>
            <a:lstStyle/>
            <a:p>
              <a:r>
                <a:rPr lang="en-US" sz="1800" b="1"/>
                <a:t>Small                                   Large</a:t>
              </a:r>
            </a:p>
          </p:txBody>
        </p:sp>
      </p:grpSp>
      <p:sp>
        <p:nvSpPr>
          <p:cNvPr id="53262" name="Freeform 14"/>
          <p:cNvSpPr>
            <a:spLocks/>
          </p:cNvSpPr>
          <p:nvPr/>
        </p:nvSpPr>
        <p:spPr bwMode="auto">
          <a:xfrm>
            <a:off x="3505200" y="3429000"/>
            <a:ext cx="1143000" cy="2286000"/>
          </a:xfrm>
          <a:custGeom>
            <a:avLst/>
            <a:gdLst>
              <a:gd name="T0" fmla="*/ 0 w 720"/>
              <a:gd name="T1" fmla="*/ 1440 h 1440"/>
              <a:gd name="T2" fmla="*/ 336 w 720"/>
              <a:gd name="T3" fmla="*/ 0 h 1440"/>
              <a:gd name="T4" fmla="*/ 720 w 720"/>
              <a:gd name="T5" fmla="*/ 1440 h 1440"/>
              <a:gd name="T6" fmla="*/ 0 60000 65536"/>
              <a:gd name="T7" fmla="*/ 0 60000 65536"/>
              <a:gd name="T8" fmla="*/ 0 60000 65536"/>
              <a:gd name="T9" fmla="*/ 0 w 720"/>
              <a:gd name="T10" fmla="*/ 0 h 1440"/>
              <a:gd name="T11" fmla="*/ 720 w 720"/>
              <a:gd name="T12" fmla="*/ 1440 h 1440"/>
            </a:gdLst>
            <a:ahLst/>
            <a:cxnLst>
              <a:cxn ang="T6">
                <a:pos x="T0" y="T1"/>
              </a:cxn>
              <a:cxn ang="T7">
                <a:pos x="T2" y="T3"/>
              </a:cxn>
              <a:cxn ang="T8">
                <a:pos x="T4" y="T5"/>
              </a:cxn>
            </a:cxnLst>
            <a:rect l="T9" t="T10" r="T11" b="T12"/>
            <a:pathLst>
              <a:path w="720" h="1440">
                <a:moveTo>
                  <a:pt x="0" y="1440"/>
                </a:moveTo>
                <a:cubicBezTo>
                  <a:pt x="108" y="720"/>
                  <a:pt x="216" y="0"/>
                  <a:pt x="336" y="0"/>
                </a:cubicBezTo>
                <a:cubicBezTo>
                  <a:pt x="456" y="0"/>
                  <a:pt x="588" y="720"/>
                  <a:pt x="720" y="1440"/>
                </a:cubicBezTo>
              </a:path>
            </a:pathLst>
          </a:custGeom>
          <a:noFill/>
          <a:ln w="38100" cap="flat" cmpd="sng">
            <a:solidFill>
              <a:srgbClr val="CC0000"/>
            </a:solidFill>
            <a:prstDash val="solid"/>
            <a:round/>
            <a:headEnd type="none" w="sm" len="sm"/>
            <a:tailEnd type="none" w="sm" len="sm"/>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wipe(left)">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wipe(left)">
                                      <p:cBhvr>
                                        <p:cTn id="12" dur="5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62"/>
                                        </p:tgtEl>
                                        <p:attrNameLst>
                                          <p:attrName>style.visibility</p:attrName>
                                        </p:attrNameLst>
                                      </p:cBhvr>
                                      <p:to>
                                        <p:strVal val="visible"/>
                                      </p:to>
                                    </p:set>
                                    <p:animEffect transition="in" filter="wipe(left)">
                                      <p:cBhvr>
                                        <p:cTn id="22" dur="500"/>
                                        <p:tgtEl>
                                          <p:spTgt spid="5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P spid="53251" grpId="0" build="p" autoUpdateAnimBg="0"/>
      <p:bldP spid="53262"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b="1" smtClean="0">
                <a:solidFill>
                  <a:srgbClr val="660066"/>
                </a:solidFill>
                <a:effectLst>
                  <a:outerShdw blurRad="38100" dist="38100" dir="2700000" algn="tl">
                    <a:srgbClr val="000000"/>
                  </a:outerShdw>
                </a:effectLst>
              </a:rPr>
              <a:t>2.	Directional Selection</a:t>
            </a:r>
          </a:p>
        </p:txBody>
      </p:sp>
      <p:sp>
        <p:nvSpPr>
          <p:cNvPr id="55299" name="Rectangle 3"/>
          <p:cNvSpPr>
            <a:spLocks noGrp="1" noChangeArrowheads="1"/>
          </p:cNvSpPr>
          <p:nvPr>
            <p:ph type="body" idx="1"/>
          </p:nvPr>
        </p:nvSpPr>
        <p:spPr/>
        <p:txBody>
          <a:bodyPr/>
          <a:lstStyle/>
          <a:p>
            <a:pPr>
              <a:defRPr/>
            </a:pPr>
            <a:r>
              <a:rPr lang="en-US" sz="2800" b="1" dirty="0" smtClean="0">
                <a:solidFill>
                  <a:srgbClr val="333399"/>
                </a:solidFill>
                <a:effectLst>
                  <a:outerShdw blurRad="38100" dist="38100" dir="2700000" algn="tl">
                    <a:srgbClr val="000000"/>
                  </a:outerShdw>
                </a:effectLst>
              </a:rPr>
              <a:t>Favors</a:t>
            </a:r>
            <a:r>
              <a:rPr lang="en-US" sz="2800" dirty="0" smtClean="0"/>
              <a:t> variants of </a:t>
            </a:r>
            <a:r>
              <a:rPr lang="en-US" sz="2800" b="1" dirty="0" smtClean="0">
                <a:solidFill>
                  <a:srgbClr val="333399"/>
                </a:solidFill>
                <a:effectLst>
                  <a:outerShdw blurRad="38100" dist="38100" dir="2700000" algn="tl">
                    <a:srgbClr val="000000"/>
                  </a:outerShdw>
                </a:effectLst>
              </a:rPr>
              <a:t>one </a:t>
            </a:r>
            <a:r>
              <a:rPr lang="en-US" sz="2800" b="1" u="sng" dirty="0" smtClean="0">
                <a:solidFill>
                  <a:srgbClr val="333399"/>
                </a:solidFill>
                <a:effectLst>
                  <a:outerShdw blurRad="38100" dist="38100" dir="2700000" algn="tl">
                    <a:srgbClr val="000000"/>
                  </a:outerShdw>
                </a:effectLst>
              </a:rPr>
              <a:t>extreme</a:t>
            </a:r>
            <a:r>
              <a:rPr lang="en-US" sz="2800" dirty="0" smtClean="0"/>
              <a:t>.</a:t>
            </a:r>
          </a:p>
        </p:txBody>
      </p:sp>
      <p:grpSp>
        <p:nvGrpSpPr>
          <p:cNvPr id="2" name="Group 10"/>
          <p:cNvGrpSpPr>
            <a:grpSpLocks/>
          </p:cNvGrpSpPr>
          <p:nvPr/>
        </p:nvGrpSpPr>
        <p:grpSpPr bwMode="auto">
          <a:xfrm>
            <a:off x="762000" y="3436938"/>
            <a:ext cx="5410200" cy="2990850"/>
            <a:chOff x="480" y="2165"/>
            <a:chExt cx="3408" cy="1884"/>
          </a:xfrm>
        </p:grpSpPr>
        <p:sp>
          <p:nvSpPr>
            <p:cNvPr id="32774" name="Line 4"/>
            <p:cNvSpPr>
              <a:spLocks noChangeShapeType="1"/>
            </p:cNvSpPr>
            <p:nvPr/>
          </p:nvSpPr>
          <p:spPr bwMode="auto">
            <a:xfrm>
              <a:off x="1488" y="2165"/>
              <a:ext cx="1" cy="1462"/>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32775" name="Line 5"/>
            <p:cNvSpPr>
              <a:spLocks noChangeShapeType="1"/>
            </p:cNvSpPr>
            <p:nvPr/>
          </p:nvSpPr>
          <p:spPr bwMode="auto">
            <a:xfrm>
              <a:off x="1493" y="3600"/>
              <a:ext cx="2395" cy="0"/>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32776" name="Rectangle 6"/>
            <p:cNvSpPr>
              <a:spLocks noChangeArrowheads="1"/>
            </p:cNvSpPr>
            <p:nvPr/>
          </p:nvSpPr>
          <p:spPr bwMode="auto">
            <a:xfrm>
              <a:off x="480" y="2525"/>
              <a:ext cx="951" cy="634"/>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000" b="1"/>
                <a:t>   Number</a:t>
              </a:r>
            </a:p>
            <a:p>
              <a:pPr eaLnBrk="0" hangingPunct="0"/>
              <a:r>
                <a:rPr lang="en-US" sz="2000" b="1"/>
                <a:t>       of</a:t>
              </a:r>
            </a:p>
            <a:p>
              <a:pPr eaLnBrk="0" hangingPunct="0"/>
              <a:r>
                <a:rPr lang="en-US" sz="2000" b="1"/>
                <a:t>Individuals</a:t>
              </a:r>
            </a:p>
          </p:txBody>
        </p:sp>
        <p:sp>
          <p:nvSpPr>
            <p:cNvPr id="32777" name="Rectangle 8"/>
            <p:cNvSpPr>
              <a:spLocks noChangeArrowheads="1"/>
            </p:cNvSpPr>
            <p:nvPr/>
          </p:nvSpPr>
          <p:spPr bwMode="auto">
            <a:xfrm>
              <a:off x="1910" y="3799"/>
              <a:ext cx="1510" cy="2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000" b="1"/>
                <a:t>Size of individuals</a:t>
              </a:r>
            </a:p>
          </p:txBody>
        </p:sp>
        <p:sp>
          <p:nvSpPr>
            <p:cNvPr id="32778" name="Rectangle 9"/>
            <p:cNvSpPr>
              <a:spLocks noChangeArrowheads="1"/>
            </p:cNvSpPr>
            <p:nvPr/>
          </p:nvSpPr>
          <p:spPr bwMode="auto">
            <a:xfrm>
              <a:off x="1526" y="3623"/>
              <a:ext cx="2292" cy="231"/>
            </a:xfrm>
            <a:prstGeom prst="rect">
              <a:avLst/>
            </a:prstGeom>
            <a:noFill/>
            <a:ln w="9525">
              <a:noFill/>
              <a:miter lim="800000"/>
              <a:headEnd/>
              <a:tailEnd/>
            </a:ln>
          </p:spPr>
          <p:txBody>
            <a:bodyPr wrap="none" lIns="92075" tIns="46038" rIns="92075" bIns="46038">
              <a:prstTxWarp prst="textNoShape">
                <a:avLst/>
              </a:prstTxWarp>
              <a:spAutoFit/>
            </a:bodyPr>
            <a:lstStyle/>
            <a:p>
              <a:r>
                <a:rPr lang="en-US" sz="1800" b="1"/>
                <a:t>Small                                   Large</a:t>
              </a:r>
            </a:p>
          </p:txBody>
        </p:sp>
      </p:grpSp>
      <p:sp>
        <p:nvSpPr>
          <p:cNvPr id="55308" name="Freeform 12"/>
          <p:cNvSpPr>
            <a:spLocks/>
          </p:cNvSpPr>
          <p:nvPr/>
        </p:nvSpPr>
        <p:spPr bwMode="auto">
          <a:xfrm>
            <a:off x="3276600" y="3200400"/>
            <a:ext cx="2895600" cy="2514600"/>
          </a:xfrm>
          <a:custGeom>
            <a:avLst/>
            <a:gdLst>
              <a:gd name="T0" fmla="*/ 0 w 2400"/>
              <a:gd name="T1" fmla="*/ 1488 h 1488"/>
              <a:gd name="T2" fmla="*/ 1920 w 2400"/>
              <a:gd name="T3" fmla="*/ 0 h 1488"/>
              <a:gd name="T4" fmla="*/ 2400 w 2400"/>
              <a:gd name="T5" fmla="*/ 1488 h 1488"/>
              <a:gd name="T6" fmla="*/ 0 60000 65536"/>
              <a:gd name="T7" fmla="*/ 0 60000 65536"/>
              <a:gd name="T8" fmla="*/ 0 60000 65536"/>
              <a:gd name="T9" fmla="*/ 0 w 2400"/>
              <a:gd name="T10" fmla="*/ 0 h 1488"/>
              <a:gd name="T11" fmla="*/ 2400 w 2400"/>
              <a:gd name="T12" fmla="*/ 1488 h 1488"/>
            </a:gdLst>
            <a:ahLst/>
            <a:cxnLst>
              <a:cxn ang="T6">
                <a:pos x="T0" y="T1"/>
              </a:cxn>
              <a:cxn ang="T7">
                <a:pos x="T2" y="T3"/>
              </a:cxn>
              <a:cxn ang="T8">
                <a:pos x="T4" y="T5"/>
              </a:cxn>
            </a:cxnLst>
            <a:rect l="T9" t="T10" r="T11" b="T12"/>
            <a:pathLst>
              <a:path w="2400" h="1488">
                <a:moveTo>
                  <a:pt x="0" y="1488"/>
                </a:moveTo>
                <a:cubicBezTo>
                  <a:pt x="760" y="744"/>
                  <a:pt x="1520" y="0"/>
                  <a:pt x="1920" y="0"/>
                </a:cubicBezTo>
                <a:cubicBezTo>
                  <a:pt x="2320" y="0"/>
                  <a:pt x="2360" y="744"/>
                  <a:pt x="2400" y="1488"/>
                </a:cubicBezTo>
              </a:path>
            </a:pathLst>
          </a:custGeom>
          <a:noFill/>
          <a:ln w="38100" cap="flat" cmpd="sng">
            <a:solidFill>
              <a:srgbClr val="CC0000"/>
            </a:solidFill>
            <a:prstDash val="solid"/>
            <a:round/>
            <a:headEnd type="none" w="sm" len="sm"/>
            <a:tailEnd type="none" w="sm" len="sm"/>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wipe(left)">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wipe(left)">
                                      <p:cBhvr>
                                        <p:cTn id="12" dur="500"/>
                                        <p:tgtEl>
                                          <p:spTgt spid="55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308"/>
                                        </p:tgtEl>
                                        <p:attrNameLst>
                                          <p:attrName>style.visibility</p:attrName>
                                        </p:attrNameLst>
                                      </p:cBhvr>
                                      <p:to>
                                        <p:strVal val="visible"/>
                                      </p:to>
                                    </p:set>
                                    <p:animEffect transition="in" filter="wipe(left)">
                                      <p:cBhvr>
                                        <p:cTn id="22" dur="5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299" grpId="0" build="p" autoUpdateAnimBg="0"/>
      <p:bldP spid="55308"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b="1" smtClean="0">
                <a:solidFill>
                  <a:srgbClr val="333399"/>
                </a:solidFill>
                <a:effectLst>
                  <a:outerShdw blurRad="38100" dist="38100" dir="2700000" algn="tl">
                    <a:srgbClr val="000000"/>
                  </a:outerShdw>
                </a:effectLst>
              </a:rPr>
              <a:t>3.	Diversifying Selection</a:t>
            </a:r>
          </a:p>
        </p:txBody>
      </p:sp>
      <p:sp>
        <p:nvSpPr>
          <p:cNvPr id="57347" name="Rectangle 3"/>
          <p:cNvSpPr>
            <a:spLocks noGrp="1" noChangeArrowheads="1"/>
          </p:cNvSpPr>
          <p:nvPr>
            <p:ph type="body" idx="1"/>
          </p:nvPr>
        </p:nvSpPr>
        <p:spPr/>
        <p:txBody>
          <a:bodyPr/>
          <a:lstStyle/>
          <a:p>
            <a:pPr>
              <a:defRPr/>
            </a:pPr>
            <a:r>
              <a:rPr lang="en-US" sz="2800" b="1" dirty="0" smtClean="0">
                <a:solidFill>
                  <a:srgbClr val="333399"/>
                </a:solidFill>
                <a:effectLst>
                  <a:outerShdw blurRad="38100" dist="38100" dir="2700000" algn="tl">
                    <a:srgbClr val="000000"/>
                  </a:outerShdw>
                </a:effectLst>
              </a:rPr>
              <a:t>Favors</a:t>
            </a:r>
            <a:r>
              <a:rPr lang="en-US" sz="2800" dirty="0" smtClean="0"/>
              <a:t> variants of</a:t>
            </a:r>
            <a:r>
              <a:rPr lang="en-US" sz="2800" dirty="0" smtClean="0"/>
              <a:t> </a:t>
            </a:r>
            <a:r>
              <a:rPr lang="en-US" sz="2800" b="1" u="sng" dirty="0" smtClean="0">
                <a:solidFill>
                  <a:srgbClr val="333399"/>
                </a:solidFill>
                <a:effectLst>
                  <a:outerShdw blurRad="38100" dist="38100" dir="2700000" algn="tl">
                    <a:srgbClr val="000000"/>
                  </a:outerShdw>
                </a:effectLst>
              </a:rPr>
              <a:t>opposite extremes</a:t>
            </a:r>
            <a:r>
              <a:rPr lang="en-US" sz="2800" dirty="0" smtClean="0"/>
              <a:t>.</a:t>
            </a:r>
          </a:p>
        </p:txBody>
      </p:sp>
      <p:grpSp>
        <p:nvGrpSpPr>
          <p:cNvPr id="2" name="Group 11"/>
          <p:cNvGrpSpPr>
            <a:grpSpLocks/>
          </p:cNvGrpSpPr>
          <p:nvPr/>
        </p:nvGrpSpPr>
        <p:grpSpPr bwMode="auto">
          <a:xfrm>
            <a:off x="762000" y="3436938"/>
            <a:ext cx="5410200" cy="2990850"/>
            <a:chOff x="480" y="2165"/>
            <a:chExt cx="3408" cy="1884"/>
          </a:xfrm>
        </p:grpSpPr>
        <p:sp>
          <p:nvSpPr>
            <p:cNvPr id="33798" name="Line 4"/>
            <p:cNvSpPr>
              <a:spLocks noChangeShapeType="1"/>
            </p:cNvSpPr>
            <p:nvPr/>
          </p:nvSpPr>
          <p:spPr bwMode="auto">
            <a:xfrm>
              <a:off x="1488" y="2165"/>
              <a:ext cx="1" cy="1462"/>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33799" name="Line 5"/>
            <p:cNvSpPr>
              <a:spLocks noChangeShapeType="1"/>
            </p:cNvSpPr>
            <p:nvPr/>
          </p:nvSpPr>
          <p:spPr bwMode="auto">
            <a:xfrm>
              <a:off x="1493" y="3600"/>
              <a:ext cx="2395" cy="0"/>
            </a:xfrm>
            <a:prstGeom prst="line">
              <a:avLst/>
            </a:prstGeom>
            <a:noFill/>
            <a:ln w="25400">
              <a:solidFill>
                <a:schemeClr val="tx1"/>
              </a:solidFill>
              <a:round/>
              <a:headEnd type="none" w="sm" len="sm"/>
              <a:tailEnd type="none" w="sm" len="sm"/>
            </a:ln>
          </p:spPr>
          <p:txBody>
            <a:bodyPr wrap="none" anchor="ctr">
              <a:prstTxWarp prst="textNoShape">
                <a:avLst/>
              </a:prstTxWarp>
            </a:bodyPr>
            <a:lstStyle/>
            <a:p>
              <a:endParaRPr lang="en-US"/>
            </a:p>
          </p:txBody>
        </p:sp>
        <p:sp>
          <p:nvSpPr>
            <p:cNvPr id="33800" name="Rectangle 6"/>
            <p:cNvSpPr>
              <a:spLocks noChangeArrowheads="1"/>
            </p:cNvSpPr>
            <p:nvPr/>
          </p:nvSpPr>
          <p:spPr bwMode="auto">
            <a:xfrm>
              <a:off x="480" y="2525"/>
              <a:ext cx="951" cy="634"/>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000" b="1"/>
                <a:t>   Number</a:t>
              </a:r>
            </a:p>
            <a:p>
              <a:pPr eaLnBrk="0" hangingPunct="0"/>
              <a:r>
                <a:rPr lang="en-US" sz="2000" b="1"/>
                <a:t>       of</a:t>
              </a:r>
            </a:p>
            <a:p>
              <a:pPr eaLnBrk="0" hangingPunct="0"/>
              <a:r>
                <a:rPr lang="en-US" sz="2000" b="1"/>
                <a:t>Individuals</a:t>
              </a:r>
            </a:p>
          </p:txBody>
        </p:sp>
        <p:sp>
          <p:nvSpPr>
            <p:cNvPr id="33801" name="Rectangle 7"/>
            <p:cNvSpPr>
              <a:spLocks noChangeArrowheads="1"/>
            </p:cNvSpPr>
            <p:nvPr/>
          </p:nvSpPr>
          <p:spPr bwMode="auto">
            <a:xfrm>
              <a:off x="1910" y="3799"/>
              <a:ext cx="1510" cy="2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000" b="1"/>
                <a:t>Size of individuals</a:t>
              </a:r>
            </a:p>
          </p:txBody>
        </p:sp>
        <p:sp>
          <p:nvSpPr>
            <p:cNvPr id="33802" name="Rectangle 9"/>
            <p:cNvSpPr>
              <a:spLocks noChangeArrowheads="1"/>
            </p:cNvSpPr>
            <p:nvPr/>
          </p:nvSpPr>
          <p:spPr bwMode="auto">
            <a:xfrm>
              <a:off x="1526" y="3623"/>
              <a:ext cx="2292" cy="231"/>
            </a:xfrm>
            <a:prstGeom prst="rect">
              <a:avLst/>
            </a:prstGeom>
            <a:noFill/>
            <a:ln w="9525">
              <a:noFill/>
              <a:miter lim="800000"/>
              <a:headEnd/>
              <a:tailEnd/>
            </a:ln>
          </p:spPr>
          <p:txBody>
            <a:bodyPr wrap="none" lIns="92075" tIns="46038" rIns="92075" bIns="46038">
              <a:prstTxWarp prst="textNoShape">
                <a:avLst/>
              </a:prstTxWarp>
              <a:spAutoFit/>
            </a:bodyPr>
            <a:lstStyle/>
            <a:p>
              <a:r>
                <a:rPr lang="en-US" sz="1800" b="1"/>
                <a:t>Small                                   Large</a:t>
              </a:r>
            </a:p>
          </p:txBody>
        </p:sp>
      </p:grpSp>
      <p:sp>
        <p:nvSpPr>
          <p:cNvPr id="57354" name="Freeform 10"/>
          <p:cNvSpPr>
            <a:spLocks/>
          </p:cNvSpPr>
          <p:nvPr/>
        </p:nvSpPr>
        <p:spPr bwMode="auto">
          <a:xfrm>
            <a:off x="2362200" y="3314700"/>
            <a:ext cx="3581400" cy="2400300"/>
          </a:xfrm>
          <a:custGeom>
            <a:avLst/>
            <a:gdLst>
              <a:gd name="T0" fmla="*/ 0 w 2256"/>
              <a:gd name="T1" fmla="*/ 1512 h 1512"/>
              <a:gd name="T2" fmla="*/ 384 w 2256"/>
              <a:gd name="T3" fmla="*/ 24 h 1512"/>
              <a:gd name="T4" fmla="*/ 1104 w 2256"/>
              <a:gd name="T5" fmla="*/ 1368 h 1512"/>
              <a:gd name="T6" fmla="*/ 1728 w 2256"/>
              <a:gd name="T7" fmla="*/ 72 h 1512"/>
              <a:gd name="T8" fmla="*/ 2256 w 2256"/>
              <a:gd name="T9" fmla="*/ 1512 h 1512"/>
              <a:gd name="T10" fmla="*/ 0 60000 65536"/>
              <a:gd name="T11" fmla="*/ 0 60000 65536"/>
              <a:gd name="T12" fmla="*/ 0 60000 65536"/>
              <a:gd name="T13" fmla="*/ 0 60000 65536"/>
              <a:gd name="T14" fmla="*/ 0 60000 65536"/>
              <a:gd name="T15" fmla="*/ 0 w 2256"/>
              <a:gd name="T16" fmla="*/ 0 h 1512"/>
              <a:gd name="T17" fmla="*/ 2256 w 2256"/>
              <a:gd name="T18" fmla="*/ 1512 h 1512"/>
            </a:gdLst>
            <a:ahLst/>
            <a:cxnLst>
              <a:cxn ang="T10">
                <a:pos x="T0" y="T1"/>
              </a:cxn>
              <a:cxn ang="T11">
                <a:pos x="T2" y="T3"/>
              </a:cxn>
              <a:cxn ang="T12">
                <a:pos x="T4" y="T5"/>
              </a:cxn>
              <a:cxn ang="T13">
                <a:pos x="T6" y="T7"/>
              </a:cxn>
              <a:cxn ang="T14">
                <a:pos x="T8" y="T9"/>
              </a:cxn>
            </a:cxnLst>
            <a:rect l="T15" t="T16" r="T17" b="T18"/>
            <a:pathLst>
              <a:path w="2256" h="1512">
                <a:moveTo>
                  <a:pt x="0" y="1512"/>
                </a:moveTo>
                <a:cubicBezTo>
                  <a:pt x="100" y="780"/>
                  <a:pt x="200" y="48"/>
                  <a:pt x="384" y="24"/>
                </a:cubicBezTo>
                <a:cubicBezTo>
                  <a:pt x="568" y="0"/>
                  <a:pt x="880" y="1360"/>
                  <a:pt x="1104" y="1368"/>
                </a:cubicBezTo>
                <a:cubicBezTo>
                  <a:pt x="1328" y="1376"/>
                  <a:pt x="1536" y="48"/>
                  <a:pt x="1728" y="72"/>
                </a:cubicBezTo>
                <a:cubicBezTo>
                  <a:pt x="1920" y="96"/>
                  <a:pt x="2168" y="1272"/>
                  <a:pt x="2256" y="1512"/>
                </a:cubicBezTo>
              </a:path>
            </a:pathLst>
          </a:custGeom>
          <a:noFill/>
          <a:ln w="38100" cap="flat" cmpd="sng">
            <a:solidFill>
              <a:srgbClr val="CC0000"/>
            </a:solidFill>
            <a:prstDash val="solid"/>
            <a:round/>
            <a:headEnd type="none" w="sm" len="sm"/>
            <a:tailEnd type="none" w="sm" len="sm"/>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wipe(left)">
                                      <p:cBhvr>
                                        <p:cTn id="7" dur="5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wipe(left)">
                                      <p:cBhvr>
                                        <p:cTn id="12" dur="500"/>
                                        <p:tgtEl>
                                          <p:spTgt spid="573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54"/>
                                        </p:tgtEl>
                                        <p:attrNameLst>
                                          <p:attrName>style.visibility</p:attrName>
                                        </p:attrNameLst>
                                      </p:cBhvr>
                                      <p:to>
                                        <p:strVal val="visible"/>
                                      </p:to>
                                    </p:set>
                                    <p:animEffect transition="in" filter="wipe(left)">
                                      <p:cBhvr>
                                        <p:cTn id="22"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utoUpdateAnimBg="0"/>
      <p:bldP spid="57347" grpId="0" build="p" autoUpdateAnimBg="0"/>
      <p:bldP spid="57354"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b="1" smtClean="0">
                <a:solidFill>
                  <a:srgbClr val="006600"/>
                </a:solidFill>
                <a:effectLst>
                  <a:outerShdw blurRad="38100" dist="38100" dir="2700000" algn="tl">
                    <a:srgbClr val="000000"/>
                  </a:outerShdw>
                </a:effectLst>
              </a:rPr>
              <a:t>Speciation</a:t>
            </a:r>
          </a:p>
        </p:txBody>
      </p:sp>
      <p:sp>
        <p:nvSpPr>
          <p:cNvPr id="82947" name="Rectangle 3"/>
          <p:cNvSpPr>
            <a:spLocks noGrp="1" noChangeArrowheads="1"/>
          </p:cNvSpPr>
          <p:nvPr>
            <p:ph type="body" idx="1"/>
          </p:nvPr>
        </p:nvSpPr>
        <p:spPr/>
        <p:txBody>
          <a:bodyPr/>
          <a:lstStyle/>
          <a:p>
            <a:r>
              <a:rPr lang="en-US" sz="2800" dirty="0" smtClean="0"/>
              <a:t>The </a:t>
            </a:r>
            <a:r>
              <a:rPr lang="en-US" sz="2800" b="1" dirty="0" smtClean="0">
                <a:solidFill>
                  <a:srgbClr val="660066"/>
                </a:solidFill>
                <a:effectLst>
                  <a:outerShdw blurRad="38100" dist="38100" dir="2700000" algn="tl">
                    <a:srgbClr val="000000"/>
                  </a:outerShdw>
                </a:effectLst>
              </a:rPr>
              <a:t>evolution</a:t>
            </a:r>
            <a:r>
              <a:rPr lang="en-US" sz="2800" dirty="0" smtClean="0"/>
              <a:t> of new species.</a:t>
            </a:r>
            <a:endParaRPr lang="en-US" dirty="0"/>
          </a:p>
        </p:txBody>
      </p:sp>
      <p:pic>
        <p:nvPicPr>
          <p:cNvPr id="37" name="Picture 36"/>
          <p:cNvPicPr>
            <a:picLocks noChangeAspect="1"/>
          </p:cNvPicPr>
          <p:nvPr/>
        </p:nvPicPr>
        <p:blipFill>
          <a:blip r:embed="rId3"/>
          <a:stretch>
            <a:fillRect/>
          </a:stretch>
        </p:blipFill>
        <p:spPr>
          <a:xfrm>
            <a:off x="3657600" y="2286000"/>
            <a:ext cx="4572000" cy="3857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wipe(left)">
                                      <p:cBhvr>
                                        <p:cTn id="7" dur="5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wipe(left)">
                                      <p:cBhvr>
                                        <p:cTn id="12" dur="500"/>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P spid="82947"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Numerous ideas helped to shape Darwin’s theory</a:t>
            </a:r>
          </a:p>
          <a:p>
            <a:r>
              <a:rPr lang="en-US" dirty="0" smtClean="0"/>
              <a:t>(1) Thomas Malthus – economist who predicted the human population would grow faster than the space and resources required to sustain it (Influenced competition for limited resources)</a:t>
            </a:r>
          </a:p>
          <a:p>
            <a:r>
              <a:rPr lang="en-US" dirty="0" smtClean="0"/>
              <a:t>(2) James Hutton – proposed Earth was much older than scientists currently believed (gave time for evolution to occur)</a:t>
            </a:r>
            <a:endParaRPr lang="en-US" dirty="0"/>
          </a:p>
        </p:txBody>
      </p:sp>
      <p:sp>
        <p:nvSpPr>
          <p:cNvPr id="3" name="Title 2"/>
          <p:cNvSpPr>
            <a:spLocks noGrp="1"/>
          </p:cNvSpPr>
          <p:nvPr>
            <p:ph type="title"/>
          </p:nvPr>
        </p:nvSpPr>
        <p:spPr/>
        <p:txBody>
          <a:bodyPr/>
          <a:lstStyle/>
          <a:p>
            <a:r>
              <a:rPr lang="en-US" dirty="0" smtClean="0"/>
              <a:t>Influences of Darwin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b="1" smtClean="0">
                <a:solidFill>
                  <a:srgbClr val="993366"/>
                </a:solidFill>
                <a:effectLst>
                  <a:outerShdw blurRad="38100" dist="38100" dir="2700000" algn="tl">
                    <a:srgbClr val="000000"/>
                  </a:outerShdw>
                </a:effectLst>
              </a:rPr>
              <a:t>Allopatric Speciation</a:t>
            </a:r>
          </a:p>
        </p:txBody>
      </p:sp>
      <p:sp>
        <p:nvSpPr>
          <p:cNvPr id="69635" name="Rectangle 3"/>
          <p:cNvSpPr>
            <a:spLocks noGrp="1" noChangeArrowheads="1"/>
          </p:cNvSpPr>
          <p:nvPr>
            <p:ph type="body" idx="1"/>
          </p:nvPr>
        </p:nvSpPr>
        <p:spPr/>
        <p:txBody>
          <a:bodyPr/>
          <a:lstStyle/>
          <a:p>
            <a:pPr eaLnBrk="1" hangingPunct="1">
              <a:defRPr/>
            </a:pPr>
            <a:r>
              <a:rPr lang="en-US" sz="2800" dirty="0" smtClean="0"/>
              <a:t>Induced when the </a:t>
            </a:r>
            <a:r>
              <a:rPr lang="en-US" sz="2800" b="1" u="sng" dirty="0" smtClean="0">
                <a:solidFill>
                  <a:srgbClr val="333399"/>
                </a:solidFill>
                <a:effectLst>
                  <a:outerShdw blurRad="38100" dist="38100" dir="2700000" algn="tl">
                    <a:srgbClr val="000000"/>
                  </a:outerShdw>
                </a:effectLst>
              </a:rPr>
              <a:t>ancestral</a:t>
            </a:r>
            <a:r>
              <a:rPr lang="en-US" sz="2800" u="sng" dirty="0" smtClean="0"/>
              <a:t> </a:t>
            </a:r>
            <a:r>
              <a:rPr lang="en-US" sz="2800" dirty="0" smtClean="0"/>
              <a:t>population becomes </a:t>
            </a:r>
            <a:r>
              <a:rPr lang="en-US" sz="2800" b="1" dirty="0" smtClean="0">
                <a:solidFill>
                  <a:srgbClr val="333399"/>
                </a:solidFill>
                <a:effectLst>
                  <a:outerShdw blurRad="38100" dist="38100" dir="2700000" algn="tl">
                    <a:srgbClr val="000000"/>
                  </a:outerShdw>
                </a:effectLst>
              </a:rPr>
              <a:t>separated</a:t>
            </a:r>
            <a:r>
              <a:rPr lang="en-US" sz="2800" dirty="0" smtClean="0"/>
              <a:t> by a </a:t>
            </a:r>
            <a:r>
              <a:rPr lang="en-US" sz="2800" b="1" dirty="0" smtClean="0">
                <a:solidFill>
                  <a:srgbClr val="333399"/>
                </a:solidFill>
                <a:effectLst>
                  <a:outerShdw blurRad="38100" dist="38100" dir="2700000" algn="tl">
                    <a:srgbClr val="000000"/>
                  </a:outerShdw>
                </a:effectLst>
              </a:rPr>
              <a:t>geographical barrier.</a:t>
            </a:r>
          </a:p>
          <a:p>
            <a:pPr eaLnBrk="1" hangingPunct="1">
              <a:buFontTx/>
              <a:buNone/>
              <a:defRPr/>
            </a:pPr>
            <a:endParaRPr lang="en-US" sz="2800" dirty="0" smtClean="0"/>
          </a:p>
          <a:p>
            <a:pPr eaLnBrk="1" hangingPunct="1">
              <a:defRPr/>
            </a:pPr>
            <a:r>
              <a:rPr lang="en-US" sz="2800" b="1" dirty="0" smtClean="0">
                <a:solidFill>
                  <a:srgbClr val="CC0000"/>
                </a:solidFill>
                <a:effectLst>
                  <a:outerShdw blurRad="38100" dist="38100" dir="2700000" algn="tl">
                    <a:srgbClr val="000000"/>
                  </a:outerShdw>
                </a:effectLst>
              </a:rPr>
              <a:t>Example:</a:t>
            </a:r>
          </a:p>
          <a:p>
            <a:pPr eaLnBrk="1" hangingPunct="1">
              <a:buFontTx/>
              <a:buNone/>
              <a:defRPr/>
            </a:pPr>
            <a:r>
              <a:rPr lang="en-US" sz="2800" dirty="0" smtClean="0"/>
              <a:t>		</a:t>
            </a:r>
            <a:r>
              <a:rPr lang="en-US" sz="2800" b="1" dirty="0" smtClean="0">
                <a:solidFill>
                  <a:srgbClr val="993366"/>
                </a:solidFill>
              </a:rPr>
              <a:t>Grand Canyon and ground squirrels</a:t>
            </a:r>
          </a:p>
        </p:txBody>
      </p:sp>
      <p:pic>
        <p:nvPicPr>
          <p:cNvPr id="4" name="Picture 3"/>
          <p:cNvPicPr>
            <a:picLocks noChangeAspect="1"/>
          </p:cNvPicPr>
          <p:nvPr/>
        </p:nvPicPr>
        <p:blipFill>
          <a:blip r:embed="rId3"/>
          <a:stretch>
            <a:fillRect/>
          </a:stretch>
        </p:blipFill>
        <p:spPr>
          <a:xfrm>
            <a:off x="3200400" y="4508500"/>
            <a:ext cx="5676900" cy="2349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wipe(left)">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wipe(left)">
                                      <p:cBhvr>
                                        <p:cTn id="12" dur="500"/>
                                        <p:tgtEl>
                                          <p:spTgt spid="69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left)">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wipe(left)">
                                      <p:cBhvr>
                                        <p:cTn id="22"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P spid="69635"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b="1" smtClean="0">
                <a:solidFill>
                  <a:srgbClr val="333399"/>
                </a:solidFill>
                <a:effectLst>
                  <a:outerShdw blurRad="38100" dist="38100" dir="2700000" algn="tl">
                    <a:srgbClr val="000000"/>
                  </a:outerShdw>
                </a:effectLst>
              </a:rPr>
              <a:t>Adaptive Radiation</a:t>
            </a:r>
          </a:p>
        </p:txBody>
      </p:sp>
      <p:sp>
        <p:nvSpPr>
          <p:cNvPr id="71683" name="Rectangle 3"/>
          <p:cNvSpPr>
            <a:spLocks noGrp="1" noChangeArrowheads="1"/>
          </p:cNvSpPr>
          <p:nvPr>
            <p:ph type="body" idx="1"/>
          </p:nvPr>
        </p:nvSpPr>
        <p:spPr/>
        <p:txBody>
          <a:bodyPr/>
          <a:lstStyle/>
          <a:p>
            <a:pPr eaLnBrk="1" hangingPunct="1"/>
            <a:r>
              <a:rPr lang="en-US" sz="2800" b="1" dirty="0">
                <a:solidFill>
                  <a:srgbClr val="333399"/>
                </a:solidFill>
                <a:effectLst>
                  <a:outerShdw blurRad="38100" dist="38100" dir="2700000" algn="tl">
                    <a:srgbClr val="000000"/>
                  </a:outerShdw>
                </a:effectLst>
              </a:rPr>
              <a:t>Emergence of numerous </a:t>
            </a:r>
            <a:r>
              <a:rPr lang="en-US" sz="2800" b="1" u="sng" dirty="0">
                <a:solidFill>
                  <a:srgbClr val="333399"/>
                </a:solidFill>
                <a:effectLst>
                  <a:outerShdw blurRad="38100" dist="38100" dir="2700000" algn="tl">
                    <a:srgbClr val="000000"/>
                  </a:outerShdw>
                </a:effectLst>
              </a:rPr>
              <a:t>species</a:t>
            </a:r>
            <a:r>
              <a:rPr lang="en-US" sz="2800" u="sng" dirty="0"/>
              <a:t> </a:t>
            </a:r>
            <a:r>
              <a:rPr lang="en-US" sz="2800" dirty="0"/>
              <a:t>from a </a:t>
            </a:r>
            <a:r>
              <a:rPr lang="en-US" sz="2800" b="1" dirty="0">
                <a:solidFill>
                  <a:srgbClr val="333399"/>
                </a:solidFill>
                <a:effectLst>
                  <a:outerShdw blurRad="38100" dist="38100" dir="2700000" algn="tl">
                    <a:srgbClr val="000000"/>
                  </a:outerShdw>
                </a:effectLst>
              </a:rPr>
              <a:t>common ancestor</a:t>
            </a:r>
            <a:r>
              <a:rPr lang="en-US" sz="2800" dirty="0"/>
              <a:t> introduced to new and </a:t>
            </a:r>
            <a:r>
              <a:rPr lang="en-US" sz="2800" b="1" u="sng" dirty="0" smtClean="0"/>
              <a:t>diverse</a:t>
            </a:r>
            <a:r>
              <a:rPr lang="en-US" sz="2800" b="1" dirty="0" smtClean="0"/>
              <a:t> </a:t>
            </a:r>
            <a:r>
              <a:rPr lang="en-US" sz="2800" dirty="0" smtClean="0"/>
              <a:t>environments</a:t>
            </a:r>
            <a:r>
              <a:rPr lang="en-US" sz="2800" dirty="0"/>
              <a:t>.</a:t>
            </a:r>
          </a:p>
          <a:p>
            <a:pPr eaLnBrk="1" hangingPunct="1">
              <a:buFontTx/>
              <a:buNone/>
            </a:pPr>
            <a:endParaRPr lang="en-US" sz="2800" dirty="0"/>
          </a:p>
          <a:p>
            <a:pPr eaLnBrk="1" hangingPunct="1"/>
            <a:r>
              <a:rPr lang="en-US" sz="2800" b="1" dirty="0">
                <a:solidFill>
                  <a:srgbClr val="CC0000"/>
                </a:solidFill>
                <a:effectLst>
                  <a:outerShdw blurRad="38100" dist="38100" dir="2700000" algn="tl">
                    <a:srgbClr val="000000"/>
                  </a:outerShdw>
                </a:effectLst>
              </a:rPr>
              <a:t>Example:</a:t>
            </a:r>
          </a:p>
          <a:p>
            <a:pPr eaLnBrk="1" hangingPunct="1">
              <a:buFontTx/>
              <a:buNone/>
            </a:pPr>
            <a:r>
              <a:rPr lang="en-US" sz="2800" dirty="0" smtClean="0"/>
              <a:t>	</a:t>
            </a:r>
            <a:r>
              <a:rPr lang="en-US" sz="2800" b="1" dirty="0" smtClean="0">
                <a:solidFill>
                  <a:srgbClr val="993366"/>
                </a:solidFill>
                <a:effectLst>
                  <a:outerShdw blurRad="38100" dist="38100" dir="2700000" algn="tl">
                    <a:srgbClr val="000000"/>
                  </a:outerShdw>
                </a:effectLst>
              </a:rPr>
              <a:t>Darwin’s </a:t>
            </a:r>
            <a:r>
              <a:rPr lang="en-US" sz="2800" b="1" dirty="0">
                <a:solidFill>
                  <a:srgbClr val="993366"/>
                </a:solidFill>
                <a:effectLst>
                  <a:outerShdw blurRad="38100" dist="38100" dir="2700000" algn="tl">
                    <a:srgbClr val="000000"/>
                  </a:outerShdw>
                </a:effectLst>
              </a:rPr>
              <a:t>Finches</a:t>
            </a:r>
          </a:p>
        </p:txBody>
      </p:sp>
      <p:pic>
        <p:nvPicPr>
          <p:cNvPr id="5" name="Picture 4"/>
          <p:cNvPicPr>
            <a:picLocks noChangeAspect="1"/>
          </p:cNvPicPr>
          <p:nvPr/>
        </p:nvPicPr>
        <p:blipFill>
          <a:blip r:embed="rId3"/>
          <a:stretch>
            <a:fillRect/>
          </a:stretch>
        </p:blipFill>
        <p:spPr>
          <a:xfrm>
            <a:off x="4419600" y="3104023"/>
            <a:ext cx="4492792" cy="3753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wipe(left)">
                                      <p:cBhvr>
                                        <p:cTn id="7" dur="500"/>
                                        <p:tgtEl>
                                          <p:spTgt spid="71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wipe(left)">
                                      <p:cBhvr>
                                        <p:cTn id="12" dur="5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wipe(left)">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wipe(left)">
                                      <p:cBhvr>
                                        <p:cTn id="2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autoUpdateAnimBg="0"/>
      <p:bldP spid="71683" grpId="0" build="p"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b="1" smtClean="0">
                <a:solidFill>
                  <a:srgbClr val="993366"/>
                </a:solidFill>
                <a:effectLst>
                  <a:outerShdw blurRad="38100" dist="38100" dir="2700000" algn="tl">
                    <a:srgbClr val="000000"/>
                  </a:outerShdw>
                </a:effectLst>
              </a:rPr>
              <a:t>Sympatric Speciation</a:t>
            </a:r>
          </a:p>
        </p:txBody>
      </p:sp>
      <p:sp>
        <p:nvSpPr>
          <p:cNvPr id="73731" name="Rectangle 3"/>
          <p:cNvSpPr>
            <a:spLocks noGrp="1" noChangeArrowheads="1"/>
          </p:cNvSpPr>
          <p:nvPr>
            <p:ph type="body" idx="1"/>
          </p:nvPr>
        </p:nvSpPr>
        <p:spPr>
          <a:xfrm>
            <a:off x="0" y="1219200"/>
            <a:ext cx="9144000" cy="4788091"/>
          </a:xfrm>
        </p:spPr>
        <p:txBody>
          <a:bodyPr/>
          <a:lstStyle/>
          <a:p>
            <a:pPr eaLnBrk="1" hangingPunct="1"/>
            <a:r>
              <a:rPr lang="en-US" sz="2800" dirty="0" smtClean="0"/>
              <a:t>When a new species is formed from an existing </a:t>
            </a:r>
            <a:r>
              <a:rPr lang="en-US" sz="2800" u="sng" dirty="0" smtClean="0"/>
              <a:t>species</a:t>
            </a:r>
            <a:r>
              <a:rPr lang="en-US" sz="2800" dirty="0" smtClean="0"/>
              <a:t> while living in the same geographic region (more rare than </a:t>
            </a:r>
            <a:r>
              <a:rPr lang="en-US" sz="2800" dirty="0" err="1" smtClean="0"/>
              <a:t>allopatric</a:t>
            </a:r>
            <a:r>
              <a:rPr lang="en-US" sz="2800" dirty="0" smtClean="0"/>
              <a:t> speciation).</a:t>
            </a:r>
          </a:p>
          <a:p>
            <a:pPr eaLnBrk="1" hangingPunct="1">
              <a:buFontTx/>
              <a:buNone/>
            </a:pPr>
            <a:endParaRPr lang="en-US" sz="2800" dirty="0" smtClean="0"/>
          </a:p>
          <a:p>
            <a:pPr eaLnBrk="1" hangingPunct="1">
              <a:buNone/>
            </a:pPr>
            <a:endParaRPr lang="en-US" sz="2800" dirty="0"/>
          </a:p>
        </p:txBody>
      </p:sp>
      <p:pic>
        <p:nvPicPr>
          <p:cNvPr id="11" name="Picture 10"/>
          <p:cNvPicPr>
            <a:picLocks noChangeAspect="1"/>
          </p:cNvPicPr>
          <p:nvPr/>
        </p:nvPicPr>
        <p:blipFill>
          <a:blip r:embed="rId3"/>
          <a:stretch>
            <a:fillRect/>
          </a:stretch>
        </p:blipFill>
        <p:spPr>
          <a:xfrm>
            <a:off x="1600200" y="2743200"/>
            <a:ext cx="6324600" cy="3933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wipe(left)">
                                      <p:cBhvr>
                                        <p:cTn id="7" dur="500"/>
                                        <p:tgtEl>
                                          <p:spTgt spid="73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wipe(left)">
                                      <p:cBhvr>
                                        <p:cTn id="12" dur="5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utoUpdateAnimBg="0"/>
      <p:bldP spid="73731"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b="1" smtClean="0">
                <a:solidFill>
                  <a:srgbClr val="333399"/>
                </a:solidFill>
                <a:effectLst>
                  <a:outerShdw blurRad="38100" dist="38100" dir="2700000" algn="tl">
                    <a:srgbClr val="000000"/>
                  </a:outerShdw>
                </a:effectLst>
              </a:rPr>
              <a:t>Convergent Evolution</a:t>
            </a:r>
          </a:p>
        </p:txBody>
      </p:sp>
      <p:sp>
        <p:nvSpPr>
          <p:cNvPr id="77827" name="Rectangle 3"/>
          <p:cNvSpPr>
            <a:spLocks noGrp="1" noChangeArrowheads="1"/>
          </p:cNvSpPr>
          <p:nvPr>
            <p:ph type="body" idx="1"/>
          </p:nvPr>
        </p:nvSpPr>
        <p:spPr>
          <a:xfrm>
            <a:off x="381000" y="1981200"/>
            <a:ext cx="8458200" cy="4114800"/>
          </a:xfrm>
        </p:spPr>
        <p:txBody>
          <a:bodyPr/>
          <a:lstStyle/>
          <a:p>
            <a:pPr eaLnBrk="1" hangingPunct="1">
              <a:defRPr/>
            </a:pPr>
            <a:r>
              <a:rPr lang="en-US" sz="2800" b="1" dirty="0" smtClean="0">
                <a:solidFill>
                  <a:srgbClr val="333399"/>
                </a:solidFill>
                <a:effectLst>
                  <a:outerShdw blurRad="38100" dist="38100" dir="2700000" algn="tl">
                    <a:srgbClr val="000000"/>
                  </a:outerShdw>
                </a:effectLst>
              </a:rPr>
              <a:t>Species</a:t>
            </a:r>
            <a:r>
              <a:rPr lang="en-US" sz="2800" dirty="0" smtClean="0"/>
              <a:t> from different </a:t>
            </a:r>
            <a:r>
              <a:rPr lang="en-US" sz="2800" b="1" u="sng" dirty="0" smtClean="0">
                <a:solidFill>
                  <a:srgbClr val="660066"/>
                </a:solidFill>
                <a:effectLst>
                  <a:outerShdw blurRad="38100" dist="38100" dir="2700000" algn="tl">
                    <a:srgbClr val="000000"/>
                  </a:outerShdw>
                </a:effectLst>
              </a:rPr>
              <a:t>evolutionary </a:t>
            </a:r>
            <a:r>
              <a:rPr lang="en-US" sz="2800" b="1" dirty="0" smtClean="0">
                <a:solidFill>
                  <a:srgbClr val="660066"/>
                </a:solidFill>
                <a:effectLst>
                  <a:outerShdw blurRad="38100" dist="38100" dir="2700000" algn="tl">
                    <a:srgbClr val="000000"/>
                  </a:outerShdw>
                </a:effectLst>
              </a:rPr>
              <a:t>branches</a:t>
            </a:r>
            <a:r>
              <a:rPr lang="en-US" sz="2800" dirty="0" smtClean="0"/>
              <a:t> may come to resemble one another if they live in </a:t>
            </a:r>
            <a:r>
              <a:rPr lang="en-US" sz="2800" b="1" dirty="0" smtClean="0">
                <a:solidFill>
                  <a:srgbClr val="006600"/>
                </a:solidFill>
                <a:effectLst>
                  <a:outerShdw blurRad="38100" dist="38100" dir="2700000" algn="tl">
                    <a:srgbClr val="000000"/>
                  </a:outerShdw>
                </a:effectLst>
              </a:rPr>
              <a:t>very similar </a:t>
            </a:r>
            <a:r>
              <a:rPr lang="en-US" sz="2800" b="1" u="sng" dirty="0" smtClean="0">
                <a:solidFill>
                  <a:srgbClr val="006600"/>
                </a:solidFill>
                <a:effectLst>
                  <a:outerShdw blurRad="38100" dist="38100" dir="2700000" algn="tl">
                    <a:srgbClr val="000000"/>
                  </a:outerShdw>
                </a:effectLst>
              </a:rPr>
              <a:t>environments</a:t>
            </a:r>
            <a:r>
              <a:rPr lang="en-US" sz="2800" b="1" dirty="0" smtClean="0">
                <a:solidFill>
                  <a:srgbClr val="006600"/>
                </a:solidFill>
                <a:effectLst>
                  <a:outerShdw blurRad="38100" dist="38100" dir="2700000" algn="tl">
                    <a:srgbClr val="000000"/>
                  </a:outerShdw>
                </a:effectLst>
              </a:rPr>
              <a:t>.</a:t>
            </a:r>
          </a:p>
          <a:p>
            <a:pPr eaLnBrk="1" hangingPunct="1">
              <a:buFontTx/>
              <a:buNone/>
              <a:defRPr/>
            </a:pPr>
            <a:endParaRPr lang="en-US" sz="1400" dirty="0" smtClean="0"/>
          </a:p>
          <a:p>
            <a:pPr eaLnBrk="1" hangingPunct="1">
              <a:defRPr/>
            </a:pPr>
            <a:r>
              <a:rPr lang="en-US" sz="2800" b="1" dirty="0" smtClean="0">
                <a:solidFill>
                  <a:srgbClr val="CC0000"/>
                </a:solidFill>
                <a:effectLst>
                  <a:outerShdw blurRad="38100" dist="38100" dir="2700000" algn="tl">
                    <a:srgbClr val="000000"/>
                  </a:outerShdw>
                </a:effectLst>
              </a:rPr>
              <a:t>Example:</a:t>
            </a:r>
          </a:p>
          <a:p>
            <a:pPr eaLnBrk="1" hangingPunct="1">
              <a:buFontTx/>
              <a:buNone/>
              <a:defRPr/>
            </a:pPr>
            <a:r>
              <a:rPr lang="en-US" sz="2800" b="1" dirty="0" smtClean="0">
                <a:solidFill>
                  <a:srgbClr val="333399"/>
                </a:solidFill>
                <a:effectLst>
                  <a:outerShdw blurRad="38100" dist="38100" dir="2700000" algn="tl">
                    <a:srgbClr val="000000"/>
                  </a:outerShdw>
                </a:effectLst>
              </a:rPr>
              <a:t>	1.	Ostrich (Africa) and Emu (Australia).</a:t>
            </a:r>
          </a:p>
          <a:p>
            <a:pPr eaLnBrk="1" hangingPunct="1">
              <a:buFontTx/>
              <a:buNone/>
              <a:defRPr/>
            </a:pPr>
            <a:r>
              <a:rPr lang="en-US" sz="2800" b="1" dirty="0" smtClean="0">
                <a:solidFill>
                  <a:srgbClr val="333399"/>
                </a:solidFill>
                <a:effectLst>
                  <a:outerShdw blurRad="38100" dist="38100" dir="2700000" algn="tl">
                    <a:srgbClr val="000000"/>
                  </a:outerShdw>
                </a:effectLst>
              </a:rPr>
              <a:t>	2.	Sidewinder (Mojave Desert) and</a:t>
            </a:r>
          </a:p>
          <a:p>
            <a:pPr eaLnBrk="1" hangingPunct="1">
              <a:buFontTx/>
              <a:buNone/>
              <a:defRPr/>
            </a:pPr>
            <a:r>
              <a:rPr lang="en-US" sz="2800" b="1" dirty="0" smtClean="0">
                <a:solidFill>
                  <a:srgbClr val="333399"/>
                </a:solidFill>
                <a:effectLst>
                  <a:outerShdw blurRad="38100" dist="38100" dir="2700000" algn="tl">
                    <a:srgbClr val="000000"/>
                  </a:outerShdw>
                </a:effectLst>
              </a:rPr>
              <a:t>		Horned Viper (Middle East Desert)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wipe(left)">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wipe(left)">
                                      <p:cBhvr>
                                        <p:cTn id="12" dur="500"/>
                                        <p:tgtEl>
                                          <p:spTgt spid="778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500"/>
                                        <p:tgtEl>
                                          <p:spTgt spid="778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500"/>
                                        <p:tgtEl>
                                          <p:spTgt spid="778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Effect transition="in" filter="wipe(left)">
                                      <p:cBhvr>
                                        <p:cTn id="27" dur="500"/>
                                        <p:tgtEl>
                                          <p:spTgt spid="778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27">
                                            <p:txEl>
                                              <p:pRg st="5" end="5"/>
                                            </p:txEl>
                                          </p:spTgt>
                                        </p:tgtEl>
                                        <p:attrNameLst>
                                          <p:attrName>style.visibility</p:attrName>
                                        </p:attrNameLst>
                                      </p:cBhvr>
                                      <p:to>
                                        <p:strVal val="visible"/>
                                      </p:to>
                                    </p:set>
                                    <p:animEffect transition="in" filter="wipe(left)">
                                      <p:cBhvr>
                                        <p:cTn id="32"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p:bldP spid="77827" grpId="0" build="p"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b="1" smtClean="0">
                <a:solidFill>
                  <a:schemeClr val="accent2"/>
                </a:solidFill>
                <a:effectLst>
                  <a:outerShdw blurRad="38100" dist="38100" dir="2700000" algn="tl">
                    <a:srgbClr val="000000"/>
                  </a:outerShdw>
                </a:effectLst>
              </a:rPr>
              <a:t>Coevolution</a:t>
            </a:r>
          </a:p>
        </p:txBody>
      </p:sp>
      <p:sp>
        <p:nvSpPr>
          <p:cNvPr id="79875" name="Rectangle 3"/>
          <p:cNvSpPr>
            <a:spLocks noGrp="1" noChangeArrowheads="1"/>
          </p:cNvSpPr>
          <p:nvPr>
            <p:ph type="body" idx="1"/>
          </p:nvPr>
        </p:nvSpPr>
        <p:spPr/>
        <p:txBody>
          <a:bodyPr/>
          <a:lstStyle/>
          <a:p>
            <a:pPr eaLnBrk="1" hangingPunct="1">
              <a:defRPr/>
            </a:pPr>
            <a:r>
              <a:rPr lang="en-US" sz="2800" b="1" dirty="0" smtClean="0">
                <a:solidFill>
                  <a:srgbClr val="333399"/>
                </a:solidFill>
                <a:effectLst>
                  <a:outerShdw blurRad="38100" dist="38100" dir="2700000" algn="tl">
                    <a:srgbClr val="000000"/>
                  </a:outerShdw>
                </a:effectLst>
              </a:rPr>
              <a:t>Evolutionary change</a:t>
            </a:r>
            <a:r>
              <a:rPr lang="en-US" sz="2800" dirty="0" smtClean="0"/>
              <a:t>, in which one species act as a </a:t>
            </a:r>
            <a:r>
              <a:rPr lang="en-US" sz="2800" b="1" u="sng" dirty="0" smtClean="0">
                <a:solidFill>
                  <a:srgbClr val="660066"/>
                </a:solidFill>
                <a:effectLst>
                  <a:outerShdw blurRad="38100" dist="38100" dir="2700000" algn="tl">
                    <a:srgbClr val="000000"/>
                  </a:outerShdw>
                </a:effectLst>
              </a:rPr>
              <a:t>selective</a:t>
            </a:r>
            <a:r>
              <a:rPr lang="en-US" sz="2800" b="1" dirty="0" smtClean="0">
                <a:solidFill>
                  <a:srgbClr val="660066"/>
                </a:solidFill>
                <a:effectLst>
                  <a:outerShdw blurRad="38100" dist="38100" dir="2700000" algn="tl">
                    <a:srgbClr val="000000"/>
                  </a:outerShdw>
                </a:effectLst>
              </a:rPr>
              <a:t> force</a:t>
            </a:r>
            <a:r>
              <a:rPr lang="en-US" sz="2800" dirty="0" smtClean="0"/>
              <a:t> on a </a:t>
            </a:r>
            <a:r>
              <a:rPr lang="en-US" sz="2800" b="1" dirty="0" smtClean="0">
                <a:solidFill>
                  <a:srgbClr val="333399"/>
                </a:solidFill>
                <a:effectLst>
                  <a:outerShdw blurRad="38100" dist="38100" dir="2700000" algn="tl">
                    <a:srgbClr val="000000"/>
                  </a:outerShdw>
                </a:effectLst>
              </a:rPr>
              <a:t>second</a:t>
            </a:r>
            <a:r>
              <a:rPr lang="en-US" sz="2800" dirty="0" smtClean="0"/>
              <a:t> species, inducing adaptations that in turn act as selective force on the </a:t>
            </a:r>
            <a:r>
              <a:rPr lang="en-US" sz="2800" b="1" dirty="0" smtClean="0">
                <a:solidFill>
                  <a:srgbClr val="333399"/>
                </a:solidFill>
                <a:effectLst>
                  <a:outerShdw blurRad="38100" dist="38100" dir="2700000" algn="tl">
                    <a:srgbClr val="000000"/>
                  </a:outerShdw>
                </a:effectLst>
              </a:rPr>
              <a:t>first</a:t>
            </a:r>
            <a:r>
              <a:rPr lang="en-US" sz="2800" dirty="0" smtClean="0"/>
              <a:t> species.</a:t>
            </a:r>
          </a:p>
          <a:p>
            <a:pPr eaLnBrk="1" hangingPunct="1">
              <a:buFontTx/>
              <a:buNone/>
              <a:defRPr/>
            </a:pPr>
            <a:endParaRPr lang="en-US" sz="1600" dirty="0" smtClean="0"/>
          </a:p>
          <a:p>
            <a:pPr eaLnBrk="1" hangingPunct="1">
              <a:defRPr/>
            </a:pPr>
            <a:r>
              <a:rPr lang="en-US" sz="2800" b="1" dirty="0" smtClean="0">
                <a:solidFill>
                  <a:srgbClr val="CC0000"/>
                </a:solidFill>
                <a:effectLst>
                  <a:outerShdw blurRad="38100" dist="38100" dir="2700000" algn="tl">
                    <a:srgbClr val="000000"/>
                  </a:outerShdw>
                </a:effectLst>
              </a:rPr>
              <a:t>Example:</a:t>
            </a:r>
          </a:p>
          <a:p>
            <a:pPr eaLnBrk="1" hangingPunct="1">
              <a:buFontTx/>
              <a:buNone/>
              <a:defRPr/>
            </a:pPr>
            <a:r>
              <a:rPr lang="en-US" sz="2800" b="1" dirty="0" smtClean="0">
                <a:solidFill>
                  <a:srgbClr val="6600FF"/>
                </a:solidFill>
                <a:effectLst>
                  <a:outerShdw blurRad="38100" dist="38100" dir="2700000" algn="tl">
                    <a:srgbClr val="000000"/>
                  </a:outerShdw>
                </a:effectLst>
              </a:rPr>
              <a:t>	1.	Acacia ants and acacia trees</a:t>
            </a:r>
          </a:p>
          <a:p>
            <a:pPr eaLnBrk="1" hangingPunct="1">
              <a:buFontTx/>
              <a:buNone/>
              <a:defRPr/>
            </a:pPr>
            <a:r>
              <a:rPr lang="en-US" sz="2800" b="1" dirty="0" smtClean="0">
                <a:solidFill>
                  <a:srgbClr val="6600FF"/>
                </a:solidFill>
                <a:effectLst>
                  <a:outerShdw blurRad="38100" dist="38100" dir="2700000" algn="tl">
                    <a:srgbClr val="000000"/>
                  </a:outerShdw>
                </a:effectLst>
              </a:rPr>
              <a:t>	2.	Humming birds and plants with flowers 	with long 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wipe(left)">
                                      <p:cBhvr>
                                        <p:cTn id="7" dur="5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wipe(left)">
                                      <p:cBhvr>
                                        <p:cTn id="12" dur="500"/>
                                        <p:tgtEl>
                                          <p:spTgt spid="798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wipe(left)">
                                      <p:cBhvr>
                                        <p:cTn id="17" dur="500"/>
                                        <p:tgtEl>
                                          <p:spTgt spid="79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wipe(left)">
                                      <p:cBhvr>
                                        <p:cTn id="22" dur="500"/>
                                        <p:tgtEl>
                                          <p:spTgt spid="7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wipe(left)">
                                      <p:cBhvr>
                                        <p:cTn id="27"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utoUpdateAnimBg="0"/>
      <p:bldP spid="79875" grpId="0" build="p"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Charles Lyell – geologist who stressed that processes occurring now have shaped Earth’s geological features over long periods of time (made Darwin ask, if the Earth could change over time, could life change as well?)</a:t>
            </a:r>
          </a:p>
          <a:p>
            <a:r>
              <a:rPr lang="en-US" dirty="0" smtClean="0"/>
              <a:t>4.  Jean-</a:t>
            </a:r>
            <a:r>
              <a:rPr lang="en-US" dirty="0" err="1" smtClean="0"/>
              <a:t>Baptiste</a:t>
            </a:r>
            <a:r>
              <a:rPr lang="en-US" dirty="0" smtClean="0"/>
              <a:t> Lamarck – first to propose a mechanism to explain how organisms change over time (inheritance of acquired traits/behavior)</a:t>
            </a:r>
            <a:endParaRPr lang="en-US" dirty="0"/>
          </a:p>
        </p:txBody>
      </p:sp>
      <p:sp>
        <p:nvSpPr>
          <p:cNvPr id="3" name="Title 2"/>
          <p:cNvSpPr>
            <a:spLocks noGrp="1"/>
          </p:cNvSpPr>
          <p:nvPr>
            <p:ph type="title"/>
          </p:nvPr>
        </p:nvSpPr>
        <p:spPr/>
        <p:txBody>
          <a:bodyPr/>
          <a:lstStyle/>
          <a:p>
            <a:r>
              <a:rPr lang="en-US" dirty="0" smtClean="0"/>
              <a:t>Influences of Darwin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04800"/>
            <a:ext cx="8229600" cy="34813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22, Darwin sailed around the world on a ship called the </a:t>
            </a:r>
            <a:r>
              <a:rPr kumimoji="0" lang="en-US" sz="2800" b="1" i="1" u="sng"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HMS Beagle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1" u="sng"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Studied for a long time on the </a:t>
            </a:r>
            <a:r>
              <a:rPr kumimoji="0" lang="en-US" sz="2800" b="1" i="1" u="sng"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Galapagos Islands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off the coast of S. America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3" descr="Image:Voyage of the Beagle.jpg">
            <a:hlinkClick r:id="rId2"/>
          </p:cNvPr>
          <p:cNvPicPr>
            <a:picLocks noChangeAspect="1" noChangeArrowheads="1"/>
          </p:cNvPicPr>
          <p:nvPr/>
        </p:nvPicPr>
        <p:blipFill>
          <a:blip r:embed="rId3" cstate="print"/>
          <a:srcRect/>
          <a:stretch>
            <a:fillRect/>
          </a:stretch>
        </p:blipFill>
        <p:spPr bwMode="auto">
          <a:xfrm>
            <a:off x="304800" y="2895600"/>
            <a:ext cx="8610600" cy="377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417638"/>
          </a:xfrm>
          <a:prstGeom prst="rect">
            <a:avLst/>
          </a:prstGeom>
          <a:solidFill>
            <a:srgbClr val="3366FF"/>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The Theory of Evolution by Natural Selection</a:t>
            </a:r>
          </a:p>
        </p:txBody>
      </p:sp>
      <p:sp>
        <p:nvSpPr>
          <p:cNvPr id="3" name="Rectangle 3"/>
          <p:cNvSpPr txBox="1">
            <a:spLocks noChangeArrowheads="1"/>
          </p:cNvSpPr>
          <p:nvPr/>
        </p:nvSpPr>
        <p:spPr>
          <a:xfrm>
            <a:off x="0" y="1447800"/>
            <a:ext cx="9144000" cy="5410200"/>
          </a:xfrm>
          <a:prstGeom prst="rect">
            <a:avLst/>
          </a:prstGeom>
          <a:solidFill>
            <a:srgbClr val="FFFF99"/>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500" b="1" i="1" u="sng" strike="noStrike" kern="1200" cap="none" spc="0" normalizeH="0" baseline="0" noProof="0" dirty="0" smtClean="0">
                <a:ln>
                  <a:noFill/>
                </a:ln>
                <a:solidFill>
                  <a:srgbClr val="CC00CC"/>
                </a:solidFill>
                <a:effectLst>
                  <a:outerShdw blurRad="38100" dist="38100" dir="2700000" algn="tl">
                    <a:srgbClr val="000000"/>
                  </a:outerShdw>
                </a:effectLst>
                <a:uLnTx/>
                <a:uFillTx/>
                <a:latin typeface="+mn-lt"/>
                <a:ea typeface="+mn-ea"/>
                <a:cs typeface="+mn-cs"/>
              </a:rPr>
              <a:t>Evolution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change in a species over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500" b="1" i="1" u="sng" strike="noStrike" kern="1200" cap="none" spc="0" normalizeH="0" baseline="0" noProof="0" dirty="0" smtClean="0">
                <a:ln>
                  <a:noFill/>
                </a:ln>
                <a:solidFill>
                  <a:srgbClr val="CC00CC"/>
                </a:solidFill>
                <a:effectLst>
                  <a:outerShdw blurRad="38100" dist="38100" dir="2700000" algn="tl">
                    <a:srgbClr val="000000"/>
                  </a:outerShdw>
                </a:effectLst>
                <a:uLnTx/>
                <a:uFillTx/>
                <a:latin typeface="+mn-lt"/>
                <a:ea typeface="+mn-ea"/>
                <a:cs typeface="+mn-cs"/>
              </a:rPr>
              <a:t>Natural Selection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process by which individuals that are better suited to their environment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survive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reproduce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 higher rate</a:t>
            </a:r>
            <a:endParaRPr kumimoji="0" lang="en-US" sz="3200" b="1" i="1" u="sng" strike="noStrike" kern="1200" cap="none" spc="0" normalizeH="0" baseline="0" noProof="0" dirty="0" smtClean="0">
              <a:ln>
                <a:noFill/>
              </a:ln>
              <a:solidFill>
                <a:srgbClr val="CC00CC"/>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a:solidFill>
            <a:srgbClr val="FF00FF">
              <a:alpha val="50000"/>
            </a:srgb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Cooper Black" pitchFamily="18" charset="0"/>
                <a:ea typeface="+mj-ea"/>
                <a:cs typeface="+mj-cs"/>
              </a:rPr>
              <a:t>How Natural Selection Works</a:t>
            </a:r>
          </a:p>
        </p:txBody>
      </p:sp>
      <p:sp>
        <p:nvSpPr>
          <p:cNvPr id="3" name="Rectangle 3"/>
          <p:cNvSpPr txBox="1">
            <a:spLocks noChangeArrowheads="1"/>
          </p:cNvSpPr>
          <p:nvPr/>
        </p:nvSpPr>
        <p:spPr>
          <a:xfrm>
            <a:off x="0" y="1143000"/>
            <a:ext cx="9144000" cy="4525963"/>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Organisms tend to over produce offspring, and have the potential to increase in numbers exponentially.</a:t>
            </a:r>
          </a:p>
        </p:txBody>
      </p:sp>
      <p:pic>
        <p:nvPicPr>
          <p:cNvPr id="5" name="Picture 3" descr="Fig"/>
          <p:cNvPicPr>
            <a:picLocks noChangeAspect="1" noChangeArrowheads="1"/>
          </p:cNvPicPr>
          <p:nvPr/>
        </p:nvPicPr>
        <p:blipFill>
          <a:blip r:embed="rId2" cstate="print"/>
          <a:srcRect/>
          <a:stretch>
            <a:fillRect/>
          </a:stretch>
        </p:blipFill>
        <p:spPr bwMode="auto">
          <a:xfrm>
            <a:off x="1676400" y="2743200"/>
            <a:ext cx="5486400" cy="4114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47800"/>
            <a:ext cx="8686800" cy="1447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Populations</a:t>
            </a:r>
            <a:r>
              <a:rPr kumimoji="0" lang="en-US" sz="3200" b="0" i="0" u="none" strike="noStrike" kern="1200" cap="none" spc="0" normalizeH="0" noProof="0" dirty="0" smtClean="0">
                <a:ln>
                  <a:noFill/>
                </a:ln>
                <a:solidFill>
                  <a:schemeClr val="tx1"/>
                </a:solidFill>
                <a:effectLst/>
                <a:uLnTx/>
                <a:uFillTx/>
                <a:latin typeface="+mn-lt"/>
                <a:ea typeface="+mn-ea"/>
                <a:cs typeface="+mn-cs"/>
              </a:rPr>
              <a:t> are genetically variable due to mutations and genetic recombination (crossover)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4"/>
          <p:cNvSpPr txBox="1">
            <a:spLocks noChangeArrowheads="1"/>
          </p:cNvSpPr>
          <p:nvPr/>
        </p:nvSpPr>
        <p:spPr>
          <a:xfrm>
            <a:off x="0" y="0"/>
            <a:ext cx="9144000" cy="1417638"/>
          </a:xfrm>
          <a:prstGeom prst="rect">
            <a:avLst/>
          </a:prstGeom>
          <a:solidFill>
            <a:srgbClr val="FF00FF">
              <a:alpha val="50000"/>
            </a:srgb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Cooper Black" pitchFamily="18" charset="0"/>
                <a:ea typeface="+mj-ea"/>
                <a:cs typeface="+mj-cs"/>
              </a:rPr>
              <a:t>How Natural Selection Works</a:t>
            </a:r>
          </a:p>
        </p:txBody>
      </p:sp>
      <p:pic>
        <p:nvPicPr>
          <p:cNvPr id="5" name="Picture 4" descr="Fig"/>
          <p:cNvPicPr>
            <a:picLocks noChangeAspect="1" noChangeArrowheads="1"/>
          </p:cNvPicPr>
          <p:nvPr/>
        </p:nvPicPr>
        <p:blipFill>
          <a:blip r:embed="rId2" cstate="print"/>
          <a:srcRect/>
          <a:stretch>
            <a:fillRect/>
          </a:stretch>
        </p:blipFill>
        <p:spPr bwMode="auto">
          <a:xfrm>
            <a:off x="1752600" y="2914650"/>
            <a:ext cx="5257800" cy="39433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200" dirty="0" smtClean="0"/>
              <a:t>3.  There is a finite supply of resources required for life.</a:t>
            </a:r>
            <a:endParaRPr lang="en-US" sz="3200" dirty="0"/>
          </a:p>
        </p:txBody>
      </p:sp>
      <p:sp>
        <p:nvSpPr>
          <p:cNvPr id="4" name="Rectangle 4"/>
          <p:cNvSpPr txBox="1">
            <a:spLocks noChangeArrowheads="1"/>
          </p:cNvSpPr>
          <p:nvPr/>
        </p:nvSpPr>
        <p:spPr>
          <a:xfrm>
            <a:off x="0" y="0"/>
            <a:ext cx="9144000" cy="1417638"/>
          </a:xfrm>
          <a:prstGeom prst="rect">
            <a:avLst/>
          </a:prstGeom>
          <a:solidFill>
            <a:srgbClr val="FF00FF">
              <a:alpha val="50000"/>
            </a:srgb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2"/>
                </a:solidFill>
                <a:effectLst>
                  <a:outerShdw blurRad="38100" dist="38100" dir="2700000" algn="tl">
                    <a:srgbClr val="000000"/>
                  </a:outerShdw>
                </a:effectLst>
                <a:uLnTx/>
                <a:uFillTx/>
                <a:latin typeface="Cooper Black" pitchFamily="18" charset="0"/>
                <a:ea typeface="+mj-ea"/>
                <a:cs typeface="+mj-cs"/>
              </a:rPr>
              <a:t>How Natural Selection Works</a:t>
            </a:r>
          </a:p>
        </p:txBody>
      </p:sp>
      <p:pic>
        <p:nvPicPr>
          <p:cNvPr id="5" name="Picture 4" descr="Fig"/>
          <p:cNvPicPr>
            <a:picLocks noChangeAspect="1" noChangeArrowheads="1"/>
          </p:cNvPicPr>
          <p:nvPr/>
        </p:nvPicPr>
        <p:blipFill>
          <a:blip r:embed="rId2" cstate="print"/>
          <a:srcRect/>
          <a:stretch>
            <a:fillRect/>
          </a:stretch>
        </p:blipFill>
        <p:spPr bwMode="auto">
          <a:xfrm>
            <a:off x="1752600" y="2914650"/>
            <a:ext cx="5257800" cy="39433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762</TotalTime>
  <Words>1067</Words>
  <Application>Microsoft Macintosh PowerPoint</Application>
  <PresentationFormat>On-screen Show (4:3)</PresentationFormat>
  <Paragraphs>157</Paragraphs>
  <Slides>34</Slides>
  <Notes>14</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Concourse</vt:lpstr>
      <vt:lpstr>Darwin and Natural Selection</vt:lpstr>
      <vt:lpstr>Slide 2</vt:lpstr>
      <vt:lpstr>Influences of Darwin</vt:lpstr>
      <vt:lpstr>Influences of Darwin</vt:lpstr>
      <vt:lpstr>Slide 5</vt:lpstr>
      <vt:lpstr>Slide 6</vt:lpstr>
      <vt:lpstr>Slide 7</vt:lpstr>
      <vt:lpstr>Slide 8</vt:lpstr>
      <vt:lpstr>Slide 9</vt:lpstr>
      <vt:lpstr>Slide 10</vt:lpstr>
      <vt:lpstr>Slide 11</vt:lpstr>
      <vt:lpstr>Slide 12</vt:lpstr>
      <vt:lpstr>Evidence of Evolution</vt:lpstr>
      <vt:lpstr>Evidence of Evolution</vt:lpstr>
      <vt:lpstr>Evidence of Evolution</vt:lpstr>
      <vt:lpstr>Evidence of Evolution</vt:lpstr>
      <vt:lpstr>Evidence of Evolution</vt:lpstr>
      <vt:lpstr>Evidence of Evolution</vt:lpstr>
      <vt:lpstr>Evidence of Evolution</vt:lpstr>
      <vt:lpstr>Evidence of Evolution</vt:lpstr>
      <vt:lpstr>Evidence of Evolution</vt:lpstr>
      <vt:lpstr>Evidence of Evolution</vt:lpstr>
      <vt:lpstr>Slide 23</vt:lpstr>
      <vt:lpstr>Slide 24</vt:lpstr>
      <vt:lpstr>Modes of Action</vt:lpstr>
      <vt:lpstr>1. Stabilizing Selection</vt:lpstr>
      <vt:lpstr>2. Directional Selection</vt:lpstr>
      <vt:lpstr>3. Diversifying Selection</vt:lpstr>
      <vt:lpstr>Speciation</vt:lpstr>
      <vt:lpstr>Allopatric Speciation</vt:lpstr>
      <vt:lpstr>Adaptive Radiation</vt:lpstr>
      <vt:lpstr>Sympatric Speciation</vt:lpstr>
      <vt:lpstr>Convergent Evolution</vt:lpstr>
      <vt:lpstr>Coevolution</vt:lpstr>
    </vt:vector>
  </TitlesOfParts>
  <Company>Harnett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HCS</dc:creator>
  <cp:lastModifiedBy>Shannon Atkins</cp:lastModifiedBy>
  <cp:revision>30</cp:revision>
  <dcterms:created xsi:type="dcterms:W3CDTF">2016-05-11T01:34:09Z</dcterms:created>
  <dcterms:modified xsi:type="dcterms:W3CDTF">2016-05-11T10:39:39Z</dcterms:modified>
</cp:coreProperties>
</file>