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8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A3A9-EB10-4354-BFAD-1E0EE956A4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8413-2677-4E52-BA3E-B0C87443D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ncbe.reading.ac.uk/DNA50/Resources/wc1993.gif&amp;imgrefurl=http://www.ncbe.reading.ac.uk/DNA50/menu.html&amp;h=406&amp;w=406&amp;sz=132&amp;hl=en&amp;start=105&amp;tbnid=vR14fU10ZJDthM:&amp;tbnh=124&amp;tbnw=124&amp;prev=/images?q=DNA&amp;start=90&amp;gbv=2&amp;ndsp=18&amp;svnum=10&amp;hl=en&amp;sa=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highered.mcgraw-hill.com/sites/0072943696/student_view0/chapter3/animation__dna_replication__quiz_1_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4419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295400" y="2362200"/>
            <a:ext cx="5791200" cy="1981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6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/>
                </a:gradFill>
                <a:latin typeface="Arial Black"/>
              </a:rPr>
              <a:t>DNA</a:t>
            </a:r>
          </a:p>
        </p:txBody>
      </p:sp>
      <p:pic>
        <p:nvPicPr>
          <p:cNvPr id="6" name="Picture 7" descr="http://www.factorfiveleidensupport.org/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5105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&lt;&gt;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76200" y="1981200"/>
            <a:ext cx="929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4800" kern="0" dirty="0">
                <a:latin typeface="Comic Sans MS" pitchFamily="66" charset="0"/>
              </a:rPr>
              <a:t>  Because DNA is composed of 2 strands twisted together, its shape is called a </a:t>
            </a:r>
            <a:r>
              <a:rPr lang="en-US" sz="5000" b="1" u="sng" kern="0" dirty="0">
                <a:solidFill>
                  <a:srgbClr val="ED181E"/>
                </a:solidFill>
                <a:latin typeface="Comic Sans MS" pitchFamily="66" charset="0"/>
              </a:rPr>
              <a:t>double helix</a:t>
            </a:r>
            <a:endParaRPr lang="en-US" sz="5000" b="1" u="sng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2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bn0.google.com/images?q=tbn:vR14fU10ZJDthM:http://www.ncbe.reading.ac.uk/DNA50/Resources/wc199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Stone Sans OS ITC TT-Semi" charset="0"/>
              </a:rPr>
              <a:t>Brief History of Unraveling the </a:t>
            </a:r>
            <a:br>
              <a:rPr lang="en-US" smtClean="0">
                <a:solidFill>
                  <a:schemeClr val="bg1"/>
                </a:solidFill>
                <a:latin typeface="Stone Sans OS ITC TT-Semi" charset="0"/>
              </a:rPr>
            </a:br>
            <a:r>
              <a:rPr lang="en-US" smtClean="0">
                <a:solidFill>
                  <a:schemeClr val="bg1"/>
                </a:solidFill>
                <a:latin typeface="Stone Sans OS ITC TT-Semi" charset="0"/>
              </a:rPr>
              <a:t>DNA Structure Mystery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57800" y="1981200"/>
            <a:ext cx="3733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600" b="0">
                <a:latin typeface="Stone Sans OS ITC TT-Semi" charset="0"/>
              </a:rPr>
              <a:t>Watson and Crick used stick-and-ball models to test their ideas on the possible structure of DNA</a:t>
            </a:r>
          </a:p>
        </p:txBody>
      </p:sp>
      <p:pic>
        <p:nvPicPr>
          <p:cNvPr id="5" name="Picture 7" descr="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096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Watson</a:t>
            </a:r>
            <a:r>
              <a:rPr lang="en-US" b="1" dirty="0" smtClean="0"/>
              <a:t> and </a:t>
            </a:r>
            <a:r>
              <a:rPr lang="en-US" b="1" u="sng" dirty="0" smtClean="0"/>
              <a:t>Crick</a:t>
            </a:r>
            <a:r>
              <a:rPr lang="en-US" b="1" dirty="0" smtClean="0"/>
              <a:t> win Nobel Prize for determining DNA’s double helix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4000" smtClean="0">
                <a:latin typeface="Comic Sans MS" pitchFamily="66" charset="0"/>
              </a:rPr>
              <a:t>How can organisms be so different from each other if their genetic material is made of the same 4 nucleotides?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smtClean="0">
                <a:latin typeface="Comic Sans MS" pitchFamily="66" charset="0"/>
              </a:rPr>
              <a:t>Difference = </a:t>
            </a:r>
            <a:r>
              <a:rPr lang="en-US" sz="4000" b="1" u="sng" smtClean="0">
                <a:solidFill>
                  <a:srgbClr val="FF0000"/>
                </a:solidFill>
                <a:latin typeface="Comic Sans MS" pitchFamily="66" charset="0"/>
              </a:rPr>
              <a:t>sequence</a:t>
            </a:r>
            <a:r>
              <a:rPr lang="en-US" sz="4000" smtClean="0">
                <a:latin typeface="Comic Sans MS" pitchFamily="66" charset="0"/>
              </a:rPr>
              <a:t> of 4 different nucleotides along DNA strands</a:t>
            </a:r>
            <a:endParaRPr lang="en-US" sz="400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144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551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For example: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Comic Sans MS" pitchFamily="66" charset="0"/>
              </a:rPr>
              <a:t>	A-T-T-G-A-C is different from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Comic Sans MS" pitchFamily="66" charset="0"/>
              </a:rPr>
              <a:t>	T-C-C-A-A-G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The </a:t>
            </a:r>
            <a:r>
              <a:rPr lang="en-US" sz="4000" u="sng" dirty="0" smtClean="0">
                <a:solidFill>
                  <a:srgbClr val="FF0000"/>
                </a:solidFill>
                <a:latin typeface="Comic Sans MS" pitchFamily="66" charset="0"/>
              </a:rPr>
              <a:t>closer</a:t>
            </a:r>
            <a:r>
              <a:rPr lang="en-US" sz="4000" dirty="0" smtClean="0">
                <a:latin typeface="Comic Sans MS" pitchFamily="66" charset="0"/>
              </a:rPr>
              <a:t> the relationship between 2 organisms, the greater the similarity in the </a:t>
            </a:r>
            <a:r>
              <a:rPr lang="en-US" sz="4000" u="sng" dirty="0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en-US" sz="4000" dirty="0" smtClean="0">
                <a:latin typeface="Comic Sans MS" pitchFamily="66" charset="0"/>
              </a:rPr>
              <a:t> of DNA nucleotides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144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202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52600"/>
            <a:ext cx="8610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6000" smtClean="0">
                <a:latin typeface="Comic Sans MS" pitchFamily="66" charset="0"/>
              </a:rPr>
              <a:t>	Is the DNA of a chimpanzee more similar to a gorilla or a pea plant?</a:t>
            </a:r>
            <a:endParaRPr lang="en-US" sz="600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144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4734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0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Quick Review</a:t>
            </a:r>
            <a:endParaRPr lang="en-US" b="1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90600"/>
            <a:ext cx="89154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None/>
              <a:defRPr/>
            </a:pPr>
            <a:r>
              <a:rPr lang="en-US" sz="3600" smtClean="0"/>
              <a:t>1. Describe the shape of the DNA molecule.</a:t>
            </a:r>
          </a:p>
          <a:p>
            <a:pPr marL="742950" indent="-742950" algn="ctr"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Double helix</a:t>
            </a:r>
          </a:p>
          <a:p>
            <a:pPr marL="514350" indent="-514350">
              <a:buFontTx/>
              <a:buNone/>
              <a:defRPr/>
            </a:pPr>
            <a:r>
              <a:rPr lang="en-US" sz="3600" smtClean="0"/>
              <a:t>2. DNA is made of a double chain of what monomer?</a:t>
            </a:r>
          </a:p>
          <a:p>
            <a:pPr marL="742950" indent="-742950" algn="ctr"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nucleotides</a:t>
            </a:r>
          </a:p>
          <a:p>
            <a:pPr marL="514350" indent="-514350">
              <a:buFontTx/>
              <a:buNone/>
              <a:defRPr/>
            </a:pPr>
            <a:r>
              <a:rPr lang="en-US" sz="3600" smtClean="0"/>
              <a:t>3. DNA nucleotides are made up of ___, ____, and ____.</a:t>
            </a:r>
          </a:p>
          <a:p>
            <a:pPr algn="ctr"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ribose sugar, a phosphate, and a nitrogen base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0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Quick Review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685800"/>
            <a:ext cx="8915400" cy="594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smtClean="0"/>
              <a:t>4. How do DNA bases pair?</a:t>
            </a:r>
          </a:p>
          <a:p>
            <a:pPr marL="514350" indent="-514350" algn="ctr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A – T	T – A 	C – G 	G – C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smtClean="0"/>
              <a:t>5. Describe the bond between base pairs.</a:t>
            </a:r>
          </a:p>
          <a:p>
            <a:pPr marL="514350" indent="-514350" algn="ctr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Weak hydrogen bonds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smtClean="0"/>
              <a:t>6. DNA codes for building what organic molecules?</a:t>
            </a:r>
          </a:p>
          <a:p>
            <a:pPr marL="514350" indent="-514350" algn="ctr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proteins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smtClean="0"/>
              <a:t>7. Who is credited with discovering the shape of the DNA molecule?</a:t>
            </a:r>
          </a:p>
          <a:p>
            <a:pPr marL="514350" indent="-514350" algn="ctr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n-US" sz="3600" b="1" smtClean="0">
                <a:solidFill>
                  <a:srgbClr val="C00000"/>
                </a:solidFill>
              </a:rPr>
              <a:t>Watson and Crick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logycorner.com/resources/nucleoti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6088"/>
            <a:ext cx="5029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6934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/>
              <a:t>NUCLEOTIDE OF DNA</a:t>
            </a:r>
          </a:p>
        </p:txBody>
      </p:sp>
    </p:spTree>
    <p:extLst>
      <p:ext uri="{BB962C8B-B14F-4D97-AF65-F5344CB8AC3E}">
        <p14:creationId xmlns:p14="http://schemas.microsoft.com/office/powerpoint/2010/main" val="1113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772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Making Models of DNA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Cut out the parts of the DNA molecule.</a:t>
            </a:r>
          </a:p>
          <a:p>
            <a:r>
              <a:rPr lang="en-US" sz="3400" dirty="0" smtClean="0"/>
              <a:t>Paste them onto a piece of paper to show the structure of DNA.</a:t>
            </a:r>
          </a:p>
          <a:p>
            <a:r>
              <a:rPr lang="en-US" sz="3400" b="1" dirty="0" smtClean="0"/>
              <a:t>Cut out 12 P, 12 D, 6 A, 6 T, 6 G and 6 C.</a:t>
            </a:r>
            <a:r>
              <a:rPr lang="en-US" sz="3400" dirty="0" smtClean="0"/>
              <a:t>  </a:t>
            </a:r>
          </a:p>
          <a:p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rgbClr val="FF0000"/>
                </a:solidFill>
              </a:rPr>
              <a:t>sequence</a:t>
            </a:r>
            <a:r>
              <a:rPr lang="en-US" sz="3400" dirty="0" smtClean="0"/>
              <a:t> of the bases determines which  protein is coded for. </a:t>
            </a:r>
          </a:p>
          <a:p>
            <a:r>
              <a:rPr lang="en-US" sz="3400" dirty="0" smtClean="0"/>
              <a:t>KEY: </a:t>
            </a:r>
          </a:p>
          <a:p>
            <a:pPr>
              <a:buFontTx/>
              <a:buNone/>
            </a:pPr>
            <a:r>
              <a:rPr lang="en-US" sz="3400" dirty="0" smtClean="0"/>
              <a:t>	      D - </a:t>
            </a:r>
            <a:r>
              <a:rPr lang="en-US" sz="3400" smtClean="0"/>
              <a:t>deoxyribose</a:t>
            </a:r>
            <a:r>
              <a:rPr lang="en-US" sz="3400" dirty="0" smtClean="0"/>
              <a:t> sugar</a:t>
            </a:r>
            <a:r>
              <a:rPr lang="en-US" sz="3400" dirty="0"/>
              <a:t> </a:t>
            </a:r>
            <a:r>
              <a:rPr lang="en-US" sz="3400" dirty="0" smtClean="0"/>
              <a:t>     P - phosphate </a:t>
            </a:r>
          </a:p>
          <a:p>
            <a:pPr>
              <a:buFontTx/>
              <a:buNone/>
            </a:pPr>
            <a:r>
              <a:rPr lang="en-US" sz="3400" dirty="0" smtClean="0"/>
              <a:t>		A – adenine	 	      T - thymine </a:t>
            </a:r>
          </a:p>
          <a:p>
            <a:pPr>
              <a:buFontTx/>
              <a:buNone/>
            </a:pPr>
            <a:r>
              <a:rPr lang="en-US" sz="3400" dirty="0" smtClean="0"/>
              <a:t>		G - guanine 	 	      C - cytosine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/>
              <a:t>DNA - Replication</a:t>
            </a:r>
            <a:endParaRPr lang="en-US" sz="6600"/>
          </a:p>
        </p:txBody>
      </p:sp>
      <p:pic>
        <p:nvPicPr>
          <p:cNvPr id="3" name="Picture 5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2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1524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Comic Sans MS" pitchFamily="66" charset="0"/>
              </a:rPr>
              <a:t>DNA = </a:t>
            </a:r>
            <a:endParaRPr lang="en-US" sz="5400" b="1">
              <a:latin typeface="Comic Sans MS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295400"/>
            <a:ext cx="5334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4000" smtClean="0">
                <a:latin typeface="Comic Sans MS" pitchFamily="66" charset="0"/>
              </a:rPr>
              <a:t>   A molecule, </a:t>
            </a:r>
            <a:r>
              <a:rPr lang="en-US" sz="4000" b="1" u="sng" smtClean="0">
                <a:latin typeface="Comic Sans MS" pitchFamily="66" charset="0"/>
              </a:rPr>
              <a:t>D</a:t>
            </a:r>
            <a:r>
              <a:rPr lang="en-US" sz="4000" b="1" smtClean="0">
                <a:latin typeface="Comic Sans MS" pitchFamily="66" charset="0"/>
              </a:rPr>
              <a:t>eoxyribo</a:t>
            </a:r>
            <a:r>
              <a:rPr lang="en-US" sz="4000" b="1" u="sng" smtClean="0">
                <a:latin typeface="Comic Sans MS" pitchFamily="66" charset="0"/>
              </a:rPr>
              <a:t>n</a:t>
            </a:r>
            <a:r>
              <a:rPr lang="en-US" sz="4000" b="1" smtClean="0">
                <a:latin typeface="Comic Sans MS" pitchFamily="66" charset="0"/>
              </a:rPr>
              <a:t>ucleic </a:t>
            </a:r>
            <a:r>
              <a:rPr lang="en-US" sz="4000" b="1" u="sng" smtClean="0">
                <a:latin typeface="Comic Sans MS" pitchFamily="66" charset="0"/>
              </a:rPr>
              <a:t>A</a:t>
            </a:r>
            <a:r>
              <a:rPr lang="en-US" sz="4000" b="1" smtClean="0">
                <a:latin typeface="Comic Sans MS" pitchFamily="66" charset="0"/>
              </a:rPr>
              <a:t>cid</a:t>
            </a:r>
            <a:r>
              <a:rPr lang="en-US" sz="4000" smtClean="0">
                <a:latin typeface="Comic Sans MS" pitchFamily="66" charset="0"/>
              </a:rPr>
              <a:t>, that holds the master copy of an organism’s genetic code</a:t>
            </a:r>
          </a:p>
          <a:p>
            <a:endParaRPr lang="en-US"/>
          </a:p>
        </p:txBody>
      </p:sp>
      <p:pic>
        <p:nvPicPr>
          <p:cNvPr id="4" name="Picture 2" descr="http://t3.gstatic.com/images?q=tbn:ANd9GcSifIRPHmNB-7jjZ_NKVD5PXu4BHNmf3dFoYjIwRFbhVdQGBGQ&amp;t=1&amp;usg=___G2dN7dN-bJYrkWlpPMFiZKo2Uk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2654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5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Making a Copy</a:t>
            </a:r>
            <a:endParaRPr lang="en-US" sz="85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876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To “replicate” something is to make a replica or a </a:t>
            </a:r>
            <a:r>
              <a:rPr lang="en-US" sz="2800" b="1" u="sng" smtClean="0">
                <a:latin typeface="Comic Sans MS" pitchFamily="66" charset="0"/>
              </a:rPr>
              <a:t>copy</a:t>
            </a:r>
          </a:p>
          <a:p>
            <a:pPr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DNA Replication = DNA is </a:t>
            </a:r>
            <a:r>
              <a:rPr lang="en-US" sz="2800" b="1" u="sng" smtClean="0">
                <a:latin typeface="Comic Sans MS" pitchFamily="66" charset="0"/>
              </a:rPr>
              <a:t>copied</a:t>
            </a:r>
          </a:p>
          <a:p>
            <a:pPr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Happens every time a cell </a:t>
            </a:r>
            <a:r>
              <a:rPr lang="en-US" sz="2800" b="1" u="sng" smtClean="0">
                <a:latin typeface="Comic Sans MS" pitchFamily="66" charset="0"/>
              </a:rPr>
              <a:t>divides</a:t>
            </a:r>
            <a:endParaRPr lang="en-US" sz="280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Mitosis and Meiosis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4" name="Picture 1030" descr="double_hel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2438400"/>
            <a:ext cx="158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 descr="double_hel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58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3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does DNA Need to replicate?</a:t>
            </a:r>
            <a:endParaRPr lang="en-US" sz="43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5181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 that when the cell divides, the daughter cells will have the correct number of chromosomes</a:t>
            </a:r>
            <a:endParaRPr lang="en-US" b="1" u="sng" smtClean="0"/>
          </a:p>
          <a:p>
            <a:pPr>
              <a:buFontTx/>
              <a:buNone/>
            </a:pPr>
            <a:endParaRPr lang="en-US" b="1" u="sng" smtClean="0"/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b="1" u="sng" smtClean="0"/>
              <a:t>All organisms</a:t>
            </a:r>
            <a:r>
              <a:rPr lang="en-US" u="sng" smtClean="0"/>
              <a:t> </a:t>
            </a:r>
            <a:r>
              <a:rPr lang="en-US" smtClean="0"/>
              <a:t>undergo DNA replication</a:t>
            </a:r>
            <a:endParaRPr lang="en-US"/>
          </a:p>
        </p:txBody>
      </p:sp>
      <p:pic>
        <p:nvPicPr>
          <p:cNvPr id="4" name="Picture 1030" descr="MCj043485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Replication</a:t>
            </a:r>
            <a:endParaRPr lang="en-US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5181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b="1" u="sng" smtClean="0"/>
              <a:t>Separation</a:t>
            </a:r>
            <a:r>
              <a:rPr lang="en-US" smtClean="0"/>
              <a:t> of DNA Strands</a:t>
            </a:r>
          </a:p>
          <a:p>
            <a:pPr marL="990600" lvl="1" indent="-533400">
              <a:buFontTx/>
              <a:buChar char="-"/>
            </a:pPr>
            <a:r>
              <a:rPr lang="en-US" sz="3200" u="sng" smtClean="0"/>
              <a:t>Enzymes</a:t>
            </a:r>
            <a:r>
              <a:rPr lang="en-US" sz="3200" smtClean="0"/>
              <a:t> break </a:t>
            </a:r>
            <a:r>
              <a:rPr lang="en-US" sz="3200" u="sng" smtClean="0"/>
              <a:t>hydrogen</a:t>
            </a:r>
            <a:r>
              <a:rPr lang="en-US" sz="3200" smtClean="0"/>
              <a:t> bonds between </a:t>
            </a:r>
            <a:r>
              <a:rPr lang="en-US" sz="3200" u="sng" smtClean="0"/>
              <a:t>nucleotides </a:t>
            </a:r>
          </a:p>
          <a:p>
            <a:pPr marL="990600" lvl="1" indent="-533400">
              <a:buFontTx/>
              <a:buChar char="-"/>
            </a:pPr>
            <a:r>
              <a:rPr lang="en-US" sz="3200" u="sng" smtClean="0"/>
              <a:t>Double helix</a:t>
            </a:r>
            <a:r>
              <a:rPr lang="en-US" sz="3200" smtClean="0"/>
              <a:t> untwists and the 2 strands move apart</a:t>
            </a:r>
          </a:p>
          <a:p>
            <a:pPr marL="990600" lvl="1" indent="-533400">
              <a:buFontTx/>
              <a:buChar char="-"/>
            </a:pPr>
            <a:r>
              <a:rPr lang="en-US" sz="3200" smtClean="0"/>
              <a:t>DNA is </a:t>
            </a:r>
            <a:r>
              <a:rPr lang="en-US" sz="3200" u="sng" smtClean="0"/>
              <a:t>unzipped</a:t>
            </a:r>
            <a:endParaRPr lang="en-US" sz="32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/>
          </a:p>
        </p:txBody>
      </p:sp>
      <p:pic>
        <p:nvPicPr>
          <p:cNvPr id="4" name="Picture 2" descr="http://www.bcscience.com/bc9/images/0_quiz_dna_spl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0"/>
          <a:stretch>
            <a:fillRect/>
          </a:stretch>
        </p:blipFill>
        <p:spPr bwMode="auto">
          <a:xfrm>
            <a:off x="5791200" y="2133600"/>
            <a:ext cx="2971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Replication</a:t>
            </a:r>
            <a:endParaRPr lang="en-US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051"/>
          <p:cNvSpPr txBox="1">
            <a:spLocks noChangeArrowheads="1"/>
          </p:cNvSpPr>
          <p:nvPr/>
        </p:nvSpPr>
        <p:spPr>
          <a:xfrm>
            <a:off x="152400" y="1371600"/>
            <a:ext cx="8991600" cy="3459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400" b="1" smtClean="0"/>
              <a:t>2. </a:t>
            </a:r>
            <a:r>
              <a:rPr lang="en-US" sz="3400" b="1" u="sng" smtClean="0"/>
              <a:t>Base</a:t>
            </a:r>
            <a:r>
              <a:rPr lang="en-US" sz="3400" b="1" smtClean="0"/>
              <a:t> pairing</a:t>
            </a:r>
            <a:r>
              <a:rPr lang="en-US" sz="3400" smtClean="0"/>
              <a:t>: </a:t>
            </a:r>
          </a:p>
          <a:p>
            <a:pPr>
              <a:buFontTx/>
              <a:buNone/>
            </a:pPr>
            <a:r>
              <a:rPr lang="en-US" sz="3400" smtClean="0"/>
              <a:t>	- free </a:t>
            </a:r>
            <a:r>
              <a:rPr lang="en-US" sz="3400" u="sng" smtClean="0"/>
              <a:t>nucleotides</a:t>
            </a:r>
            <a:r>
              <a:rPr lang="en-US" sz="3400" smtClean="0"/>
              <a:t> pair with exposed 	nucleotides</a:t>
            </a:r>
            <a:endParaRPr lang="en-US" sz="3400"/>
          </a:p>
        </p:txBody>
      </p:sp>
      <p:pic>
        <p:nvPicPr>
          <p:cNvPr id="4" name="Picture 2" descr="http://www.bcscience.com/bc9/images/0_quiz_dna_spl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0"/>
          <a:stretch>
            <a:fillRect/>
          </a:stretch>
        </p:blipFill>
        <p:spPr bwMode="auto">
          <a:xfrm>
            <a:off x="4343400" y="30480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Replication</a:t>
            </a:r>
            <a:endParaRPr lang="en-US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752600"/>
            <a:ext cx="8610600" cy="4297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smtClean="0"/>
              <a:t>3. Bonding </a:t>
            </a:r>
            <a:r>
              <a:rPr lang="en-US" smtClean="0"/>
              <a:t>of </a:t>
            </a:r>
            <a:r>
              <a:rPr lang="en-US" b="1" u="sng" smtClean="0"/>
              <a:t>two strands</a:t>
            </a:r>
            <a:endParaRPr lang="en-US" smtClean="0"/>
          </a:p>
          <a:p>
            <a:pPr>
              <a:buFontTx/>
              <a:buNone/>
            </a:pPr>
            <a:r>
              <a:rPr lang="en-US" smtClean="0"/>
              <a:t>	- one DNA strand has become </a:t>
            </a:r>
            <a:r>
              <a:rPr lang="en-US" u="sng" smtClean="0"/>
              <a:t>2</a:t>
            </a:r>
            <a:r>
              <a:rPr lang="en-US" smtClean="0"/>
              <a:t>		</a:t>
            </a:r>
            <a:endParaRPr lang="en-US" u="sng" smtClean="0"/>
          </a:p>
          <a:p>
            <a:pPr>
              <a:buFontTx/>
              <a:buNone/>
            </a:pPr>
            <a:r>
              <a:rPr lang="en-US" smtClean="0"/>
              <a:t>	- the two strands are </a:t>
            </a:r>
            <a:r>
              <a:rPr lang="en-US" u="sng" smtClean="0"/>
              <a:t>identical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 descr="http://www.bcscience.com/bc9/images/0_quiz_dna_spl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67125"/>
            <a:ext cx="5181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172200" y="2895600"/>
            <a:ext cx="1371600" cy="12192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2362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double helix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791200" y="3657600"/>
            <a:ext cx="2286000" cy="13716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5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Sequence of Replication</a:t>
            </a:r>
            <a:endParaRPr lang="en-US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90600"/>
            <a:ext cx="88392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z="2800" smtClean="0">
                <a:latin typeface="Comic Sans MS" pitchFamily="66" charset="0"/>
              </a:rPr>
              <a:t>Replication is </a:t>
            </a:r>
            <a:r>
              <a:rPr lang="en-US" sz="2800" u="sng" smtClean="0">
                <a:latin typeface="Comic Sans MS" pitchFamily="66" charset="0"/>
              </a:rPr>
              <a:t>semiconservative </a:t>
            </a:r>
            <a:r>
              <a:rPr lang="en-US" sz="2800" smtClean="0">
                <a:latin typeface="Comic Sans MS" pitchFamily="66" charset="0"/>
              </a:rPr>
              <a:t>– </a:t>
            </a:r>
          </a:p>
          <a:p>
            <a:pPr>
              <a:buFontTx/>
              <a:buNone/>
            </a:pPr>
            <a:r>
              <a:rPr lang="en-US" sz="2800" smtClean="0">
                <a:latin typeface="Comic Sans MS" pitchFamily="66" charset="0"/>
              </a:rPr>
              <a:t>Two new helices: one old strand &amp; one new strand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" name="Picture 3" descr="Image: A Simple Diagram of Repl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295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When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the cell cycle does DNA replication occur?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interp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2578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Where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the cell does DNA replication occur?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NUCLEUS!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interp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47925"/>
            <a:ext cx="5029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000" b="1" i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Replicate the following DNA:</a:t>
            </a:r>
            <a:endParaRPr lang="en-US" sz="50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AAATCG</a:t>
            </a:r>
          </a:p>
          <a:p>
            <a:pPr>
              <a:buFontTx/>
              <a:buNone/>
            </a:pPr>
            <a:r>
              <a:rPr lang="en-US" smtClean="0"/>
              <a:t>TTTAGC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981200" y="32766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05000" y="4267200"/>
            <a:ext cx="685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14400"/>
            <a:ext cx="9144000" cy="5863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Genetic information in DNA determines </a:t>
            </a:r>
            <a:r>
              <a:rPr lang="en-US" sz="4000" b="1" u="sng" dirty="0" smtClean="0">
                <a:latin typeface="Comic Sans MS" pitchFamily="66" charset="0"/>
              </a:rPr>
              <a:t>traits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DNA contains the instruction to make  </a:t>
            </a:r>
            <a:r>
              <a:rPr lang="en-US" sz="4000" b="1" u="sng" dirty="0" smtClean="0">
                <a:latin typeface="Comic Sans MS" pitchFamily="66" charset="0"/>
              </a:rPr>
              <a:t>proteins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Enzymes (proteins) </a:t>
            </a:r>
            <a:r>
              <a:rPr lang="en-US" sz="4000" dirty="0" smtClean="0">
                <a:latin typeface="Comic Sans MS" pitchFamily="66" charset="0"/>
                <a:cs typeface="Rod" pitchFamily="49" charset="-79"/>
              </a:rPr>
              <a:t>control</a:t>
            </a:r>
            <a:r>
              <a:rPr lang="en-US" sz="4000" dirty="0" smtClean="0">
                <a:latin typeface="Comic Sans MS" pitchFamily="66" charset="0"/>
              </a:rPr>
              <a:t> chemical reactions needed for </a:t>
            </a:r>
            <a:r>
              <a:rPr lang="en-US" sz="4000" b="1" u="sng" dirty="0" smtClean="0">
                <a:latin typeface="Comic Sans MS" pitchFamily="66" charset="0"/>
              </a:rPr>
              <a:t>life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DNA contains the </a:t>
            </a:r>
            <a:r>
              <a:rPr lang="en-US" sz="4000" b="1" u="sng" dirty="0" smtClean="0">
                <a:solidFill>
                  <a:srgbClr val="ED181E"/>
                </a:solidFill>
                <a:latin typeface="Comic Sans MS" pitchFamily="66" charset="0"/>
              </a:rPr>
              <a:t>instructions</a:t>
            </a:r>
            <a:r>
              <a:rPr lang="en-US" sz="4000" b="1" dirty="0" smtClean="0">
                <a:solidFill>
                  <a:srgbClr val="ED181E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for life - the complete </a:t>
            </a:r>
            <a:r>
              <a:rPr lang="en-US" sz="4000" b="1" u="sng" dirty="0" smtClean="0">
                <a:solidFill>
                  <a:srgbClr val="ED181E"/>
                </a:solidFill>
                <a:latin typeface="Comic Sans MS" pitchFamily="66" charset="0"/>
              </a:rPr>
              <a:t>code</a:t>
            </a:r>
            <a:r>
              <a:rPr lang="en-US" sz="4000" b="1" dirty="0" smtClean="0">
                <a:solidFill>
                  <a:srgbClr val="ED181E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for manufacturing all the </a:t>
            </a:r>
            <a:r>
              <a:rPr lang="en-US" sz="4000" b="1" u="sng" dirty="0" smtClean="0">
                <a:solidFill>
                  <a:srgbClr val="ED181E"/>
                </a:solidFill>
                <a:latin typeface="Comic Sans MS" pitchFamily="66" charset="0"/>
              </a:rPr>
              <a:t>proteins</a:t>
            </a:r>
            <a:r>
              <a:rPr lang="en-US" sz="4000" b="1" dirty="0" smtClean="0">
                <a:solidFill>
                  <a:srgbClr val="ED181E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for an organism</a:t>
            </a:r>
            <a:endParaRPr lang="en-US" sz="4000" dirty="0">
              <a:solidFill>
                <a:srgbClr val="ED181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1828800"/>
            <a:ext cx="91440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Monomer of DNA is the </a:t>
            </a:r>
            <a:r>
              <a:rPr lang="en-US" sz="4000" b="1" dirty="0" smtClean="0">
                <a:latin typeface="Comic Sans MS" pitchFamily="66" charset="0"/>
              </a:rPr>
              <a:t>nucleotide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b="1" dirty="0" smtClean="0">
                <a:latin typeface="Comic Sans MS" pitchFamily="66" charset="0"/>
              </a:rPr>
              <a:t>DNA is a Nucleic Acid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4000" b="1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NUCLEOTIDE consists of: 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sz="4000" dirty="0" smtClean="0">
                <a:latin typeface="Comic Sans MS" pitchFamily="66" charset="0"/>
              </a:rPr>
              <a:t>Simple sugar (</a:t>
            </a:r>
            <a:r>
              <a:rPr lang="en-US" sz="4000" dirty="0" err="1" smtClean="0">
                <a:solidFill>
                  <a:srgbClr val="ED181E"/>
                </a:solidFill>
                <a:latin typeface="Comic Sans MS" pitchFamily="66" charset="0"/>
              </a:rPr>
              <a:t>deoxyribose</a:t>
            </a:r>
            <a:r>
              <a:rPr lang="en-US" sz="4000" dirty="0" smtClean="0">
                <a:latin typeface="Comic Sans MS" pitchFamily="66" charset="0"/>
              </a:rPr>
              <a:t>)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sz="4000" dirty="0" smtClean="0">
                <a:latin typeface="Comic Sans MS" pitchFamily="66" charset="0"/>
              </a:rPr>
              <a:t>Phosphate group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sz="4000" dirty="0" smtClean="0">
                <a:latin typeface="Comic Sans MS" pitchFamily="66" charset="0"/>
              </a:rPr>
              <a:t>Nitrogen base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9144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3671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msu.edu/course/isb/202/ebertmay/drivers/nucleot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85248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Nucleotides join to form long chains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b="1" u="sng" dirty="0" err="1" smtClean="0">
                <a:latin typeface="Comic Sans MS" pitchFamily="66" charset="0"/>
              </a:rPr>
              <a:t>Deoxyribose</a:t>
            </a:r>
            <a:r>
              <a:rPr lang="en-US" sz="4000" dirty="0" smtClean="0">
                <a:latin typeface="Comic Sans MS" pitchFamily="66" charset="0"/>
              </a:rPr>
              <a:t> sugar &amp; </a:t>
            </a:r>
            <a:r>
              <a:rPr lang="en-US" sz="4000" b="1" u="sng" dirty="0" smtClean="0">
                <a:latin typeface="Comic Sans MS" pitchFamily="66" charset="0"/>
              </a:rPr>
              <a:t>phosphate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group bond to form the </a:t>
            </a:r>
            <a:r>
              <a:rPr lang="en-US" sz="4000" b="1" u="sng" dirty="0" smtClean="0">
                <a:latin typeface="Comic Sans MS" pitchFamily="66" charset="0"/>
              </a:rPr>
              <a:t>backbone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dirty="0" smtClean="0">
                <a:latin typeface="Comic Sans MS" pitchFamily="66" charset="0"/>
              </a:rPr>
              <a:t>Nitrogenous </a:t>
            </a:r>
            <a:r>
              <a:rPr lang="en-US" sz="4000" b="1" u="sng" dirty="0" smtClean="0">
                <a:latin typeface="Comic Sans MS" pitchFamily="66" charset="0"/>
              </a:rPr>
              <a:t>bases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stick out like teeth on a zipper</a:t>
            </a:r>
          </a:p>
          <a:p>
            <a:pPr marL="609600" indent="-609600">
              <a:lnSpc>
                <a:spcPct val="90000"/>
              </a:lnSpc>
            </a:pPr>
            <a:r>
              <a:rPr lang="en-US" sz="4000" b="1" dirty="0" smtClean="0">
                <a:solidFill>
                  <a:srgbClr val="ED181E"/>
                </a:solidFill>
                <a:latin typeface="Comic Sans MS" pitchFamily="66" charset="0"/>
              </a:rPr>
              <a:t>Bases</a:t>
            </a: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 hold sides of DNA together with weak </a:t>
            </a:r>
            <a:r>
              <a:rPr lang="en-US" sz="4000" b="1" u="sng" dirty="0" smtClean="0">
                <a:solidFill>
                  <a:srgbClr val="ED181E"/>
                </a:solidFill>
                <a:latin typeface="Comic Sans MS" pitchFamily="66" charset="0"/>
              </a:rPr>
              <a:t>hydrogen</a:t>
            </a:r>
            <a:r>
              <a:rPr lang="en-US" sz="4000" b="1" dirty="0" smtClean="0">
                <a:solidFill>
                  <a:srgbClr val="ED181E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ED181E"/>
                </a:solidFill>
                <a:latin typeface="Comic Sans MS" pitchFamily="66" charset="0"/>
              </a:rPr>
              <a:t>bonds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144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511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562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524000"/>
            <a:ext cx="3581400" cy="665163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8937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905000"/>
            <a:ext cx="77724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The nitrogenous bases pair up with each other as follows:</a:t>
            </a:r>
          </a:p>
          <a:p>
            <a:endParaRPr lang="en-US" sz="3600" b="1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A pairs with T</a:t>
            </a:r>
          </a:p>
          <a:p>
            <a:pPr algn="ctr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T pairs with A</a:t>
            </a:r>
          </a:p>
          <a:p>
            <a:pPr algn="ctr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C pairs with G</a:t>
            </a:r>
          </a:p>
          <a:p>
            <a:pPr algn="ctr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G pairs with C</a:t>
            </a:r>
          </a:p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71600"/>
            <a:ext cx="3581400" cy="584200"/>
          </a:xfrm>
          <a:prstGeom prst="rect">
            <a:avLst/>
          </a:prstGeom>
          <a:solidFill>
            <a:srgbClr val="8CB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Arial Black" pitchFamily="34" charset="0"/>
              </a:rPr>
              <a:t>PAIRED BASES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/>
              <a:t>&lt;&gt; </a:t>
            </a:r>
          </a:p>
        </p:txBody>
      </p:sp>
    </p:spTree>
    <p:extLst>
      <p:ext uri="{BB962C8B-B14F-4D97-AF65-F5344CB8AC3E}">
        <p14:creationId xmlns:p14="http://schemas.microsoft.com/office/powerpoint/2010/main" val="12352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DNA: The Molecule of Heredity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90600"/>
            <a:ext cx="9144000" cy="571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latin typeface="Comic Sans MS" pitchFamily="66" charset="0"/>
              </a:rPr>
              <a:t>Each </a:t>
            </a:r>
            <a:r>
              <a:rPr lang="en-US" sz="4000" u="sng" smtClean="0">
                <a:latin typeface="Comic Sans MS" pitchFamily="66" charset="0"/>
              </a:rPr>
              <a:t>DNA strand </a:t>
            </a:r>
            <a:r>
              <a:rPr lang="en-US" sz="4000" smtClean="0">
                <a:latin typeface="Comic Sans MS" pitchFamily="66" charset="0"/>
              </a:rPr>
              <a:t>is connected to a </a:t>
            </a:r>
            <a:r>
              <a:rPr lang="en-US" sz="4000" u="sng" smtClean="0">
                <a:latin typeface="Comic Sans MS" pitchFamily="66" charset="0"/>
              </a:rPr>
              <a:t>complementary</a:t>
            </a:r>
            <a:r>
              <a:rPr lang="en-US" sz="4000" smtClean="0">
                <a:latin typeface="Comic Sans MS" pitchFamily="66" charset="0"/>
              </a:rPr>
              <a:t> strand</a:t>
            </a:r>
          </a:p>
          <a:p>
            <a:r>
              <a:rPr lang="en-US" sz="4000" smtClean="0">
                <a:latin typeface="Comic Sans MS" pitchFamily="66" charset="0"/>
              </a:rPr>
              <a:t>DNA - DNA</a:t>
            </a:r>
            <a:endParaRPr lang="en-US" sz="4000">
              <a:latin typeface="Comic Sans MS" pitchFamily="66" charset="0"/>
            </a:endParaRPr>
          </a:p>
        </p:txBody>
      </p:sp>
      <p:pic>
        <p:nvPicPr>
          <p:cNvPr id="4" name="Picture 12" descr="\\Hvf-work\Education\Edu3\BDOL Interactive Chalkboard\01-Image Bank Images\ch11\DNA seg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806450" y="3582988"/>
            <a:ext cx="39417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\\Hvf-work\Education\Edu3\BDOL Interactive Chalkboard\01-Image Bank Images\ch11\DNA 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54250"/>
            <a:ext cx="4038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593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Comic Sans MS</vt:lpstr>
      <vt:lpstr>Rod</vt:lpstr>
      <vt:lpstr>Stone Sans OS ITC TT-Semi</vt:lpstr>
      <vt:lpstr>Tahoma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ASSIGNMENT</dc:title>
  <dc:creator>HCS</dc:creator>
  <cp:lastModifiedBy>Shannon Atkins</cp:lastModifiedBy>
  <cp:revision>9</cp:revision>
  <dcterms:created xsi:type="dcterms:W3CDTF">2016-04-18T01:33:49Z</dcterms:created>
  <dcterms:modified xsi:type="dcterms:W3CDTF">2016-04-18T17:09:08Z</dcterms:modified>
</cp:coreProperties>
</file>