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28" r:id="rId2"/>
    <p:sldId id="332" r:id="rId3"/>
    <p:sldId id="260" r:id="rId4"/>
    <p:sldId id="335" r:id="rId5"/>
    <p:sldId id="330" r:id="rId6"/>
    <p:sldId id="331" r:id="rId7"/>
    <p:sldId id="343" r:id="rId8"/>
    <p:sldId id="341" r:id="rId9"/>
    <p:sldId id="337" r:id="rId10"/>
    <p:sldId id="344" r:id="rId11"/>
    <p:sldId id="294" r:id="rId12"/>
    <p:sldId id="339" r:id="rId13"/>
    <p:sldId id="340" r:id="rId14"/>
    <p:sldId id="323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99FF"/>
    <a:srgbClr val="FFFF00"/>
    <a:srgbClr val="660033"/>
    <a:srgbClr val="FFE957"/>
    <a:srgbClr val="8CE23E"/>
    <a:srgbClr val="FFBF56"/>
    <a:srgbClr val="ED1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7" autoAdjust="0"/>
    <p:restoredTop sz="91000" autoAdjust="0"/>
  </p:normalViewPr>
  <p:slideViewPr>
    <p:cSldViewPr>
      <p:cViewPr varScale="1">
        <p:scale>
          <a:sx n="54" d="100"/>
          <a:sy n="54" d="100"/>
        </p:scale>
        <p:origin x="2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7B2B4F6D-187B-424A-B524-3F39552C3602}" type="datetimeFigureOut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98FF9E-2FA5-4E1B-B75D-E87CA99F2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165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08E1685-060A-46DB-8C2C-384A795FFFAE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97371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BD8A570-2DD6-433D-83F4-CCCB45A23EA9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69243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8AF9FFE-AD2C-4B3D-A68E-C4EB9F3F0203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6309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9A7E6FD-B397-4CE1-A810-78D307F34129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28153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75A929E-03FF-4EDA-AE89-1D637095A3B3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11865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BE1CB20-F311-4835-B56B-3082A70AC08E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2146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2C2EC94-6814-44CF-B950-EC866194806A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6336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C9818C5-EB6C-4BE9-88F2-92B723775DDF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9206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83D837A-D6BE-4722-8F1A-40445CA2221F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0122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1B858B3-D5BD-4653-86A9-9BE7C29654BE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5508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A6F645A-7F6D-49C3-8B37-DA0DC2E20CA1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30431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5C23033-058E-4F62-A529-3A8F1453B669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0187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5C23033-058E-4F62-A529-3A8F1453B669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3706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51E52-A7AD-426F-96B0-C186186EE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10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D5706-4D94-4436-8E85-4292A85B7D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60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E8D1E-0EB9-4B02-9DD5-321AE82A5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89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32A85-7E2C-42E1-97AB-C14A715C8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71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AA799-7BDE-4C83-9BB3-9C2F7140D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97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8B69E-6ACA-4351-8AD6-51D6A23F18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00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87D3C-CBE6-46B8-82BD-7AD87EA2E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9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EC407-C26C-4C8E-B2C5-0F5A12E58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17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AD3F4-E6E6-427F-BB0B-C62B11EB9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37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BFDD6-E25B-4CDF-A67F-CFA234E6F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42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4C463-7515-4D25-92CD-182880E38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7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B21357-FA9A-4F3F-BDB3-A5C3AF87EA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slide" Target="slide1.xml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562600"/>
          </a:xfrm>
        </p:spPr>
        <p:txBody>
          <a:bodyPr/>
          <a:lstStyle/>
          <a:p>
            <a:pPr>
              <a:defRPr/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DNA FINGERPRINTING</a:t>
            </a:r>
            <a:r>
              <a:rPr lang="en-US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8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Gel Electrophoresis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any 2 fingerprints the 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same?</a:t>
            </a:r>
          </a:p>
          <a:p>
            <a:pPr>
              <a:buFontTx/>
              <a:buNone/>
            </a:pP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differences in fingerprints? </a:t>
            </a:r>
            <a:endParaRPr lang="en-US" altLang="en-US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person’s non-coding DNA has </a:t>
            </a:r>
            <a:r>
              <a:rPr lang="en-US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creating a </a:t>
            </a:r>
            <a:r>
              <a:rPr lang="en-US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DNA sequence</a:t>
            </a:r>
          </a:p>
          <a:p>
            <a:pPr>
              <a:buFontTx/>
              <a:buNone/>
            </a:pPr>
            <a:endParaRPr lang="en-US" altLang="en-US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27" descr="New previous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191250"/>
            <a:ext cx="4921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1028" descr="New TOC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6194425"/>
            <a:ext cx="492125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029" descr="New next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88" y="6194425"/>
            <a:ext cx="46831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030" descr="end of slid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275" y="5105400"/>
            <a:ext cx="5937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32" descr="resources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267450"/>
            <a:ext cx="18065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33" descr="help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02363"/>
            <a:ext cx="56038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038" descr="DNA fingerprinti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1043"/>
          <p:cNvSpPr>
            <a:spLocks noChangeArrowheads="1"/>
          </p:cNvSpPr>
          <p:nvPr/>
        </p:nvSpPr>
        <p:spPr bwMode="auto">
          <a:xfrm>
            <a:off x="1447800" y="685800"/>
            <a:ext cx="708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200">
                <a:solidFill>
                  <a:schemeClr val="bg1"/>
                </a:solidFill>
                <a:cs typeface="Times New Roman" panose="02020603050405020304" pitchFamily="18" charset="0"/>
              </a:rPr>
              <a:t>Who are the soldier’s parents?</a:t>
            </a:r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0" y="0"/>
            <a:ext cx="91440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Problem-Solving Lab on </a:t>
            </a:r>
            <a:r>
              <a:rPr lang="en-US" altLang="en-US" sz="3600" b="1">
                <a:solidFill>
                  <a:schemeClr val="bg1"/>
                </a:solidFill>
              </a:rPr>
              <a:t>page 353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477000"/>
          </a:xfrm>
        </p:spPr>
        <p:txBody>
          <a:bodyPr/>
          <a:lstStyle/>
          <a:p>
            <a:pPr marL="742950" indent="-742950">
              <a:buFontTx/>
              <a:buNone/>
            </a:pPr>
            <a:r>
              <a:rPr lang="en-US" altLang="en-US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Examine each fragment of the soldier, one at a time</a:t>
            </a:r>
          </a:p>
          <a:p>
            <a:pPr marL="742950" indent="-742950">
              <a:buFont typeface="Wingdings" panose="05000000000000000000" pitchFamily="2" charset="2"/>
              <a:buChar char="Ø"/>
            </a:pPr>
            <a:r>
              <a:rPr lang="en-US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fragment: had to come from Mom or Dad</a:t>
            </a:r>
          </a:p>
          <a:p>
            <a:pPr marL="742950" indent="-742950">
              <a:buFontTx/>
              <a:buNone/>
            </a:pPr>
            <a:r>
              <a:rPr lang="en-US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did it come from?</a:t>
            </a:r>
          </a:p>
          <a:p>
            <a:pPr marL="742950" indent="-742950">
              <a:buFontTx/>
              <a:buNone/>
            </a:pPr>
            <a:r>
              <a:rPr lang="en-US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 or B, but other parents are possible</a:t>
            </a:r>
          </a:p>
          <a:p>
            <a:pPr marL="742950" indent="-742950">
              <a:buFontTx/>
              <a:buNone/>
            </a:pPr>
            <a:r>
              <a:rPr lang="en-US" altLang="en-US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out parents A&amp;B</a:t>
            </a:r>
          </a:p>
          <a:p>
            <a:pPr marL="742950" indent="-742950">
              <a:buFontTx/>
              <a:buNone/>
            </a:pPr>
            <a:endParaRPr lang="en-US" altLang="en-US" sz="36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Tx/>
              <a:buNone/>
            </a:pPr>
            <a:endParaRPr lang="en-US" altLang="en-US" sz="36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Wingdings" panose="05000000000000000000" pitchFamily="2" charset="2"/>
              <a:buChar char="Ø"/>
            </a:pPr>
            <a:endParaRPr lang="en-US" altLang="en-US" sz="36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610600" cy="6553200"/>
          </a:xfrm>
        </p:spPr>
        <p:txBody>
          <a:bodyPr/>
          <a:lstStyle/>
          <a:p>
            <a:pPr marL="742950" indent="-742950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fragment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Came from C, E, or H</a:t>
            </a:r>
          </a:p>
          <a:p>
            <a:pPr marL="742950" indent="-742950">
              <a:buFontTx/>
              <a:buNone/>
              <a:defRPr/>
            </a:pPr>
            <a:endParaRPr lang="en-U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fragment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Came from C or F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Rule out parents G &amp; H</a:t>
            </a:r>
          </a:p>
          <a:p>
            <a:pPr marL="742950" indent="-742950">
              <a:buFontTx/>
              <a:buNone/>
              <a:defRPr/>
            </a:pPr>
            <a:endParaRPr lang="en-U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Font typeface="Wingdings" pitchFamily="2" charset="2"/>
              <a:buChar char="Ø"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Next fragment</a:t>
            </a:r>
          </a:p>
          <a:p>
            <a:pPr marL="742950" indent="-742950">
              <a:buFontTx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Had to come from Parent C</a:t>
            </a:r>
          </a:p>
          <a:p>
            <a:pPr marL="742950" indent="-742950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Picture 4" descr="G:\Private\images\biotech\912_Fingerpr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8" y="-152400"/>
            <a:ext cx="9215438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Content Placeholder 4"/>
          <p:cNvSpPr>
            <a:spLocks noGrp="1"/>
          </p:cNvSpPr>
          <p:nvPr>
            <p:ph idx="1"/>
          </p:nvPr>
        </p:nvSpPr>
        <p:spPr>
          <a:xfrm>
            <a:off x="0" y="5791200"/>
            <a:ext cx="91440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Blood on defendant’s clothes – is it defendant’s blood or victim’s blood?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Fingerprinting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way to compare the </a:t>
            </a:r>
            <a:r>
              <a:rPr lang="en-US" alt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one organism with DNA of other organisms </a:t>
            </a:r>
          </a:p>
          <a:p>
            <a:pPr>
              <a:buFontTx/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(for paternity, crime-solving):</a:t>
            </a:r>
          </a:p>
          <a:p>
            <a:pPr>
              <a:buFontTx/>
              <a:buNone/>
            </a:pPr>
            <a:r>
              <a:rPr lang="en-US" altLang="en-US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pPr>
              <a:buFontTx/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DNA into fragments</a:t>
            </a:r>
          </a:p>
          <a:p>
            <a:pPr>
              <a:buFontTx/>
              <a:buNone/>
            </a:pPr>
            <a:r>
              <a:rPr lang="en-US" altLang="en-US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pPr>
              <a:buFontTx/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the fragments</a:t>
            </a:r>
          </a:p>
          <a:p>
            <a:pPr>
              <a:buFontTx/>
              <a:buNone/>
            </a:pPr>
            <a:r>
              <a:rPr lang="en-US" altLang="en-US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pPr>
              <a:buFontTx/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the fragments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Cut DNA into fragments using restriction enzymes</a:t>
            </a:r>
            <a:endParaRPr lang="en-US" altLang="en-US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 ENZYMES 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bacterial </a:t>
            </a:r>
            <a:r>
              <a:rPr lang="en-US" altLang="en-US" sz="4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have the ability to </a:t>
            </a:r>
            <a:r>
              <a:rPr lang="en-US" altLang="en-US" sz="4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both strands of the </a:t>
            </a:r>
            <a:r>
              <a:rPr lang="en-US" altLang="en-US" sz="40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molecule at a specific nucleotide sequence</a:t>
            </a:r>
          </a:p>
          <a:p>
            <a:pPr eaLnBrk="1" hangingPunct="1"/>
            <a:endParaRPr lang="en-US" altLang="en-US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229600" cy="579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RESTRICTION ENZYME CLEAVES 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763000" cy="2971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DNA fragments according to </a:t>
            </a:r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using a procedure called </a:t>
            </a:r>
            <a:r>
              <a:rPr lang="en-US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 electrophoresis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2" descr="The Electrical Fie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14016"/>
            <a:ext cx="5486400" cy="444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708025"/>
            <a:ext cx="4838700" cy="6324600"/>
          </a:xfrm>
        </p:spPr>
        <p:txBody>
          <a:bodyPr/>
          <a:lstStyle/>
          <a:p>
            <a:r>
              <a:rPr lang="en-US" alt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DNA fragments are </a:t>
            </a:r>
            <a:r>
              <a:rPr lang="en-US" altLang="en-US" sz="35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separated</a:t>
            </a:r>
            <a:r>
              <a:rPr lang="en-US" alt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running electrical current through the gel. </a:t>
            </a:r>
          </a:p>
          <a:p>
            <a:r>
              <a:rPr lang="en-US" alt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Larger fragments take a </a:t>
            </a:r>
            <a:r>
              <a:rPr lang="en-US" altLang="en-US" sz="35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</a:t>
            </a:r>
            <a:r>
              <a:rPr lang="en-US" alt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to move through the gel and don’t move as far as the </a:t>
            </a:r>
            <a:r>
              <a:rPr lang="en-US" altLang="en-US" sz="35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smaller</a:t>
            </a:r>
            <a:r>
              <a:rPr lang="en-US" alt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fragments.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0" y="0"/>
            <a:ext cx="5181600" cy="708025"/>
          </a:xfrm>
          <a:prstGeom prst="rect">
            <a:avLst/>
          </a:prstGeom>
          <a:solidFill>
            <a:srgbClr val="FFE9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4000"/>
              <a:t>Gel Electrophoresis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038" y="972029"/>
            <a:ext cx="4291961" cy="3218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28956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Sample of DNA put into well at one end of the gel</a:t>
            </a:r>
          </a:p>
          <a:p>
            <a:endParaRPr lang="en-US" altLang="en-US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2" descr="Agarose gel electrophoresis to visualize DNA extracts showing DNA being loaded into the ge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-22225"/>
            <a:ext cx="55943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solidFill>
            <a:srgbClr val="FFE957"/>
          </a:solidFill>
        </p:spPr>
        <p:txBody>
          <a:bodyPr/>
          <a:lstStyle/>
          <a:p>
            <a:pPr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DNA Fingerprint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non-coding DNA sequences – “Junk” DNA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WHY?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coding DNA </a:t>
            </a:r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noncoding DNA (97%) – much more </a:t>
            </a:r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Individuals, even though they possess many common genes, differ widely in their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noncoding DNA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related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more </a:t>
            </a:r>
            <a:r>
              <a:rPr lang="en-US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similarity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of DNA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8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DNA Fingerprint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12" y="990600"/>
            <a:ext cx="7772400" cy="41148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Result: individual “DNA Fingerprint”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an actual print of a finger, but DNA fragments</a:t>
            </a:r>
          </a:p>
          <a:p>
            <a:endParaRPr lang="en-US" dirty="0"/>
          </a:p>
        </p:txBody>
      </p:sp>
      <p:pic>
        <p:nvPicPr>
          <p:cNvPr id="53250" name="Picture 2" descr="http://vignette3.wikia.nocookie.net/dna-fingerprinting/images/6/6d/Dnafingerprints.gif/revision/latest?cb=201211050738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33655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2" name="Picture 4" descr="http://classes.midlandstech.edu/carterp/Courses/bio225/chap10/10-14_Fingerprints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05112"/>
            <a:ext cx="4191000" cy="34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0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pPr>
              <a:buFontTx/>
              <a:buNone/>
            </a:pP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the fragments</a:t>
            </a:r>
          </a:p>
          <a:p>
            <a:pPr>
              <a:buFontTx/>
              <a:buNone/>
            </a:pP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that half of an organism’s DNA comes from the </a:t>
            </a:r>
            <a:r>
              <a:rPr lang="en-US" altLang="en-US" sz="4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half comes from the </a:t>
            </a:r>
            <a:r>
              <a:rPr lang="en-US" altLang="en-US" sz="40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</a:t>
            </a:r>
          </a:p>
          <a:p>
            <a:pPr>
              <a:buFontTx/>
              <a:buNone/>
            </a:pPr>
            <a:endParaRPr lang="en-US" altLang="en-US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6723</TotalTime>
  <Words>370</Words>
  <Application>Microsoft Office PowerPoint</Application>
  <PresentationFormat>On-screen Show (4:3)</PresentationFormat>
  <Paragraphs>70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</vt:lpstr>
      <vt:lpstr>Times New Roman</vt:lpstr>
      <vt:lpstr>Wingdings</vt:lpstr>
      <vt:lpstr>Blank</vt:lpstr>
      <vt:lpstr>DNA FINGERPRINTING   Gel Electrophoresis</vt:lpstr>
      <vt:lpstr>DNA Fingerprinting</vt:lpstr>
      <vt:lpstr>PowerPoint Presentation</vt:lpstr>
      <vt:lpstr>PowerPoint Presentation</vt:lpstr>
      <vt:lpstr>PowerPoint Presentation</vt:lpstr>
      <vt:lpstr>PowerPoint Presentation</vt:lpstr>
      <vt:lpstr>DNA Fingerprint</vt:lpstr>
      <vt:lpstr>DNA Fingerprint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RECOMBINANT DNA TECHNOLOGY</dc:title>
  <dc:creator>david r fish</dc:creator>
  <cp:lastModifiedBy>Shannon Atkins</cp:lastModifiedBy>
  <cp:revision>113</cp:revision>
  <dcterms:created xsi:type="dcterms:W3CDTF">2002-09-23T12:00:00Z</dcterms:created>
  <dcterms:modified xsi:type="dcterms:W3CDTF">2016-04-29T18:18:17Z</dcterms:modified>
</cp:coreProperties>
</file>