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1"/>
  </p:notesMasterIdLst>
  <p:sldIdLst>
    <p:sldId id="256" r:id="rId2"/>
    <p:sldId id="257" r:id="rId3"/>
    <p:sldId id="287" r:id="rId4"/>
    <p:sldId id="258" r:id="rId5"/>
    <p:sldId id="288" r:id="rId6"/>
    <p:sldId id="259" r:id="rId7"/>
    <p:sldId id="289" r:id="rId8"/>
    <p:sldId id="260" r:id="rId9"/>
    <p:sldId id="290" r:id="rId10"/>
    <p:sldId id="261" r:id="rId11"/>
    <p:sldId id="291" r:id="rId12"/>
    <p:sldId id="262" r:id="rId13"/>
    <p:sldId id="292" r:id="rId14"/>
    <p:sldId id="263" r:id="rId15"/>
    <p:sldId id="293" r:id="rId16"/>
    <p:sldId id="264" r:id="rId17"/>
    <p:sldId id="294" r:id="rId18"/>
    <p:sldId id="265" r:id="rId19"/>
    <p:sldId id="295" r:id="rId20"/>
    <p:sldId id="266" r:id="rId21"/>
    <p:sldId id="296" r:id="rId22"/>
    <p:sldId id="267" r:id="rId23"/>
    <p:sldId id="297" r:id="rId24"/>
    <p:sldId id="268" r:id="rId25"/>
    <p:sldId id="298" r:id="rId26"/>
    <p:sldId id="269" r:id="rId27"/>
    <p:sldId id="299" r:id="rId28"/>
    <p:sldId id="270" r:id="rId29"/>
    <p:sldId id="300" r:id="rId30"/>
    <p:sldId id="271" r:id="rId31"/>
    <p:sldId id="301" r:id="rId32"/>
    <p:sldId id="272" r:id="rId33"/>
    <p:sldId id="302" r:id="rId34"/>
    <p:sldId id="273" r:id="rId35"/>
    <p:sldId id="303" r:id="rId36"/>
    <p:sldId id="274" r:id="rId37"/>
    <p:sldId id="304" r:id="rId38"/>
    <p:sldId id="275" r:id="rId39"/>
    <p:sldId id="305" r:id="rId40"/>
    <p:sldId id="276" r:id="rId41"/>
    <p:sldId id="306" r:id="rId42"/>
    <p:sldId id="277" r:id="rId43"/>
    <p:sldId id="307" r:id="rId44"/>
    <p:sldId id="278" r:id="rId45"/>
    <p:sldId id="308" r:id="rId46"/>
    <p:sldId id="279" r:id="rId47"/>
    <p:sldId id="317" r:id="rId48"/>
    <p:sldId id="309" r:id="rId49"/>
    <p:sldId id="280" r:id="rId50"/>
    <p:sldId id="310" r:id="rId51"/>
    <p:sldId id="281" r:id="rId52"/>
    <p:sldId id="311" r:id="rId53"/>
    <p:sldId id="282" r:id="rId54"/>
    <p:sldId id="312" r:id="rId55"/>
    <p:sldId id="283" r:id="rId56"/>
    <p:sldId id="313" r:id="rId57"/>
    <p:sldId id="284" r:id="rId58"/>
    <p:sldId id="314" r:id="rId59"/>
    <p:sldId id="285" r:id="rId60"/>
    <p:sldId id="315" r:id="rId61"/>
    <p:sldId id="344" r:id="rId62"/>
    <p:sldId id="286" r:id="rId63"/>
    <p:sldId id="316" r:id="rId64"/>
    <p:sldId id="318" r:id="rId65"/>
    <p:sldId id="319" r:id="rId66"/>
    <p:sldId id="320" r:id="rId67"/>
    <p:sldId id="321" r:id="rId68"/>
    <p:sldId id="322" r:id="rId69"/>
    <p:sldId id="323" r:id="rId70"/>
    <p:sldId id="326" r:id="rId71"/>
    <p:sldId id="324" r:id="rId72"/>
    <p:sldId id="327" r:id="rId73"/>
    <p:sldId id="325" r:id="rId74"/>
    <p:sldId id="329" r:id="rId75"/>
    <p:sldId id="328"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312" y="48"/>
      </p:cViewPr>
      <p:guideLst>
        <p:guide orient="horz" pos="2160"/>
        <p:guide pos="2880"/>
      </p:guideLst>
    </p:cSldViewPr>
  </p:slideViewPr>
  <p:notesTextViewPr>
    <p:cViewPr>
      <p:scale>
        <a:sx n="1" d="1"/>
        <a:sy n="1" d="1"/>
      </p:scale>
      <p:origin x="0" y="0"/>
    </p:cViewPr>
  </p:notesTextViewPr>
  <p:sorterViewPr>
    <p:cViewPr>
      <p:scale>
        <a:sx n="100" d="100"/>
        <a:sy n="100" d="100"/>
      </p:scale>
      <p:origin x="0" y="1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02B9D-1AA0-4D6E-9BE8-93D3F2CE9C28}" type="datetimeFigureOut">
              <a:rPr lang="en-US" smtClean="0"/>
              <a:t>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CDBA72-AAFE-4C4F-AAE1-7D6C3D544F4B}" type="slidenum">
              <a:rPr lang="en-US" smtClean="0"/>
              <a:t>‹#›</a:t>
            </a:fld>
            <a:endParaRPr lang="en-US"/>
          </a:p>
        </p:txBody>
      </p:sp>
    </p:spTree>
    <p:extLst>
      <p:ext uri="{BB962C8B-B14F-4D97-AF65-F5344CB8AC3E}">
        <p14:creationId xmlns:p14="http://schemas.microsoft.com/office/powerpoint/2010/main" val="2077860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CDBA72-AAFE-4C4F-AAE1-7D6C3D544F4B}" type="slidenum">
              <a:rPr lang="en-US" smtClean="0"/>
              <a:t>40</a:t>
            </a:fld>
            <a:endParaRPr lang="en-US"/>
          </a:p>
        </p:txBody>
      </p:sp>
    </p:spTree>
    <p:extLst>
      <p:ext uri="{BB962C8B-B14F-4D97-AF65-F5344CB8AC3E}">
        <p14:creationId xmlns:p14="http://schemas.microsoft.com/office/powerpoint/2010/main" val="1342932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CDBA72-AAFE-4C4F-AAE1-7D6C3D544F4B}" type="slidenum">
              <a:rPr lang="en-US" smtClean="0"/>
              <a:t>41</a:t>
            </a:fld>
            <a:endParaRPr lang="en-US"/>
          </a:p>
        </p:txBody>
      </p:sp>
    </p:spTree>
    <p:extLst>
      <p:ext uri="{BB962C8B-B14F-4D97-AF65-F5344CB8AC3E}">
        <p14:creationId xmlns:p14="http://schemas.microsoft.com/office/powerpoint/2010/main" val="134293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26B11A0-34C7-477E-86B0-9B28B89F0A8F}" type="datetimeFigureOut">
              <a:rPr lang="en-US" smtClean="0"/>
              <a:t>1/5/2016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FF0013-8D01-4298-AAE0-845A3E96354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6B11A0-34C7-477E-86B0-9B28B89F0A8F}"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F0013-8D01-4298-AAE0-845A3E9635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6B11A0-34C7-477E-86B0-9B28B89F0A8F}"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F0013-8D01-4298-AAE0-845A3E9635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6B11A0-34C7-477E-86B0-9B28B89F0A8F}"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F0013-8D01-4298-AAE0-845A3E9635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6B11A0-34C7-477E-86B0-9B28B89F0A8F}"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F0013-8D01-4298-AAE0-845A3E96354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6B11A0-34C7-477E-86B0-9B28B89F0A8F}"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F0013-8D01-4298-AAE0-845A3E9635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6B11A0-34C7-477E-86B0-9B28B89F0A8F}" type="datetimeFigureOut">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FF0013-8D01-4298-AAE0-845A3E9635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6B11A0-34C7-477E-86B0-9B28B89F0A8F}" type="datetimeFigureOut">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F0013-8D01-4298-AAE0-845A3E9635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B11A0-34C7-477E-86B0-9B28B89F0A8F}" type="datetimeFigureOut">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FF0013-8D01-4298-AAE0-845A3E9635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6B11A0-34C7-477E-86B0-9B28B89F0A8F}"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F0013-8D01-4298-AAE0-845A3E9635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6B11A0-34C7-477E-86B0-9B28B89F0A8F}"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CFF0013-8D01-4298-AAE0-845A3E96354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6B11A0-34C7-477E-86B0-9B28B89F0A8F}" type="datetimeFigureOut">
              <a:rPr lang="en-US" smtClean="0"/>
              <a:t>1/5/2016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FF0013-8D01-4298-AAE0-845A3E96354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4419600" cy="1600327"/>
          </a:xfrm>
        </p:spPr>
        <p:txBody>
          <a:bodyPr>
            <a:noAutofit/>
          </a:bodyPr>
          <a:lstStyle/>
          <a:p>
            <a:pPr algn="ctr"/>
            <a:r>
              <a:rPr lang="en-US" sz="6400" dirty="0" err="1" smtClean="0"/>
              <a:t>Std</a:t>
            </a:r>
            <a:r>
              <a:rPr lang="en-US" sz="6400" dirty="0" smtClean="0"/>
              <a:t> 1 &amp; 2 Review</a:t>
            </a:r>
            <a:endParaRPr lang="en-US" sz="6400" dirty="0"/>
          </a:p>
        </p:txBody>
      </p:sp>
    </p:spTree>
    <p:extLst>
      <p:ext uri="{BB962C8B-B14F-4D97-AF65-F5344CB8AC3E}">
        <p14:creationId xmlns:p14="http://schemas.microsoft.com/office/powerpoint/2010/main" val="2829198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2362200"/>
          </a:xfrm>
        </p:spPr>
        <p:txBody>
          <a:bodyPr>
            <a:normAutofit lnSpcReduction="10000"/>
          </a:bodyPr>
          <a:lstStyle/>
          <a:p>
            <a:pPr algn="ctr"/>
            <a:r>
              <a:rPr lang="en-US" sz="5000" dirty="0" smtClean="0"/>
              <a:t>What is the organism below, and what is the purpose of structure #2?</a:t>
            </a:r>
            <a:endParaRPr lang="en-US" sz="5000" dirty="0"/>
          </a:p>
        </p:txBody>
      </p:sp>
      <p:pic>
        <p:nvPicPr>
          <p:cNvPr id="4098" name="Picture 2" descr="http://beautyfromhashes.files.wordpress.com/2011/12/euglena-coloring-e13252140134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620170"/>
            <a:ext cx="6515100" cy="3209926"/>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p:cNvCxnSpPr/>
          <p:nvPr/>
        </p:nvCxnSpPr>
        <p:spPr>
          <a:xfrm flipH="1">
            <a:off x="3200400" y="3429000"/>
            <a:ext cx="609600" cy="1676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 name="Straight Arrow Connector 5"/>
          <p:cNvCxnSpPr/>
          <p:nvPr/>
        </p:nvCxnSpPr>
        <p:spPr>
          <a:xfrm>
            <a:off x="990600" y="3772570"/>
            <a:ext cx="533400" cy="95183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457200" y="3149006"/>
            <a:ext cx="609600" cy="630942"/>
          </a:xfrm>
          <a:prstGeom prst="rect">
            <a:avLst/>
          </a:prstGeom>
          <a:noFill/>
        </p:spPr>
        <p:txBody>
          <a:bodyPr wrap="square" rtlCol="0">
            <a:spAutoFit/>
          </a:bodyPr>
          <a:lstStyle/>
          <a:p>
            <a:r>
              <a:rPr lang="en-US" sz="3500" b="1" dirty="0" smtClean="0"/>
              <a:t>#1</a:t>
            </a:r>
            <a:endParaRPr lang="en-US" sz="3500" b="1" dirty="0"/>
          </a:p>
        </p:txBody>
      </p:sp>
      <p:sp>
        <p:nvSpPr>
          <p:cNvPr id="10" name="TextBox 9"/>
          <p:cNvSpPr txBox="1"/>
          <p:nvPr/>
        </p:nvSpPr>
        <p:spPr>
          <a:xfrm>
            <a:off x="3657600" y="2770347"/>
            <a:ext cx="838200" cy="630942"/>
          </a:xfrm>
          <a:prstGeom prst="rect">
            <a:avLst/>
          </a:prstGeom>
          <a:noFill/>
        </p:spPr>
        <p:txBody>
          <a:bodyPr wrap="square" rtlCol="0">
            <a:spAutoFit/>
          </a:bodyPr>
          <a:lstStyle/>
          <a:p>
            <a:r>
              <a:rPr lang="en-US" sz="3500" b="1" dirty="0" smtClean="0"/>
              <a:t>#2</a:t>
            </a:r>
            <a:endParaRPr lang="en-US" sz="3500" b="1" dirty="0"/>
          </a:p>
        </p:txBody>
      </p:sp>
    </p:spTree>
    <p:extLst>
      <p:ext uri="{BB962C8B-B14F-4D97-AF65-F5344CB8AC3E}">
        <p14:creationId xmlns:p14="http://schemas.microsoft.com/office/powerpoint/2010/main" val="1157583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6400" dirty="0" smtClean="0">
                <a:solidFill>
                  <a:srgbClr val="FF0000"/>
                </a:solidFill>
              </a:rPr>
              <a:t>Euglena</a:t>
            </a:r>
          </a:p>
          <a:p>
            <a:pPr algn="ctr"/>
            <a:r>
              <a:rPr lang="en-US" sz="6400" dirty="0" smtClean="0">
                <a:solidFill>
                  <a:srgbClr val="FF0000"/>
                </a:solidFill>
              </a:rPr>
              <a:t>Eyespot designed to detect light</a:t>
            </a:r>
            <a:endParaRPr lang="en-US" sz="6400" dirty="0">
              <a:solidFill>
                <a:srgbClr val="FF0000"/>
              </a:solidFill>
            </a:endParaRPr>
          </a:p>
        </p:txBody>
      </p:sp>
    </p:spTree>
    <p:extLst>
      <p:ext uri="{BB962C8B-B14F-4D97-AF65-F5344CB8AC3E}">
        <p14:creationId xmlns:p14="http://schemas.microsoft.com/office/powerpoint/2010/main" val="987029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389120"/>
          </a:xfrm>
        </p:spPr>
        <p:txBody>
          <a:bodyPr>
            <a:normAutofit/>
          </a:bodyPr>
          <a:lstStyle/>
          <a:p>
            <a:pPr algn="ctr"/>
            <a:r>
              <a:rPr lang="en-US" sz="6400" dirty="0" smtClean="0"/>
              <a:t>All cells contain _____ DNA.  All cells start out as _______ cells.</a:t>
            </a:r>
            <a:endParaRPr lang="en-US" sz="6400" dirty="0"/>
          </a:p>
        </p:txBody>
      </p:sp>
    </p:spTree>
    <p:extLst>
      <p:ext uri="{BB962C8B-B14F-4D97-AF65-F5344CB8AC3E}">
        <p14:creationId xmlns:p14="http://schemas.microsoft.com/office/powerpoint/2010/main" val="1459887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447800"/>
            <a:ext cx="8229600" cy="4389120"/>
          </a:xfrm>
        </p:spPr>
        <p:txBody>
          <a:bodyPr>
            <a:normAutofit/>
          </a:bodyPr>
          <a:lstStyle/>
          <a:p>
            <a:pPr algn="ctr"/>
            <a:r>
              <a:rPr lang="en-US" sz="6400" dirty="0" smtClean="0"/>
              <a:t>All cells contain </a:t>
            </a:r>
            <a:r>
              <a:rPr lang="en-US" sz="6400" dirty="0" smtClean="0">
                <a:solidFill>
                  <a:srgbClr val="FF0000"/>
                </a:solidFill>
              </a:rPr>
              <a:t>identical </a:t>
            </a:r>
            <a:r>
              <a:rPr lang="en-US" sz="6400" dirty="0" smtClean="0"/>
              <a:t>DNA.  All cells start out as </a:t>
            </a:r>
            <a:r>
              <a:rPr lang="en-US" sz="6400" dirty="0" smtClean="0">
                <a:solidFill>
                  <a:srgbClr val="FF0000"/>
                </a:solidFill>
              </a:rPr>
              <a:t>stem </a:t>
            </a:r>
            <a:r>
              <a:rPr lang="en-US" sz="6400" dirty="0" smtClean="0"/>
              <a:t>cells.</a:t>
            </a:r>
            <a:endParaRPr lang="en-US" sz="6400" dirty="0"/>
          </a:p>
        </p:txBody>
      </p:sp>
    </p:spTree>
    <p:extLst>
      <p:ext uri="{BB962C8B-B14F-4D97-AF65-F5344CB8AC3E}">
        <p14:creationId xmlns:p14="http://schemas.microsoft.com/office/powerpoint/2010/main" val="3365667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8" name="Picture 8" descr="http://classconnection.s3.amazonaws.com/311/flashcards/1406311/jpg/skeletal_muscle_cells13345903672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758" y="4191000"/>
            <a:ext cx="5035517"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04800" y="533400"/>
            <a:ext cx="8229600" cy="1447800"/>
          </a:xfrm>
        </p:spPr>
        <p:txBody>
          <a:bodyPr>
            <a:normAutofit lnSpcReduction="10000"/>
          </a:bodyPr>
          <a:lstStyle/>
          <a:p>
            <a:pPr algn="ctr"/>
            <a:r>
              <a:rPr lang="en-US" sz="4500" dirty="0" smtClean="0"/>
              <a:t>What causes the creation of the cells below?</a:t>
            </a:r>
            <a:endParaRPr lang="en-US" sz="4500" dirty="0"/>
          </a:p>
        </p:txBody>
      </p:sp>
      <p:pic>
        <p:nvPicPr>
          <p:cNvPr id="5122" name="Picture 2" descr="http://images.wisegeek.com/isolated-sper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758" y="1687090"/>
            <a:ext cx="3057525" cy="203509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encrypted-tbn1.gstatic.com/images?q=tbn:ANd9GcQWR4McoGTx7SfckFMZZiXdigrNHKGNYZ1xpMi73Ta4JvJKZV2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8913" y="2243606"/>
            <a:ext cx="1943100" cy="1943101"/>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r.photos3.fotosearch.com/bthumb/CSP/CSP243/k243537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198" y="1730289"/>
            <a:ext cx="3268129" cy="2460711"/>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ericsuzanne.com/post-obsolete/img/bon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2013" y="4186707"/>
            <a:ext cx="2665347" cy="264535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638516" y="4191000"/>
            <a:ext cx="1704884"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5955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a:bodyPr>
          <a:lstStyle/>
          <a:p>
            <a:pPr algn="ctr"/>
            <a:endParaRPr lang="en-US" sz="6400" dirty="0" smtClean="0"/>
          </a:p>
          <a:p>
            <a:pPr algn="ctr"/>
            <a:r>
              <a:rPr lang="en-US" sz="6400" dirty="0" smtClean="0"/>
              <a:t>Differentiation</a:t>
            </a:r>
            <a:endParaRPr lang="en-US" sz="6400" dirty="0">
              <a:solidFill>
                <a:srgbClr val="FF0000"/>
              </a:solidFill>
            </a:endParaRPr>
          </a:p>
        </p:txBody>
      </p:sp>
    </p:spTree>
    <p:extLst>
      <p:ext uri="{BB962C8B-B14F-4D97-AF65-F5344CB8AC3E}">
        <p14:creationId xmlns:p14="http://schemas.microsoft.com/office/powerpoint/2010/main" val="434891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2209800"/>
          </a:xfrm>
        </p:spPr>
        <p:txBody>
          <a:bodyPr>
            <a:normAutofit fontScale="92500" lnSpcReduction="20000"/>
          </a:bodyPr>
          <a:lstStyle/>
          <a:p>
            <a:pPr algn="ctr"/>
            <a:r>
              <a:rPr lang="en-US" sz="4500" dirty="0" smtClean="0"/>
              <a:t>What is the name of the organism below, and what would happen if structure D did not function properly?</a:t>
            </a:r>
            <a:endParaRPr lang="en-US" sz="4500" dirty="0"/>
          </a:p>
        </p:txBody>
      </p:sp>
      <p:pic>
        <p:nvPicPr>
          <p:cNvPr id="6146" name="Picture 2" descr="http://www.biologycorner.com/resources/ameba_ab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048000"/>
            <a:ext cx="5062603" cy="3695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956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389120"/>
          </a:xfrm>
        </p:spPr>
        <p:txBody>
          <a:bodyPr>
            <a:normAutofit fontScale="77500" lnSpcReduction="20000"/>
          </a:bodyPr>
          <a:lstStyle/>
          <a:p>
            <a:pPr algn="ctr"/>
            <a:r>
              <a:rPr lang="en-US" sz="6400" dirty="0" smtClean="0">
                <a:solidFill>
                  <a:srgbClr val="FF0000"/>
                </a:solidFill>
              </a:rPr>
              <a:t>This is an Amoeba, and if structure D did not function properly the Amoeba would be unable to move to catch food.  Structure D is a pseudopod.</a:t>
            </a:r>
          </a:p>
        </p:txBody>
      </p:sp>
    </p:spTree>
    <p:extLst>
      <p:ext uri="{BB962C8B-B14F-4D97-AF65-F5344CB8AC3E}">
        <p14:creationId xmlns:p14="http://schemas.microsoft.com/office/powerpoint/2010/main" val="3218079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876800"/>
          </a:xfrm>
        </p:spPr>
        <p:txBody>
          <a:bodyPr>
            <a:normAutofit/>
          </a:bodyPr>
          <a:lstStyle/>
          <a:p>
            <a:pPr algn="ctr"/>
            <a:r>
              <a:rPr lang="en-US" sz="5400" dirty="0" smtClean="0"/>
              <a:t>What structure(s) do eukaryotes contain that prokaryotes do not?</a:t>
            </a:r>
            <a:endParaRPr lang="en-US" sz="5400" dirty="0"/>
          </a:p>
        </p:txBody>
      </p:sp>
    </p:spTree>
    <p:extLst>
      <p:ext uri="{BB962C8B-B14F-4D97-AF65-F5344CB8AC3E}">
        <p14:creationId xmlns:p14="http://schemas.microsoft.com/office/powerpoint/2010/main" val="3061848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5257800"/>
          </a:xfrm>
        </p:spPr>
        <p:txBody>
          <a:bodyPr>
            <a:normAutofit/>
          </a:bodyPr>
          <a:lstStyle/>
          <a:p>
            <a:pPr algn="ctr"/>
            <a:r>
              <a:rPr lang="en-US" sz="4500" dirty="0" smtClean="0">
                <a:solidFill>
                  <a:srgbClr val="FF0000"/>
                </a:solidFill>
              </a:rPr>
              <a:t>A nucleus</a:t>
            </a:r>
          </a:p>
          <a:p>
            <a:pPr algn="ctr"/>
            <a:r>
              <a:rPr lang="en-US" sz="4500" dirty="0" smtClean="0">
                <a:solidFill>
                  <a:srgbClr val="FF0000"/>
                </a:solidFill>
              </a:rPr>
              <a:t>Membrane bound organelles</a:t>
            </a:r>
          </a:p>
          <a:p>
            <a:pPr algn="ctr"/>
            <a:r>
              <a:rPr lang="en-US" sz="4500" dirty="0" smtClean="0">
                <a:solidFill>
                  <a:srgbClr val="FF0000"/>
                </a:solidFill>
              </a:rPr>
              <a:t>Larger size</a:t>
            </a:r>
          </a:p>
          <a:p>
            <a:pPr algn="ctr"/>
            <a:r>
              <a:rPr lang="en-US" sz="4500" dirty="0" smtClean="0">
                <a:solidFill>
                  <a:srgbClr val="FF0000"/>
                </a:solidFill>
              </a:rPr>
              <a:t>Complex internal structure</a:t>
            </a:r>
            <a:endParaRPr lang="en-US" sz="4500" dirty="0">
              <a:solidFill>
                <a:srgbClr val="FF0000"/>
              </a:solidFill>
            </a:endParaRPr>
          </a:p>
        </p:txBody>
      </p:sp>
    </p:spTree>
    <p:extLst>
      <p:ext uri="{BB962C8B-B14F-4D97-AF65-F5344CB8AC3E}">
        <p14:creationId xmlns:p14="http://schemas.microsoft.com/office/powerpoint/2010/main" val="1286788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6000" dirty="0" smtClean="0"/>
              <a:t>What three things do plant cells have that animal cells do not?</a:t>
            </a:r>
            <a:endParaRPr lang="en-US" sz="6000" dirty="0"/>
          </a:p>
        </p:txBody>
      </p:sp>
    </p:spTree>
    <p:extLst>
      <p:ext uri="{BB962C8B-B14F-4D97-AF65-F5344CB8AC3E}">
        <p14:creationId xmlns:p14="http://schemas.microsoft.com/office/powerpoint/2010/main" val="1872250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943600"/>
          </a:xfrm>
        </p:spPr>
        <p:txBody>
          <a:bodyPr>
            <a:normAutofit fontScale="77500" lnSpcReduction="20000"/>
          </a:bodyPr>
          <a:lstStyle/>
          <a:p>
            <a:pPr algn="ctr"/>
            <a:r>
              <a:rPr lang="en-US" sz="5400" dirty="0" smtClean="0"/>
              <a:t>In which of these ways are prokaryotic and eukaryotic cells similar?</a:t>
            </a:r>
          </a:p>
          <a:p>
            <a:pPr marL="0" indent="0" algn="ctr">
              <a:buNone/>
            </a:pPr>
            <a:endParaRPr lang="en-US" sz="5400" dirty="0" smtClean="0"/>
          </a:p>
          <a:p>
            <a:pPr algn="ctr"/>
            <a:r>
              <a:rPr lang="en-US" sz="5400" dirty="0" smtClean="0"/>
              <a:t>A. They both contain DNA.</a:t>
            </a:r>
          </a:p>
          <a:p>
            <a:pPr algn="ctr"/>
            <a:r>
              <a:rPr lang="en-US" sz="5400" dirty="0" smtClean="0"/>
              <a:t>B. They both contain a nucleus.</a:t>
            </a:r>
          </a:p>
          <a:p>
            <a:pPr algn="ctr"/>
            <a:r>
              <a:rPr lang="en-US" sz="5400" dirty="0" smtClean="0"/>
              <a:t>C. They are both highly complex.</a:t>
            </a:r>
          </a:p>
          <a:p>
            <a:pPr algn="ctr"/>
            <a:r>
              <a:rPr lang="en-US" sz="5400" dirty="0" smtClean="0"/>
              <a:t>D. They are both enclosed by a cell wall.</a:t>
            </a:r>
            <a:endParaRPr lang="en-US" sz="5400" dirty="0"/>
          </a:p>
        </p:txBody>
      </p:sp>
    </p:spTree>
    <p:extLst>
      <p:ext uri="{BB962C8B-B14F-4D97-AF65-F5344CB8AC3E}">
        <p14:creationId xmlns:p14="http://schemas.microsoft.com/office/powerpoint/2010/main" val="179298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762000"/>
            <a:ext cx="8229600" cy="5943600"/>
          </a:xfrm>
        </p:spPr>
        <p:txBody>
          <a:bodyPr>
            <a:normAutofit fontScale="77500" lnSpcReduction="20000"/>
          </a:bodyPr>
          <a:lstStyle/>
          <a:p>
            <a:pPr algn="ctr"/>
            <a:r>
              <a:rPr lang="en-US" sz="5400" dirty="0" smtClean="0"/>
              <a:t>In which of these ways are prokaryotic and eukaryotic cells similar?</a:t>
            </a:r>
          </a:p>
          <a:p>
            <a:pPr marL="0" indent="0" algn="ctr">
              <a:buNone/>
            </a:pPr>
            <a:endParaRPr lang="en-US" sz="5400" dirty="0" smtClean="0"/>
          </a:p>
          <a:p>
            <a:pPr algn="ctr"/>
            <a:r>
              <a:rPr lang="en-US" sz="5400" dirty="0" smtClean="0">
                <a:solidFill>
                  <a:srgbClr val="FF0000"/>
                </a:solidFill>
              </a:rPr>
              <a:t>A. They both contain DNA.</a:t>
            </a:r>
          </a:p>
          <a:p>
            <a:pPr algn="ctr"/>
            <a:r>
              <a:rPr lang="en-US" sz="5400" dirty="0" smtClean="0"/>
              <a:t>B. They both contain a nucleus.</a:t>
            </a:r>
          </a:p>
          <a:p>
            <a:pPr algn="ctr"/>
            <a:r>
              <a:rPr lang="en-US" sz="5400" dirty="0" smtClean="0"/>
              <a:t>C. They are both highly complex.</a:t>
            </a:r>
          </a:p>
          <a:p>
            <a:pPr algn="ctr"/>
            <a:r>
              <a:rPr lang="en-US" sz="5400" dirty="0" smtClean="0"/>
              <a:t>D. They are both enclosed by a cell wall.</a:t>
            </a:r>
            <a:endParaRPr lang="en-US" sz="5400" dirty="0"/>
          </a:p>
        </p:txBody>
      </p:sp>
    </p:spTree>
    <p:extLst>
      <p:ext uri="{BB962C8B-B14F-4D97-AF65-F5344CB8AC3E}">
        <p14:creationId xmlns:p14="http://schemas.microsoft.com/office/powerpoint/2010/main" val="4101715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5791200"/>
          </a:xfrm>
        </p:spPr>
        <p:txBody>
          <a:bodyPr>
            <a:normAutofit fontScale="70000" lnSpcReduction="20000"/>
          </a:bodyPr>
          <a:lstStyle/>
          <a:p>
            <a:pPr algn="ctr"/>
            <a:r>
              <a:rPr lang="en-US" sz="6400" dirty="0" smtClean="0"/>
              <a:t>A single muscle cell is isolated observed.  Which organelle would you expect to be abundant in the cell?</a:t>
            </a:r>
          </a:p>
          <a:p>
            <a:pPr marL="0" indent="0" algn="ctr">
              <a:buNone/>
            </a:pPr>
            <a:endParaRPr lang="en-US" sz="6400" dirty="0" smtClean="0"/>
          </a:p>
          <a:p>
            <a:pPr algn="ctr"/>
            <a:r>
              <a:rPr lang="en-US" sz="6400" dirty="0" smtClean="0"/>
              <a:t>A. ribosomes</a:t>
            </a:r>
          </a:p>
          <a:p>
            <a:pPr algn="ctr"/>
            <a:r>
              <a:rPr lang="en-US" sz="6400" dirty="0" smtClean="0"/>
              <a:t>B. mitochondria</a:t>
            </a:r>
          </a:p>
          <a:p>
            <a:pPr algn="ctr"/>
            <a:r>
              <a:rPr lang="en-US" sz="6400" dirty="0" smtClean="0"/>
              <a:t>C. Golgi bodies</a:t>
            </a:r>
          </a:p>
          <a:p>
            <a:pPr algn="ctr"/>
            <a:r>
              <a:rPr lang="en-US" sz="6400" dirty="0" smtClean="0"/>
              <a:t>D. lysosomes</a:t>
            </a:r>
            <a:endParaRPr lang="en-US" sz="6400" dirty="0"/>
          </a:p>
        </p:txBody>
      </p:sp>
    </p:spTree>
    <p:extLst>
      <p:ext uri="{BB962C8B-B14F-4D97-AF65-F5344CB8AC3E}">
        <p14:creationId xmlns:p14="http://schemas.microsoft.com/office/powerpoint/2010/main" val="1811291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914400"/>
            <a:ext cx="8382000" cy="5791200"/>
          </a:xfrm>
        </p:spPr>
        <p:txBody>
          <a:bodyPr>
            <a:normAutofit fontScale="70000" lnSpcReduction="20000"/>
          </a:bodyPr>
          <a:lstStyle/>
          <a:p>
            <a:pPr algn="ctr"/>
            <a:r>
              <a:rPr lang="en-US" sz="6400" dirty="0" smtClean="0"/>
              <a:t>A single muscle cell is isolated observed.  Which organelle would you expect to be abundant in the cell?</a:t>
            </a:r>
          </a:p>
          <a:p>
            <a:pPr marL="0" indent="0" algn="ctr">
              <a:buNone/>
            </a:pPr>
            <a:endParaRPr lang="en-US" sz="6400" dirty="0" smtClean="0"/>
          </a:p>
          <a:p>
            <a:pPr algn="ctr"/>
            <a:r>
              <a:rPr lang="en-US" sz="6400" dirty="0" smtClean="0"/>
              <a:t>A. ribosomes</a:t>
            </a:r>
          </a:p>
          <a:p>
            <a:pPr algn="ctr"/>
            <a:r>
              <a:rPr lang="en-US" sz="6400" dirty="0" smtClean="0">
                <a:solidFill>
                  <a:srgbClr val="FF0000"/>
                </a:solidFill>
              </a:rPr>
              <a:t>B. mitochondria</a:t>
            </a:r>
          </a:p>
          <a:p>
            <a:pPr algn="ctr"/>
            <a:r>
              <a:rPr lang="en-US" sz="6400" dirty="0" smtClean="0"/>
              <a:t>C. Golgi bodies</a:t>
            </a:r>
          </a:p>
          <a:p>
            <a:pPr algn="ctr"/>
            <a:r>
              <a:rPr lang="en-US" sz="6400" dirty="0" smtClean="0"/>
              <a:t>D. lysosomes</a:t>
            </a:r>
            <a:endParaRPr lang="en-US" sz="6400" dirty="0"/>
          </a:p>
        </p:txBody>
      </p:sp>
    </p:spTree>
    <p:extLst>
      <p:ext uri="{BB962C8B-B14F-4D97-AF65-F5344CB8AC3E}">
        <p14:creationId xmlns:p14="http://schemas.microsoft.com/office/powerpoint/2010/main" val="4092027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68963"/>
          </a:xfrm>
        </p:spPr>
        <p:txBody>
          <a:bodyPr>
            <a:normAutofit fontScale="85000" lnSpcReduction="10000"/>
          </a:bodyPr>
          <a:lstStyle/>
          <a:p>
            <a:pPr algn="ctr"/>
            <a:r>
              <a:rPr lang="en-US" sz="5400" dirty="0" smtClean="0"/>
              <a:t>How do buffers help maintain homeostasis within a cell?</a:t>
            </a:r>
          </a:p>
          <a:p>
            <a:pPr marL="0" indent="0" algn="ctr">
              <a:buNone/>
            </a:pPr>
            <a:endParaRPr lang="en-US" sz="5400" dirty="0"/>
          </a:p>
          <a:p>
            <a:pPr marL="914400" indent="-914400" algn="ctr">
              <a:buAutoNum type="alphaUcPeriod"/>
            </a:pPr>
            <a:r>
              <a:rPr lang="en-US" sz="5400" dirty="0" smtClean="0"/>
              <a:t>By regulating pH levels</a:t>
            </a:r>
          </a:p>
          <a:p>
            <a:pPr marL="914400" indent="-914400" algn="ctr">
              <a:buAutoNum type="alphaUcPeriod"/>
            </a:pPr>
            <a:r>
              <a:rPr lang="en-US" sz="5400" dirty="0" smtClean="0"/>
              <a:t>By regulating water levels</a:t>
            </a:r>
          </a:p>
          <a:p>
            <a:pPr marL="914400" indent="-914400" algn="ctr">
              <a:buAutoNum type="alphaUcPeriod"/>
            </a:pPr>
            <a:r>
              <a:rPr lang="en-US" sz="5400" dirty="0" smtClean="0"/>
              <a:t>By regulating temperature</a:t>
            </a:r>
          </a:p>
          <a:p>
            <a:pPr marL="914400" indent="-914400" algn="ctr">
              <a:buAutoNum type="alphaUcPeriod"/>
            </a:pPr>
            <a:r>
              <a:rPr lang="en-US" sz="5400" dirty="0" smtClean="0"/>
              <a:t>By regulating glucose levels</a:t>
            </a:r>
            <a:endParaRPr lang="en-US" sz="5400" dirty="0"/>
          </a:p>
        </p:txBody>
      </p:sp>
    </p:spTree>
    <p:extLst>
      <p:ext uri="{BB962C8B-B14F-4D97-AF65-F5344CB8AC3E}">
        <p14:creationId xmlns:p14="http://schemas.microsoft.com/office/powerpoint/2010/main" val="3049752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62000"/>
            <a:ext cx="8229600" cy="5668963"/>
          </a:xfrm>
        </p:spPr>
        <p:txBody>
          <a:bodyPr>
            <a:normAutofit fontScale="85000" lnSpcReduction="10000"/>
          </a:bodyPr>
          <a:lstStyle/>
          <a:p>
            <a:pPr algn="ctr"/>
            <a:r>
              <a:rPr lang="en-US" sz="5400" dirty="0" smtClean="0"/>
              <a:t>How do buffers help maintain homeostasis within a cell?</a:t>
            </a:r>
          </a:p>
          <a:p>
            <a:pPr marL="0" indent="0" algn="ctr">
              <a:buNone/>
            </a:pPr>
            <a:endParaRPr lang="en-US" sz="5400" dirty="0"/>
          </a:p>
          <a:p>
            <a:pPr marL="914400" indent="-914400" algn="ctr">
              <a:buAutoNum type="alphaUcPeriod"/>
            </a:pPr>
            <a:r>
              <a:rPr lang="en-US" sz="5400" dirty="0" smtClean="0">
                <a:solidFill>
                  <a:srgbClr val="FF0000"/>
                </a:solidFill>
              </a:rPr>
              <a:t>By regulating pH levels</a:t>
            </a:r>
          </a:p>
          <a:p>
            <a:pPr marL="914400" indent="-914400" algn="ctr">
              <a:buAutoNum type="alphaUcPeriod"/>
            </a:pPr>
            <a:r>
              <a:rPr lang="en-US" sz="5400" dirty="0" smtClean="0"/>
              <a:t>By regulating water levels</a:t>
            </a:r>
          </a:p>
          <a:p>
            <a:pPr marL="914400" indent="-914400" algn="ctr">
              <a:buAutoNum type="alphaUcPeriod"/>
            </a:pPr>
            <a:r>
              <a:rPr lang="en-US" sz="5400" dirty="0" smtClean="0"/>
              <a:t>By regulating temperature</a:t>
            </a:r>
          </a:p>
          <a:p>
            <a:pPr marL="914400" indent="-914400" algn="ctr">
              <a:buAutoNum type="alphaUcPeriod"/>
            </a:pPr>
            <a:r>
              <a:rPr lang="en-US" sz="5400" dirty="0" smtClean="0"/>
              <a:t>By regulating glucose levels</a:t>
            </a:r>
            <a:endParaRPr lang="en-US" sz="5400" dirty="0"/>
          </a:p>
        </p:txBody>
      </p:sp>
    </p:spTree>
    <p:extLst>
      <p:ext uri="{BB962C8B-B14F-4D97-AF65-F5344CB8AC3E}">
        <p14:creationId xmlns:p14="http://schemas.microsoft.com/office/powerpoint/2010/main" val="725535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745163"/>
          </a:xfrm>
        </p:spPr>
        <p:txBody>
          <a:bodyPr>
            <a:normAutofit lnSpcReduction="10000"/>
          </a:bodyPr>
          <a:lstStyle/>
          <a:p>
            <a:pPr algn="ctr"/>
            <a:r>
              <a:rPr lang="en-US" sz="4400" dirty="0" smtClean="0"/>
              <a:t>Which best summarizes the purpose of mitosis in multicellular organisms?</a:t>
            </a:r>
          </a:p>
          <a:p>
            <a:pPr algn="ctr"/>
            <a:endParaRPr lang="en-US" sz="4400" dirty="0"/>
          </a:p>
          <a:p>
            <a:pPr algn="ctr"/>
            <a:r>
              <a:rPr lang="en-US" sz="4400" dirty="0" smtClean="0"/>
              <a:t>A. enabling growth</a:t>
            </a:r>
          </a:p>
          <a:p>
            <a:pPr algn="ctr"/>
            <a:r>
              <a:rPr lang="en-US" sz="4400" dirty="0" smtClean="0"/>
              <a:t>B. increasing variation</a:t>
            </a:r>
          </a:p>
          <a:p>
            <a:pPr algn="ctr"/>
            <a:r>
              <a:rPr lang="en-US" sz="4400" dirty="0" smtClean="0"/>
              <a:t>C. producing gametes</a:t>
            </a:r>
          </a:p>
          <a:p>
            <a:pPr algn="ctr"/>
            <a:r>
              <a:rPr lang="en-US" sz="4400" dirty="0" smtClean="0"/>
              <a:t>D. encouraging mutations</a:t>
            </a:r>
          </a:p>
          <a:p>
            <a:pPr algn="ctr"/>
            <a:endParaRPr lang="en-US" sz="4400" dirty="0"/>
          </a:p>
          <a:p>
            <a:pPr algn="ctr"/>
            <a:endParaRPr lang="en-US" sz="4400" dirty="0"/>
          </a:p>
        </p:txBody>
      </p:sp>
    </p:spTree>
    <p:extLst>
      <p:ext uri="{BB962C8B-B14F-4D97-AF65-F5344CB8AC3E}">
        <p14:creationId xmlns:p14="http://schemas.microsoft.com/office/powerpoint/2010/main" val="2484913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685800"/>
            <a:ext cx="8229600" cy="5745163"/>
          </a:xfrm>
        </p:spPr>
        <p:txBody>
          <a:bodyPr>
            <a:normAutofit lnSpcReduction="10000"/>
          </a:bodyPr>
          <a:lstStyle/>
          <a:p>
            <a:pPr algn="ctr"/>
            <a:r>
              <a:rPr lang="en-US" sz="4400" dirty="0" smtClean="0"/>
              <a:t>Which best summarizes the purpose of mitosis in multicellular organisms?</a:t>
            </a:r>
          </a:p>
          <a:p>
            <a:pPr algn="ctr"/>
            <a:endParaRPr lang="en-US" sz="4400" dirty="0"/>
          </a:p>
          <a:p>
            <a:pPr algn="ctr"/>
            <a:r>
              <a:rPr lang="en-US" sz="4400" dirty="0" smtClean="0">
                <a:solidFill>
                  <a:srgbClr val="FF0000"/>
                </a:solidFill>
              </a:rPr>
              <a:t>A. enabling growth</a:t>
            </a:r>
          </a:p>
          <a:p>
            <a:pPr algn="ctr"/>
            <a:r>
              <a:rPr lang="en-US" sz="4400" dirty="0" smtClean="0"/>
              <a:t>B. increasing variation</a:t>
            </a:r>
          </a:p>
          <a:p>
            <a:pPr algn="ctr"/>
            <a:r>
              <a:rPr lang="en-US" sz="4400" dirty="0" smtClean="0"/>
              <a:t>C. producing gametes</a:t>
            </a:r>
          </a:p>
          <a:p>
            <a:pPr algn="ctr"/>
            <a:r>
              <a:rPr lang="en-US" sz="4400" dirty="0" smtClean="0"/>
              <a:t>D. encouraging mutations</a:t>
            </a:r>
          </a:p>
          <a:p>
            <a:pPr algn="ctr"/>
            <a:endParaRPr lang="en-US" sz="4400" dirty="0"/>
          </a:p>
          <a:p>
            <a:pPr algn="ctr"/>
            <a:endParaRPr lang="en-US" sz="4400" dirty="0"/>
          </a:p>
        </p:txBody>
      </p:sp>
    </p:spTree>
    <p:extLst>
      <p:ext uri="{BB962C8B-B14F-4D97-AF65-F5344CB8AC3E}">
        <p14:creationId xmlns:p14="http://schemas.microsoft.com/office/powerpoint/2010/main" val="3858626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4389120"/>
          </a:xfrm>
        </p:spPr>
        <p:txBody>
          <a:bodyPr>
            <a:noAutofit/>
          </a:bodyPr>
          <a:lstStyle/>
          <a:p>
            <a:pPr algn="ctr"/>
            <a:r>
              <a:rPr lang="en-US" sz="4000" dirty="0" smtClean="0"/>
              <a:t>Which statement </a:t>
            </a:r>
            <a:r>
              <a:rPr lang="en-US" sz="4000" i="1" dirty="0" smtClean="0"/>
              <a:t>best</a:t>
            </a:r>
            <a:r>
              <a:rPr lang="en-US" sz="4000" dirty="0" smtClean="0"/>
              <a:t> describes mutations?</a:t>
            </a:r>
          </a:p>
          <a:p>
            <a:pPr algn="ctr"/>
            <a:endParaRPr lang="en-US" sz="4000" dirty="0"/>
          </a:p>
          <a:p>
            <a:pPr algn="ctr"/>
            <a:r>
              <a:rPr lang="en-US" sz="4000" dirty="0" smtClean="0"/>
              <a:t>A. All mutations are harmful.</a:t>
            </a:r>
          </a:p>
          <a:p>
            <a:pPr algn="ctr"/>
            <a:r>
              <a:rPr lang="en-US" sz="4000" dirty="0" smtClean="0"/>
              <a:t>B. All mutations can be reversed.</a:t>
            </a:r>
          </a:p>
          <a:p>
            <a:pPr algn="ctr"/>
            <a:r>
              <a:rPr lang="en-US" sz="4000" dirty="0" smtClean="0"/>
              <a:t>C. All mutations change a cell’s DNA.</a:t>
            </a:r>
          </a:p>
          <a:p>
            <a:pPr algn="ctr"/>
            <a:r>
              <a:rPr lang="en-US" sz="4000" dirty="0" smtClean="0"/>
              <a:t>D. All mutations are caused by radiation.</a:t>
            </a:r>
          </a:p>
        </p:txBody>
      </p:sp>
    </p:spTree>
    <p:extLst>
      <p:ext uri="{BB962C8B-B14F-4D97-AF65-F5344CB8AC3E}">
        <p14:creationId xmlns:p14="http://schemas.microsoft.com/office/powerpoint/2010/main" val="4230493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990600"/>
            <a:ext cx="8839200" cy="4389120"/>
          </a:xfrm>
        </p:spPr>
        <p:txBody>
          <a:bodyPr>
            <a:noAutofit/>
          </a:bodyPr>
          <a:lstStyle/>
          <a:p>
            <a:pPr algn="ctr"/>
            <a:r>
              <a:rPr lang="en-US" sz="4000" dirty="0" smtClean="0"/>
              <a:t>Which statement </a:t>
            </a:r>
            <a:r>
              <a:rPr lang="en-US" sz="4000" i="1" dirty="0" smtClean="0"/>
              <a:t>best</a:t>
            </a:r>
            <a:r>
              <a:rPr lang="en-US" sz="4000" dirty="0" smtClean="0"/>
              <a:t> describes mutations?</a:t>
            </a:r>
          </a:p>
          <a:p>
            <a:pPr algn="ctr"/>
            <a:endParaRPr lang="en-US" sz="4000" dirty="0"/>
          </a:p>
          <a:p>
            <a:pPr algn="ctr"/>
            <a:r>
              <a:rPr lang="en-US" sz="4000" dirty="0" smtClean="0"/>
              <a:t>A. All mutations are harmful.</a:t>
            </a:r>
          </a:p>
          <a:p>
            <a:pPr algn="ctr"/>
            <a:r>
              <a:rPr lang="en-US" sz="4000" dirty="0" smtClean="0"/>
              <a:t>B. All mutations can be reversed.</a:t>
            </a:r>
          </a:p>
          <a:p>
            <a:pPr algn="ctr"/>
            <a:r>
              <a:rPr lang="en-US" sz="4000" dirty="0" smtClean="0">
                <a:solidFill>
                  <a:srgbClr val="FF0000"/>
                </a:solidFill>
              </a:rPr>
              <a:t>C. All mutations change a cell’s DNA.</a:t>
            </a:r>
          </a:p>
          <a:p>
            <a:pPr algn="ctr"/>
            <a:r>
              <a:rPr lang="en-US" sz="4000" dirty="0" smtClean="0"/>
              <a:t>D. All mutations are caused by radiation.</a:t>
            </a:r>
          </a:p>
        </p:txBody>
      </p:sp>
    </p:spTree>
    <p:extLst>
      <p:ext uri="{BB962C8B-B14F-4D97-AF65-F5344CB8AC3E}">
        <p14:creationId xmlns:p14="http://schemas.microsoft.com/office/powerpoint/2010/main" val="1766679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6000" dirty="0" smtClean="0">
                <a:solidFill>
                  <a:srgbClr val="FF0000"/>
                </a:solidFill>
              </a:rPr>
              <a:t> </a:t>
            </a:r>
            <a:r>
              <a:rPr lang="en-US" sz="6000" dirty="0">
                <a:solidFill>
                  <a:srgbClr val="FF0000"/>
                </a:solidFill>
              </a:rPr>
              <a:t>C</a:t>
            </a:r>
            <a:r>
              <a:rPr lang="en-US" sz="6000" dirty="0" smtClean="0">
                <a:solidFill>
                  <a:srgbClr val="FF0000"/>
                </a:solidFill>
              </a:rPr>
              <a:t>ell wall</a:t>
            </a:r>
          </a:p>
          <a:p>
            <a:pPr algn="ctr"/>
            <a:r>
              <a:rPr lang="en-US" sz="6000" dirty="0" smtClean="0">
                <a:solidFill>
                  <a:srgbClr val="FF0000"/>
                </a:solidFill>
              </a:rPr>
              <a:t>Chloroplast</a:t>
            </a:r>
          </a:p>
          <a:p>
            <a:pPr algn="ctr"/>
            <a:r>
              <a:rPr lang="en-US" sz="6000" dirty="0" smtClean="0">
                <a:solidFill>
                  <a:srgbClr val="FF0000"/>
                </a:solidFill>
              </a:rPr>
              <a:t>Larger vacuole for water storage</a:t>
            </a:r>
          </a:p>
          <a:p>
            <a:pPr algn="ctr"/>
            <a:endParaRPr lang="en-US" sz="6000" dirty="0">
              <a:solidFill>
                <a:srgbClr val="FF0000"/>
              </a:solidFill>
            </a:endParaRPr>
          </a:p>
        </p:txBody>
      </p:sp>
    </p:spTree>
    <p:extLst>
      <p:ext uri="{BB962C8B-B14F-4D97-AF65-F5344CB8AC3E}">
        <p14:creationId xmlns:p14="http://schemas.microsoft.com/office/powerpoint/2010/main" val="37750933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lgn="ctr">
              <a:buNone/>
            </a:pPr>
            <a:r>
              <a:rPr lang="en-US" sz="6400" dirty="0" smtClean="0"/>
              <a:t>What happens if we place a red blood cell in a salt water solution?</a:t>
            </a:r>
            <a:endParaRPr lang="en-US" sz="6400" dirty="0"/>
          </a:p>
        </p:txBody>
      </p:sp>
    </p:spTree>
    <p:extLst>
      <p:ext uri="{BB962C8B-B14F-4D97-AF65-F5344CB8AC3E}">
        <p14:creationId xmlns:p14="http://schemas.microsoft.com/office/powerpoint/2010/main" val="1023468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219200"/>
            <a:ext cx="8229600" cy="4906963"/>
          </a:xfrm>
        </p:spPr>
        <p:txBody>
          <a:bodyPr>
            <a:normAutofit fontScale="77500" lnSpcReduction="20000"/>
          </a:bodyPr>
          <a:lstStyle/>
          <a:p>
            <a:pPr marL="0" indent="0" algn="ctr">
              <a:buNone/>
            </a:pPr>
            <a:r>
              <a:rPr lang="en-US" sz="6400" dirty="0" smtClean="0"/>
              <a:t>What happens if we place a red blood cell in a salt water solution?</a:t>
            </a:r>
          </a:p>
          <a:p>
            <a:pPr marL="0" indent="0" algn="ctr">
              <a:buNone/>
            </a:pPr>
            <a:endParaRPr lang="en-US" sz="6400" dirty="0"/>
          </a:p>
          <a:p>
            <a:pPr marL="0" indent="0" algn="ctr">
              <a:buNone/>
            </a:pPr>
            <a:r>
              <a:rPr lang="en-US" sz="6400" dirty="0" smtClean="0">
                <a:solidFill>
                  <a:srgbClr val="FF0000"/>
                </a:solidFill>
              </a:rPr>
              <a:t>Water moves out of the cell and shrinks, causing crenation.</a:t>
            </a:r>
            <a:endParaRPr lang="en-US" sz="6400" dirty="0">
              <a:solidFill>
                <a:srgbClr val="FF0000"/>
              </a:solidFill>
            </a:endParaRPr>
          </a:p>
        </p:txBody>
      </p:sp>
    </p:spTree>
    <p:extLst>
      <p:ext uri="{BB962C8B-B14F-4D97-AF65-F5344CB8AC3E}">
        <p14:creationId xmlns:p14="http://schemas.microsoft.com/office/powerpoint/2010/main" val="13571378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ctr"/>
            <a:r>
              <a:rPr lang="en-US" sz="6400" dirty="0" smtClean="0"/>
              <a:t>How many and what type of cell are created after mitosis occurs?</a:t>
            </a:r>
            <a:endParaRPr lang="en-US" sz="6400" dirty="0"/>
          </a:p>
        </p:txBody>
      </p:sp>
    </p:spTree>
    <p:extLst>
      <p:ext uri="{BB962C8B-B14F-4D97-AF65-F5344CB8AC3E}">
        <p14:creationId xmlns:p14="http://schemas.microsoft.com/office/powerpoint/2010/main" val="22136071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219200"/>
            <a:ext cx="8229600" cy="4906963"/>
          </a:xfrm>
        </p:spPr>
        <p:txBody>
          <a:bodyPr>
            <a:normAutofit fontScale="85000" lnSpcReduction="10000"/>
          </a:bodyPr>
          <a:lstStyle/>
          <a:p>
            <a:pPr algn="ctr"/>
            <a:r>
              <a:rPr lang="en-US" sz="6400" dirty="0" smtClean="0"/>
              <a:t>How many and what type of cell are created after mitosis occurs?</a:t>
            </a:r>
          </a:p>
          <a:p>
            <a:pPr marL="0" indent="0" algn="ctr">
              <a:buNone/>
            </a:pPr>
            <a:endParaRPr lang="en-US" sz="6400" dirty="0"/>
          </a:p>
          <a:p>
            <a:pPr algn="ctr"/>
            <a:r>
              <a:rPr lang="en-US" sz="6400" dirty="0" smtClean="0">
                <a:solidFill>
                  <a:srgbClr val="FF0000"/>
                </a:solidFill>
              </a:rPr>
              <a:t>2 cells genetically identical to the parent cell</a:t>
            </a:r>
            <a:endParaRPr lang="en-US" sz="6400" dirty="0">
              <a:solidFill>
                <a:srgbClr val="FF0000"/>
              </a:solidFill>
            </a:endParaRPr>
          </a:p>
        </p:txBody>
      </p:sp>
    </p:spTree>
    <p:extLst>
      <p:ext uri="{BB962C8B-B14F-4D97-AF65-F5344CB8AC3E}">
        <p14:creationId xmlns:p14="http://schemas.microsoft.com/office/powerpoint/2010/main" val="9091170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lgn="ctr"/>
            <a:endParaRPr lang="en-US" sz="6400" dirty="0" smtClean="0"/>
          </a:p>
          <a:p>
            <a:pPr algn="ctr"/>
            <a:r>
              <a:rPr lang="en-US" sz="6400" dirty="0" smtClean="0"/>
              <a:t>What type of reproduction and cell division would mammals go through?</a:t>
            </a:r>
            <a:endParaRPr lang="en-US" sz="6400" dirty="0"/>
          </a:p>
        </p:txBody>
      </p:sp>
    </p:spTree>
    <p:extLst>
      <p:ext uri="{BB962C8B-B14F-4D97-AF65-F5344CB8AC3E}">
        <p14:creationId xmlns:p14="http://schemas.microsoft.com/office/powerpoint/2010/main" val="19964354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85800"/>
            <a:ext cx="8229600" cy="5440363"/>
          </a:xfrm>
        </p:spPr>
        <p:txBody>
          <a:bodyPr>
            <a:normAutofit fontScale="85000" lnSpcReduction="20000"/>
          </a:bodyPr>
          <a:lstStyle/>
          <a:p>
            <a:pPr algn="ctr"/>
            <a:r>
              <a:rPr lang="en-US" sz="6400" dirty="0" smtClean="0"/>
              <a:t>What type of reproduction and cell division would mammals go through?</a:t>
            </a:r>
          </a:p>
          <a:p>
            <a:pPr algn="ctr"/>
            <a:endParaRPr lang="en-US" sz="6400" dirty="0"/>
          </a:p>
          <a:p>
            <a:pPr algn="ctr"/>
            <a:r>
              <a:rPr lang="en-US" sz="6400" dirty="0" smtClean="0">
                <a:solidFill>
                  <a:srgbClr val="FF0000"/>
                </a:solidFill>
              </a:rPr>
              <a:t>Sexual reproduction, meiosis</a:t>
            </a:r>
            <a:endParaRPr lang="en-US" sz="6400" dirty="0">
              <a:solidFill>
                <a:srgbClr val="FF0000"/>
              </a:solidFill>
            </a:endParaRPr>
          </a:p>
        </p:txBody>
      </p:sp>
    </p:spTree>
    <p:extLst>
      <p:ext uri="{BB962C8B-B14F-4D97-AF65-F5344CB8AC3E}">
        <p14:creationId xmlns:p14="http://schemas.microsoft.com/office/powerpoint/2010/main" val="180545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68963"/>
          </a:xfrm>
        </p:spPr>
        <p:txBody>
          <a:bodyPr>
            <a:normAutofit/>
          </a:bodyPr>
          <a:lstStyle/>
          <a:p>
            <a:pPr algn="ctr"/>
            <a:r>
              <a:rPr lang="en-US" sz="6400" dirty="0" smtClean="0"/>
              <a:t>A saltwater plant is placed in a freshwater bucket of water.  What will happen to the cell?</a:t>
            </a:r>
          </a:p>
        </p:txBody>
      </p:sp>
    </p:spTree>
    <p:extLst>
      <p:ext uri="{BB962C8B-B14F-4D97-AF65-F5344CB8AC3E}">
        <p14:creationId xmlns:p14="http://schemas.microsoft.com/office/powerpoint/2010/main" val="20488972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685800"/>
            <a:ext cx="8382000" cy="5668963"/>
          </a:xfrm>
        </p:spPr>
        <p:txBody>
          <a:bodyPr>
            <a:noAutofit/>
          </a:bodyPr>
          <a:lstStyle/>
          <a:p>
            <a:pPr algn="ctr"/>
            <a:r>
              <a:rPr lang="en-US" sz="4800" dirty="0" smtClean="0"/>
              <a:t>A saltwater plant is placed in a freshwater bucket of water.  What will happen to the cell?</a:t>
            </a:r>
          </a:p>
          <a:p>
            <a:pPr algn="ctr"/>
            <a:endParaRPr lang="en-US" sz="4800" dirty="0"/>
          </a:p>
          <a:p>
            <a:pPr algn="ctr"/>
            <a:r>
              <a:rPr lang="en-US" sz="4800" dirty="0" smtClean="0">
                <a:solidFill>
                  <a:srgbClr val="FF0000"/>
                </a:solidFill>
              </a:rPr>
              <a:t>Water will move into the saltwater plant cell, causing it to swell; hypotonic solution</a:t>
            </a:r>
          </a:p>
        </p:txBody>
      </p:sp>
    </p:spTree>
    <p:extLst>
      <p:ext uri="{BB962C8B-B14F-4D97-AF65-F5344CB8AC3E}">
        <p14:creationId xmlns:p14="http://schemas.microsoft.com/office/powerpoint/2010/main" val="19517243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45163"/>
          </a:xfrm>
        </p:spPr>
        <p:txBody>
          <a:bodyPr>
            <a:normAutofit fontScale="55000" lnSpcReduction="20000"/>
          </a:bodyPr>
          <a:lstStyle/>
          <a:p>
            <a:pPr algn="ctr"/>
            <a:r>
              <a:rPr lang="en-US" sz="6400" dirty="0" smtClean="0"/>
              <a:t>Which of these describes mutations that cause skin cancer and lung cancer?</a:t>
            </a:r>
          </a:p>
          <a:p>
            <a:pPr algn="ctr"/>
            <a:endParaRPr lang="en-US" sz="6400" dirty="0"/>
          </a:p>
          <a:p>
            <a:pPr algn="ctr"/>
            <a:r>
              <a:rPr lang="en-US" sz="6400" dirty="0" smtClean="0"/>
              <a:t>A. They are somatic mutations and are passed from parent to offspring.</a:t>
            </a:r>
          </a:p>
          <a:p>
            <a:pPr algn="ctr"/>
            <a:r>
              <a:rPr lang="en-US" sz="6400" dirty="0" smtClean="0"/>
              <a:t>B. They are somatic mutations and are not passed from parent to offspring.</a:t>
            </a:r>
          </a:p>
          <a:p>
            <a:pPr algn="ctr"/>
            <a:r>
              <a:rPr lang="en-US" sz="6400" dirty="0" smtClean="0"/>
              <a:t>C. They are germ mutations and are passed from parent to offspring.</a:t>
            </a:r>
          </a:p>
          <a:p>
            <a:pPr algn="ctr"/>
            <a:r>
              <a:rPr lang="en-US" sz="6400" dirty="0" smtClean="0"/>
              <a:t>D. They are germ mutations and are not passed from parent to offspring. </a:t>
            </a:r>
            <a:endParaRPr lang="en-US" sz="6400" dirty="0"/>
          </a:p>
        </p:txBody>
      </p:sp>
    </p:spTree>
    <p:extLst>
      <p:ext uri="{BB962C8B-B14F-4D97-AF65-F5344CB8AC3E}">
        <p14:creationId xmlns:p14="http://schemas.microsoft.com/office/powerpoint/2010/main" val="7886665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914400"/>
            <a:ext cx="8229600" cy="5745163"/>
          </a:xfrm>
        </p:spPr>
        <p:txBody>
          <a:bodyPr>
            <a:normAutofit fontScale="55000" lnSpcReduction="20000"/>
          </a:bodyPr>
          <a:lstStyle/>
          <a:p>
            <a:pPr algn="ctr"/>
            <a:r>
              <a:rPr lang="en-US" sz="6400" dirty="0" smtClean="0"/>
              <a:t>Which of these describes mutations that cause skin cancer and lung cancer?</a:t>
            </a:r>
          </a:p>
          <a:p>
            <a:pPr algn="ctr"/>
            <a:endParaRPr lang="en-US" sz="6400" dirty="0"/>
          </a:p>
          <a:p>
            <a:pPr algn="ctr"/>
            <a:r>
              <a:rPr lang="en-US" sz="6400" dirty="0" smtClean="0"/>
              <a:t>A. They are somatic mutations and are passed from parent to offspring.</a:t>
            </a:r>
          </a:p>
          <a:p>
            <a:pPr algn="ctr"/>
            <a:r>
              <a:rPr lang="en-US" sz="6400" dirty="0" smtClean="0">
                <a:solidFill>
                  <a:srgbClr val="FF0000"/>
                </a:solidFill>
              </a:rPr>
              <a:t>B. They are somatic mutations and are not passed from parent to offspring.</a:t>
            </a:r>
          </a:p>
          <a:p>
            <a:pPr algn="ctr"/>
            <a:r>
              <a:rPr lang="en-US" sz="6400" dirty="0" smtClean="0"/>
              <a:t>C. They are germ mutations and are passed from parent to offspring.</a:t>
            </a:r>
          </a:p>
          <a:p>
            <a:pPr algn="ctr"/>
            <a:r>
              <a:rPr lang="en-US" sz="6400" dirty="0" smtClean="0"/>
              <a:t>D. They are germ mutations and are not passed from parent to offspring. </a:t>
            </a:r>
            <a:endParaRPr lang="en-US" sz="6400" dirty="0"/>
          </a:p>
        </p:txBody>
      </p:sp>
    </p:spTree>
    <p:extLst>
      <p:ext uri="{BB962C8B-B14F-4D97-AF65-F5344CB8AC3E}">
        <p14:creationId xmlns:p14="http://schemas.microsoft.com/office/powerpoint/2010/main" val="1093788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5867400" cy="3810000"/>
          </a:xfrm>
        </p:spPr>
        <p:txBody>
          <a:bodyPr>
            <a:normAutofit fontScale="92500" lnSpcReduction="10000"/>
          </a:bodyPr>
          <a:lstStyle/>
          <a:p>
            <a:pPr algn="ctr"/>
            <a:r>
              <a:rPr lang="en-US" sz="4900" dirty="0" smtClean="0"/>
              <a:t>Identify the organism.  What would happen if structure #1 was damaged or did not function properly?</a:t>
            </a:r>
            <a:endParaRPr lang="en-US" sz="4900" dirty="0"/>
          </a:p>
        </p:txBody>
      </p:sp>
      <p:pic>
        <p:nvPicPr>
          <p:cNvPr id="1026" name="Picture 2" descr="http://www.biologycorner.com/resources/paramecium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799" y="1143000"/>
            <a:ext cx="2514601" cy="5564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2420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15400" cy="5668963"/>
          </a:xfrm>
        </p:spPr>
        <p:txBody>
          <a:bodyPr>
            <a:normAutofit fontScale="77500" lnSpcReduction="20000"/>
          </a:bodyPr>
          <a:lstStyle/>
          <a:p>
            <a:pPr algn="ctr"/>
            <a:r>
              <a:rPr lang="en-US" sz="6400" dirty="0" smtClean="0"/>
              <a:t>Giant sequoia trees are some of the largest living organisms.  These massive trees can reach a height of more than 76 meters.  Which structural adaptation makes it possible for leaf cells at the top of a giant sequoia to receive water from the ground?</a:t>
            </a:r>
            <a:endParaRPr lang="en-US" sz="6400" dirty="0"/>
          </a:p>
        </p:txBody>
      </p:sp>
      <p:sp>
        <p:nvSpPr>
          <p:cNvPr id="4" name="AutoShape 2" descr="data:image/jpeg;base64,/9j/4AAQSkZJRgABAQAAAQABAAD/2wCEAAkGBhQSERUTExQVFBUWGBgXGBgYGBcdGBoYGBccGBcYFxwcHCYeGBojGhcYIC8gJCcpLCwsFx4xNTAqNSYrLCkBCQoKDgwOGg8PGiwkHyQsLywsNCwsLCwsLCwsLCwpLCwsLCwsLCwsLCwsLCwsLCwsLCwpLCwsLCwsLCwsLCwsLP/AABEIAMIBAwMBIgACEQEDEQH/xAAcAAACAgMBAQAAAAAAAAAAAAAFBgMEAAIHAQj/xABAEAACAQIEAwYDBgQEBQUAAAABAhEAAwQSITEFQVEGEyJhcYEykaEUI0KxwfAHUmLRcrLh8RUzY4LCJDRDc5L/xAAZAQADAQEBAAAAAAAAAAAAAAACAwQBAAX/xAAtEQACAgICAQQABAYDAAAAAAAAAQIRAyESMUEEEyJRBTJhcUKBkaGx8BQz0f/aAAwDAQACEQMRAD8AF9q+ElnVhqIcCeZkED5TS/iOG3VSSkAzqSBtv/auj3ipXPGq5WWeo1BHtuDyFInE7veMUe4bd3cF47q5m5zE2m5ayum4qWSR2SMH8mVcdZw6DKXzsUER8Kkbgxz3360Fx5LIAp5agabQNqs4jCd0xVlIbnm39RyI8xU+HwxOS5Aj7wHTYomfX2ih6pge45LilQAsWmYgax5zAFbYu0FYhSCNKKpc25e1D8XhmDExvzG1GpbJrsrAVjLIivRV3DWxGwNE2aNfDu0CXlQ3GAuk92wA3bYMOikEe80xYZa55ngdPSnjgnEftNvMBlZIV+ctHxDoDr9agy4+HyXRNkh5QWU6GtHGlSxFax8qWmJBN5D3ix/MPzrnzMJOXQSYHlOn0rpt1QHViYAYamBzrmeJPjYgzLN+Zqn03bKsPTJLIq1YxLI0ozKeqkjaqtqtg2tUPYxhW/i3uEM7ZiABMCYHWN68tYpkMqxB8qqK8VjMaDiugEWcPiiGMkw0yOWvl61LbuQKqWhU4rqSZ0jd7k1WJ10rd7mulaAxXcqDiia1POoxeqF8VppVa7e510XbOonxGIqvbdmYKoLMTAA3JNQvcmjnDu1NqwsLZIMasCCW6kkwfaik5RXxVm7S0M3DOGvYs5HKTOZoHyBb8UV6BrQJ+265vDbLLOpJgx5D+9YnaK42oVVU7Dc+s/6V57xZG7aJvbm3bDTab/Kt7R1qg/GLciZOgG3lqd+tE+HYhbi5lnQxr7bUPGS7QDjJLZdt29qkNusDRFbs1NQBpFZXlZRGEuGuAqpOuhGsfPnsdfQ0o9tOHRlujYeE+U7fUj50W7L8Sz2hO/P12H79Ku8awYuW2BAgg7R6g+v96sPea5xaOd4XHDS3d8VqfdJ/Eh5RzGx6UwYThjWMPi1Yg5Fcof5u8thVYf8AbOnr7qboQSp3GhpmxvHg2FSR42RrYj+nw5j8z8qTlT1RJG/6C3bNTK9VAatYayWIA509oW0avhFYdPSt8DgHbwqpYk6QCZNXOE4IXLgB1H510vBYRUQKoAAEACh2BJtCNhOw994LFbY5zqw9hp9azFY63gLot4cZ3U/eu+5Gh7tdIAI3IHTfk2dpOKGxYZ1Guir6tpPnG8eVcuusWJJJJOpJ1JPU11Xpmx32P3ZvtMt8Mt0qlwN4RMZlaYA6lY19jRhz/euSo5BBBggyPUbU48M7TtcaHAB0iNjpBmeZ396kzYnHceheTF5Rd7XOBhH1ElkAHMnMGIHsCfaufBtab+2OKm0iQDLls06jKIgDoc2/lSmi0/03/XY3EqiT220rJ1rFGlaEU4It22mpymlU7VT56FoBolt1IdjVVWM1bfQAc+dBJ0ao7ICYqBm61KVJqG5dgwPnQxTYZhtn0rQqBzr1mneqzNTVAxHlyAdKp4lqsOaq3hNOigjfCa67Cjly7EAbaUMt6qpGmXf1qa5doXtmlxrnnTR2MxoYXEI1BzTyg6R9KTS0D1o/2MLnEqqmAQS46hQYn3IpWVfFgZFcWh1I1ry4Iq5cs5Z51VqKzzjzIev0rKwtXtbbNtiL2Y4hkuAHQN+ddAW8HGTmdhPKZ26BpHuOtckUkV0Hs/xTwjNzAk7nWBoeesH9zVzPbwS1Qp9rcB3d7MAYfy/ENPeRHyNUsfhsjBIIKgSDyJ1PrqTqY9Ke+0fDRfReRDKZ6ZSD7afKTSRxe+Wv3WJnxHX00j2rjMq4xb+yrhMIztlUSYJ9gJo/wvheW27EQ2QkeRG36fKrPZngzWy1y4IJlQOgnUz5xRLFYbfoa7lslUtgfshYm7ryp8LUpcDt5bpI9KY7tw7DesFzVsUO2/EO8urZUkhNSBtnP6gf5qWLlsjQ6HpXTMNwoKGKBUYz4soieum9JHGeBXrTMSrOo17wDQzqSYJjWd61aCT8AcW9anDRUCPW7tWs1lniHEjdRFI8SkyetVFWoi/L61NZGsViioqkF4Jra15cWvc1VMTjMqz8vWtSbYKTsL8I4ZcxD93bEmJ8gJgk+Wopxw/8MbpUkPmP+HKvzJMnygVX/hBwO8CcZeYpaIJtrMFzsWK81A+GepI3k9XsPcuFWUqFOsROmkazH+/z871PqJQnUWqX+fothgi1cuzmeH/h9c8SyoO8n4h5ZR+dAsd2au2jqM3UqDp612+9b18Rkwdx9fKqmN7PBk16T71N/wAuV2w3gi1o4VxDDZEHnQkiuscU7G273hDlT5ZTHqPz2pH7Q9hsVhtcve2zs9sE6f1Luv1HnXpYs0XSemSvFKIvTVe4akW5qR00PkfPpUd6q0DRG5qA169yo81Ekcy3hToR51PbtyYov2e7IXLgNxyLVqN2517i+E92CQQZ5+VJlNJmd9Ap31pk7B4rJiCMhcupUEH4ROZmPUQKWmEGmPsFcb7WADEo86TIAmPLWNfKhyfkYMvys6BirxaNqp3GFT3gTNVLoivOTPPIya9rSRWVtmHOdKYOzeIkFNyNRtt7+/yFWm4PhsWrGwr4a6P/AI3+BtNlO3yj0ofawJw98yGKwemb03if71dDJGTryethT5aHjCJnXlpIjmD+s6n38q55xzAizeOhyk5h6TJj98xTn2bxsMFaH7xZhJ031adhqfeqvangxvPbEiZ3A/DBkAfIe1NfRRmjcQlkgT8qhvWWffSty7gDXX0FeC4TuT8/7UqJ53RBgMNlY6e9EkA6iqaprIq0j6gURzLSjly9K3v4VbiFHXMp0I6ivLelL3GO2NpVdbTMbgBAOXwhh671wC30UeN9jcKksL/caaKxBG++pzUl30hiAysoPxg+E+nWt8ZjGuNmuMXPViSY5e3lVW63M7/lRpMoiq7NjcRerH2/L/arNti8NARR05+vlVXB4XMZOvTzoti8O1s5WEMACRpInWD0Pka6Rz0VjrQbix8UdBt5n/SKKgUycI7FWcQi3rzOoBKsEOrfygHkZrlNQdsfhx85fE07K9q79x7NgKxTRSRPw210JaIidIERBGsiOycGvMtsTMiI/U+n9qVrVtMLbtogthQBAXmfxGBCz1Om9F8Fx0vAVCSPTb514frZtv4xpHowhXb2FrUm42ZiRpqdhPIDryotj8WVtSmp2AoTg7jsRntgADcmfLYbUWwZB9przcmW2rN4asUbCd4pulsviPlGvmPrRW1d7qBmJB2Hpv7xr7GqPbDsVduA3cFdNq5mzsmmW5oQfQmeehjlXDuKcTxdm41p7t1GRj4ST4SdRlB2HTl8tPX9Pjh6ld7/ALiW6O3cZvcPukW8UtkM3wm6Ek6bo8A891OnlXNe1XZ3hysRhsUtt13S4+dI5EMJdZka+LTlSHxDjd+5IuXHYTmgk5Q3Mhdl3nQChpea9PF6LhtSYmUk+0Hr3AroOoXLydXVrZ9GUkHTloeoFYmGsoRLl2kfDtQJbpEgEgHcA6GNp60Rw+VRbe4wGYnQAyFGzEdCZ+VUyhKuxLpdI6BhcGjIC1xnPJeQ+dBMVeLrEmdd5IPlTBw5VayGtsHEaEGf9taAW08S+o/OvMhK27JPclJ7AT29dND9KnwHFr2HZmttlZlKEgCcpIJg8thqKO43hquJGh/Ogf2cklSNRzqyMlLQcXyGXsdx97mJVHd2zKwAYkiQM36Gm6+da5lYxAsmUkN/MN9Ry6b07cFxnfYdHExquv8AScpPzFT+px8PkhXqMVVIvM9ZUBfzFZUdkgnY7jbuSpY6H0gj8jVO5xK4Z8RM8zqf3pUt7i4u+HEiTst9R94vQXAP+cnr4hrB5VSv2mRsrRsCCplWU7Mp5qeterGP2eorjuLOk9mcWGsqVhZgtA1kHb5fSKJY5IEjUjX5D/TfzpK7GcRKt3fImR+vtp9aerqkiRz0+gg/LStKovktlS6PrqKqM/XWrKGRHT9OXy0qvfI3/etLqtHnONOjdLs1Fd4patsM7haVe0mKIYINiJPWJMD03oEGrUjeI19p+0Fu6nd22J8UkiQIggg/zDXzFKpOY5V3+lROZ0+dT4S8UYQY16T9OdGlQSSQQ4Vwk27v3yaHYzIMg6gjQ6fpRvtB2WtEIwYISTObQkSDA58yf1qth73f3UGyyIOWRvAzASFmCddNI5wbWPP3jXHBY7ZQRrzhcxiNfTSnxSKVjrsuYLJYwly/h7am4uVAFWTnchQYjXLDGKTrWHu3WaEuOwkvCsSDPiL6aa7k029lc5sOt4L95o68tTyI2YEIwI2NTcZx6YVT3ed7lyCTcYNqo0cqFUE7atJ6QKTPTKZ4Iyhzk6oTcTgblqBcRkJ1GYRI8jsaYeHcRVcOiGG1LBehJJltehAHv60sY7Gu7F7js7HcsST9eXlXvDsTSpRtbJMeR423AP4niDzJMzt5eQ6CiHZzFNai4DBmSOo5g0GW1nirKo1vVZK8x0qeSi1xA925XezsHDuIF1UgSp5yDB/OjGEuRodDXLOy/aEo4t5xlbr68vmfrXSsLj15nkNfqK8D1Hp+Ej1YZPcgF01pb7W9g8Ljl++Tx7LcXRx78x5GmO2wAmoLmME6Ult4UpRdMFJt6PnrtR/B/GYck2h9ot8iPjA81P6UmXeBX1+KxeEf9N/zivrZruutVrmTmBV+L8byxVSjf9jngTPka5clpACxGizAj1k/OtblwsSWJJO5Jk19Kcb7E4HFSbllM38y+FvmINcp7c/wzXCr3lh2ZZ1V4kdII/WvX9N+K4szUWmn/vkTPBKOxX4B2luYZoBzWzuhJj1X+U+m/Omw3UuILtr4WI05qf5T9flXPrdoswUAljoAN66R2J7K5LF977lQQixyDzKgdWj8+dV+ohCK5+f8kc8euRbwmALESDG9X8dwQPbOWF5QOempOs1WXEi14VuMQNBOU6dNRPtVj/jJOhcL1Pdzv6P5VPDNBIHHkxxRzDH3GVmXoTvWmA4ldD2wrOQjSFnSJltNtfOnjG9nEvEyytJmFkE/vpQriPAltJ9ypVhvM6/Onf8AIxyVGyyw+xksXhcUOOfpWVzwcVuroGIjlWVM/SS8Mm9hfZJcNHeDcJa8ptsrBRrbciIYnVBO6t5bHXnVJOMXZhMlvyt20H1gn610HheCufZ0NyVugSxPr4Z84iqJuVaKLSFu3aFosIIygQOYIMn5gmnbA4tcgJIA8J8jqY09x8vKlvEXXxB+EBkBDRzOYhvkREdKK9mVb4SIKEg5iAIAPM6agnT89q2LbVsphpuJYxGBdYcAgERB6A7+W+1UMZcKqS0ADXWnZsauItGABEr5AnzjpXNO2eKCoiaEsc3oANPmT9DXNfQnNH5WAeMYsXHBGsCJ2qkMMzaICx5xy0J/IGvLTZ3CaAnny9zyFNmDuJYS27wdxIiSTsPPp005b0yEWwFGwVguyd1rYc6TEA+bZZ+dCMRZKuRI0n84B8pifSn7CcbN/JZtIykkqqDLJ0kx0UAE/XlS/iLKOtzuUtuVWbjlfEw5ta5DKATO5AMCtkkiiPppyTkvBnZjGrbYtJBIiAdIkHXz1j/WmW9h0cKsKx6xB16wNpgaUs4LhtphOcr1ykEnoQSNI9KMJKXAFOYCeeo20/LU1u6H45KifFXgkMuy/Tz9NZ9xvSji+Jm85dvQDoP3r70d7Q42LDKg+LKjHT/E22gB29I60J4HwY3GEjQnT9QfXby8qB7E+pm2+CBeJwzOPCJqvhbZQwa6rhrVpMqn44KweZOoPz09VqlxdcPbAUoM5BJgbZjJJPUnlR+26EQg3oX8AQUBHOiAMLNQtgjbOTeNQRqCG8QII30NQ4u6QtebJfKiSS+bBWIxHjMaQdCORpo4D2wP/KuOBIjXZuWh5ct+vlSW76mtM8iD/tTsmCORUyzFllE73wvtFzEnTLBO0eZ0J1qw3EBsoAE8p/2rmXZ+1d+yI1rfM6ETIaBmBg6HTTXpWYrtDfw7APbZAfxL4k9wfEp8pIry834dJ/l2j0oZl2zp/wBqBPPTrt9Kp4/i+QT+ulIWG/iESSHUfMD311qPFdp3vMERd920I8hpIk1JH8PnypoasilpDSO2aE5SDPtQ3tJfbE2+6tqczdQQF8zpoKFYLgzXLk5gFG5hs3Q5SeXnTdaswNicqiT0AEAk+1ejj/D4RkpfQGSVKjn1rszbwpOXxvHjY7+YUch5fOrvEcQFw1pdwzO5HX8IPyBNHhZU25MSzHp1+Z/frQfHYYsUtqC7ZQqhRJJOsAct5PTcxFes+0iUU8bxUg6MY6SdOgmaoXO0sZV03EkiYH7+VdCt/wAHxctE3r7W7p+EIFZV6Z51c9cpUeu9KPHP4V4rDyURcSgk5rRh4HVDqT5LmrVwemTvLButBrDcMv8Adm6LbBIDB1e26weYa2x+VVziSZn3pP4ZfvYZy1m+1lho4GYRE+G4h0IGu4PpTBh+Js4zXAmuneWj4D6puh9NPIVPlwVuJNkwvtG1zhdpiSVEnzrKtIsiRr5jasqfk/smuQb4LwC1bt2w6gupz5v6j+YH6Uex1zw+9CiahxnEoYKeQ/Oq12UuJ41iLykMEDsM7kGE2UswG6QBO0ET5glg+I28jAtLCWyqSQGCwrA6BphhtsDtNB2xfSheP4f3qeD7ts8tCgFxlg5T+J4Og+U7UdFOGdtWibg/aG+MQl1bv3Ls5ZYEZFYqAVIBzEFSMs7mdjWuNwqtd727dIkBltFWAy6Bf6cvkNduQqfA8Jdbk28M9w2wTkJXN3bFjCAKDcy6FhpvpJNKfHu0F17rqVCMNVhV0gknlrp06HczRpX0VSSfYQODX7Sq+EAkZjljc7id9NtzRfilhLWKNh1JtLGo/rUeJR6nlS32bZr+KJv6zbjNoDuII1GkchECKae1el1Vn8C7dJMa8zpH+9MrirAW3SLgsKc7W5AKsgKgSA0KSBI1K+EiRoTrQ3DcCC3GjEvlMEhbbBiRrqC0BhrqCdzrrUHDsW9ptzkMFgNQYMz/AH/XStu1/aa3bt5bZOe4DGp8ImMzT5gwPKglc2qLsGb2oNNgrF4qwLgNhzlzkwVVdZjwBTCopIAHPaI3v8ExbXXzMPwyAZkaaSNY66cusUuDDILS5Z8RVNzuEZ5PWGyGNtCNKd+G4O3YsCW+8aDyABJ0Ea7aVvHVIjVJkPaiwqYadZOSekllmBG+/pr7U+B8Ua2pOh5QRz8/3yirn8Q7jLh1CnZbU+QJeSfImB8qDYPCFrCuCIDDWY5aiOo6D8qFJ1YM4KU7ZPw/HMuJzXM1wMYJJ6knN7REUe4ri1lmMTpBIIGvMj9PKqOGwEkNIgkadTr8hrW3HF718oYbkyTG3Lb1o4ukMcU2VeHYZTaQsc1xPCGBYGQxJ0BgggnfYkxBq7d4cXWq2DwpRmBMjT28vONvYVLi+M92IGtefmblPRB6mXLLT8C/jeGOpOk+lUY60fTtAh+IRXpvWrhIgaAGfWnqTXaDWOL6Yx8DxIw+AsmSWdncwCQozRHmxiI8jUPa/tR3Di2mVmymSROWfhB6ys71rgeN28Pg4KnMLht2jI8RbxGAd1U3NT5xyMLuP7PXbjs5YEsZYnlJ/Yjyok1ZROL4KKWwMge/d8Kksx0A/f1p6Th1wW7CMhRlKqWAEMwzRBGoJhfeau9meALZSVTxH8R+IjqTyG5jl0mmi5gVKRcGadIP0MASCOXPSukrCxJ43ZR4NgljvBqxkMxnce/PppW3E+JBbZKwAoO3URt7ke8a1QY93J7x2XcAkQfUgagE+W0TrQHFX7l8FC4ybEqIMfyjU/P6Vzkoq2ZlyKPybLuHx5K27ayzGAfINzPT0olwjiIt3WMakkTzjkB0GlDcBh8pECAoJ+SmKt4C0BUcskpvR52bK5x10OK4qRNVMRxFRzoTiseyppNc4452ouZyBIqiKsTCFjx2gfC3YN1VLL8Lg5bg9GGseW1JbcPwaEsWzeIMDCgneVcDwOD5KpGuvRcxXFHfdjVTN51QotD4px8jrf7Y2SxPdofPKv8AavKTUsswkKxHUKSPmBWV3FBcH9HWG09aXsZfm40dY+VXb2NuAElQfOdhS+uNzP3aDM0dQFknYnlS4ryaleg1gr2Qq5EqGgkzHIH5TPpJ5GrnF+B3zaGIustq6VzW8OEIgmfCwYnXLrJVQBGhJ0r3+zrW7Ls15D+FrSMM4DyO8zmSqALqoAmOoFMfDODZ7K5TcMMYCgQZMk5iQTmYkkzrr1rHI9HFi4grsd/EFrj2bDhc+bw3AqgkBWgMwMkeU8qM9sOGW79xzcS2LqMCZgHrqRz1Iobc4faPELbTluqpvFCpGgU2ucZPjU5ddt6i4vju9v3GeCLjHacsyQRvoY/etNx96DcaVsUMfZNq5IBUzOmzIs6CeXp8+hbE8SF3xsCDA9dCw9xH5VNxLCvdsEHTuoZX1BIgzrOvLedKq8JFm4iq2hygBllZ3YyNNww31gCmzQmJFi3yoYge/qZ6HYef5UI4xwBnsreiJGmZ1HhBJmCNtddR1iimNwMkWwfuz+IzlAkzJgldufUelT4vjBIyMAymRprlBGVo3mBOmsg0EXT2FLa0LmFvCbSkqFy6knTMQoBk9Y+ppr4VYLkmVJEjxaAkfyttEfOljEcLNoJeUZhJABWVCQBlE6TJIJMTEdabOC4kdyFu21tjQnwkKhIOV/MNIE677mDR0DdBLil5b1oFwCGIRllfDLRmAMaAgRGvrSzxLLYdF+KyNlAGxGQKFA1EifU86v3ciL35YtbRg6KCIyqY1nmxlfbyqpjridyr3FYXrmqpmDlp5CJyaRAjTUUtfoH+55ibN1F+7A0ltSAQJkDzjbr89cswwLXGHgkM1tSyg/4gAWOkQPOq637Rbwpce3DMC+ugPibT4hm0M86muYwoQwVkZSwErljQEqg6gQSPY7Gi9ty7M5pBJsXbZfu7mduYYMrkgSYDAZueg2pRx2MLOfWj+K4tbAtMxDFtWFsgkJIOZlmYInnpUHarCWDlfDo2oDM0sZkmSVMxuuo358qV7ahIlliW5IX3ufXaiPCcA19rdtDDO+WTsogEs3kBJofYsM8QCcp16Cfypq7NcGZrdx1LJkDi4CACNNSpOnwlT7jfauZ2LFye+jOL4I4jEJbsT3FhFt2ydBoSzXW6u7Et11p34NwrKgA1MAeZ5a6dfzrOG4ANZNzuxh1VURLYJJuMxMmTqCAJOlGbubCXEkAmA6HkRI06g+X9q1lHltkN5RbOU7jpHltuJ5fTyoJ/x0tdGHUeMjMpnRgTtII0Cz4tdvOpu1PadDNxkRH2YqNW0IjczodfTpSZhMbbvYhbmIvdzkkpB1k+fLT9867oGWRRVsYrPC714lXGQIcpUFZJEGfDoF6dR01pk4H2VXmB/pS2e1vd3lIu2rob8SQA6iTkOpyMupBO89JhxwHGFcyhMjWCCCBtqOY8xpUmVN7JcsXJ8+0Q8Z4KLY8I0Jge4oCgCtB0pk41x62cgJ2YMwkSNYE9Jk/KgOLspcPeDPHRYmfM7Cp8c9iZR1+gTw1tWWDQHtB2Gt3gSo16ireF4qBpky+pLfnp9KJ/bMyxNWJsVqJyHGdlrGHb/wBTi0T/AKdpTcukeceFPeagXtBhbP8A7bBqzCPvcUe8bTmLYhFNGe3nAtTcG9IIcdRT4Lktsrjk18UMjfxAx0/+5dfJVthR5ABdBWUu17R+1D6M5y+x5x3FYZkPwyNP08624XeS2t6/CqF12EZ2MagbgAyd+XUSE4zgyHUsZMA+U1twzM1xEAJzOgiCdCwBMDcCZ25UvtBR1JDmbg7k3GJBMErvoFO0csw0POaNWsUqYWyi7vEL4iST4iB11JEc4PlQu2iWLLWMWGS09wixeAAZC+ZCGES66TrqJnQTGlrEDDYc3WdWC3O7zqAclshsrWx/MQBmPISBqZpLtHqrdfoF8ZdtOTetlRfXPaZZnMsqcoIG4CkwfOlPGYW6MzsVcHmCNjsCOfL2jrpeyhGTMrldGFwRDITAlYHiGXeOnLcteazi7ZN1mXwsyrbzA5F008WrADaB6UcJ8TZdUwDiOLXGDZMp8EQSIHlHoxEeVUOFurquS3/zRnJEHIyKJidYIhR0PrRXFdlsPduB7TlbJtgNbtu2YN4i/iuKQCdNBpE+VXuy/ZtLF5HS413uQxCFZbWAokeE6SCdNxtTnki6EKD2QpbRLKkqVzNAQSTtIbX+YyTPtSvxC0wIbLAYmSRESSYM7tHQD4fOmtOEX0ttbvXDBSc7ox+9AADFo8IHrOlUsRZIU27gIcwH8RBLELbzid1gCPSYJNEqdox2haxbXLcFC4B3CiQI3kbfsdaO4C7du4V7tq5cygxbUEK91wQSCxXYKSwSPHJAiDI3C2btu8UbxLDkaeEmFAaDoXhQvi6GNxTbwi5Zt2EN2/kIEhYgySNFLgI6AhSDq0j8O1ClRz2ylYwNn7Gn2i6ijKzhSVKBjKzrEwZ6jyrTGdiWFte6vdzlBBPdrBzCCR+PvCIXNmnLP8xm9x7E4DF2rZv5LOIbQXkju1InunYrqEPhJy7EkHQTSqezGIuOUHELV51YmPtJzBGIOdZPxMYMA6GJOumK/Do5teVZpxPsdjpkXjcVlXM2YosWvgUidcsEiBpBO9Bn4fibV1lud7lgqzqGYMLkFwpaJLcz5c+bHwfs3ibbhXvlEImGJYNBPwqYlQf6lnfSnyzw+26lA1vFOQqmRABJkGASRrscxWi9zjpuzHjXaVCFwO2+Ni4clpVfLFpWFwQAFzMwIIhuny0q12n7NPaKZhcdS+oGRTJ/FmHIc9jsARuGniDWcCblgsoIaGNiRcylZLLmJlg2VchOXVtRBFBsfxZ1wpS5ZlUuWmzHMAXNkowzazDMSWA3Uz0oHNt2coix2VwBuPcw6kQlwd2SPAxa4yi420iFGv6xTpewGJQob6qA9vKCDKEDTwEcviaTvm5GkXg+LutiZS60W7ZCssaAlQiarBM5W5iQNtRXQm49evpYsuqKuHQLmJIkZQqsRyMQSPKdK6XZqk6S8BG5izkVJ1Bn0kQCepjb1oN2h7SnKiMzOV+ASZGka+UadN6E8d7Qi0uRYdzyG0Ec/L+9LXDuLEM7XhnY6qRA9j0A9679xGTIo9BM4Zrj5n1J+XoK9xvZPKhury1KkEmOZHMxvFDW7S31OYrbK+hB9vF+lHuA9rkZMmIOWZi5y15GPh9dtOVc3ZFJt7CXZXgeGUs7mziWA0CtKAGRJUjU6HepsVgZkWhfWWB1ZHUKPwqMytHqTS5xTs13QGIwjm4u/hOY69Co1FNnCMSDaVpmQN9/ektUzo5Zw3Fm/Dey40zOr6aswOc6kwVmNJ3k0avcORFgPcI6FhHsAKHpiZ2NbXrpiSdPyqd4flZyyOT+QG7Q40WFJGsfza0uYbt71VflRHjuLtX81tbql45aj0nafeucYmyUYqarhjjLsZTiux3xXboEeHID/hB/Og93tnf6WGHRrKn8opYNb20LGBrTfZiglKS8h0drE/FgMGTzOQifadKyqCcDciaysrF/rZ3uv7DfGL8vGmn7+dacFxgs4i1cILBXBIDFSRsRI1jqOYkHQ0O787jfzAPzB0NWWx9okMbORgDJtOQCY+LI+YKf8JA8qyqVGI7R29wFvFcMsNYdHcPbAIifvFKkETv4ySN9zQvgSYdWupew9m9auI7amSPs9xrTQsQCGKiQQdjQjspcQ4d2JulsKLjiMhkyLesmf/kJGg+FdY0M/GcRmi0me1cd8wXMrZUUKFXQAAHUlYkmSdaQ27s9SG4pA3jikooUQyqvdzBDKQrMgM8m8xMr50L4RibbFS10WB3gtuXQ5rbZSJcEFcsyDoYjXaiK4u2950JY21WIhyULQqsIkkaMeew8gfcVwjEJcuXR3d5WDWzcs5+80PiDwIS7IjK2VhrBrYrQyT2e4biuVw6vbY2z4su7KJGVhJU6GNCB5UdwnC7d+4oQlzkDEpGbQAiEPiIEjUDpS0OLjNNy1bcouVLhtRdUzEXYIF3mPizaD1ovw/iYtZXuKcroGYhWZPCPBmAcXIgSPFEqOgra+wX+hdx3GLlnEpbsy63FlTcQ6tmOYBT4RIOx1j6FuOcTS7FzEWUQoCM4iQGiQSNY29KQuJcWa5iFvKlu3bttKBO9lzAGZhcLCdBCjTUgzRUcRe+GsriFzNEKpU+J9AygmWYSTlBOiEzMCi14B/dBy3wpLdsuzgZoZD4S0ONCRrzBIMg+VUbeED6feXAAQohVG27EkwPLy5VX7Rh8LZwrmzbAQhLrl8zmNFBjq0tm57RBq1wntZetGLVtFRviuLhjzBgnLLafzNv5VjT7s5SVdEzYJLaIRYAeCXDkZQZ0Pn11NDcZxJg5UsRrCoNLc6gwqDKYnXSifFuIZGbKbeNvESzEtkXWB44AYgawNdI5iqnZrD96BmY24JlkAyKWPIskbkaTO8Ch/cL9SVEUYe5fdjc7uSkbrzlhGZRII1Kz7ChmHW+9q1cKm3eZlUJlI722SAr203SWOUycsS2kQSuKw32dCc5uG6cik/iXd2ATcaDkQSo6Vd4JhUa4+JAvZMM3d2RlJuXG5eFULZSGBJiBI2y0WmgG6AXFeG3Gv3b1x1YqRbCZRoQYJUDTMSsFoLH00rONYosTmGVLBFtRBCHMZJ/lZmuENppy5Uc7c9o7Ny5bOVpfDm6qBEzpmWVuMSC1u4DmUBZzGFIjcO1lUe5aa4LikNlc+EmHmX/CWg6kgERyiiF3aKWDVFkoFtzp4REnUlhGuhJHsdqF8e7V5PBa1bWd49/7VR47x/uwUSAdRAOg1/cek0oWscysWhWzAghhI15jmCJkEUxRbETn4QQBJJLEsTvVq2vSdulRcOcXBMQRuKvd5lpUm7oicnZGbbRET7VV/wCGkHQwatd6zTyA3PIep2FaHEWwNHYzyCn65itYuXg0qJ31onKxWd4JE+sb1fwePvnTOwAHWrGFUOIEkcwQAR5xJ+dWPsORHLDoB5zQTyVprYLlXZSXjd8bXWHpH9qr3sVcf43d+fiZj9CYr1rFa92aKzLPbQjnXt62rDUTWuStsprPNmEb4O2wiMsVf4Zg7anSqBBHiqTh98l99ADWyuuwt0He98hXlVu9HUfOspNCqFnnWzaVrmrQtVxTZ0LsHdGGyXcQbVu3fIAS7q18EMFYKASlqchLsApy6TOh/h9jvcVaNwZne8rvmdCZ+O9YJBPiRXZws/CSB8MDj9t8s9DuOvr8zTBwjtDBZHgZjaK3CTKmy2ZSdDMxA/xEEayqpQLMWVJHXP4ZdhbBs3MTdVme5ecrmywBbunIyxrHhG/Tal04u2l58XhR3qhm71XBS8U1JzKP+eusZWXMu4OnhWuE9pbrWktI160Ftd3AcrmG5Agg6S2oj4Z1mnB8ELafe2s4znNeBUXQxgEYjQK77eKATp0oZd7KYX/JlLjqm9g2NhbF2xcIVu8Um/YYeI23dZfUSVYnUEbTqPxnHbiWraN4muktdBETuzAQwaD4tB11qxxHIZNtLRLjwsO8W4IbQsjNlfLEDNmOtQYXic2CkWXhgEUhlcprMkt4m2jSIrr+zteCuuChVVrluzZYK+fJdIXMJDEZgNNNzPrFMacGexd7+xb4b4QCbyvBhl0JVoyZgc2o3IM0E4OMPcFtg5wpV4yIFdWXNDI4MEKQPiG0nfemq92evpiAbd22Rcm5byPkLgljkyxF0hW5sRpsIFbdHN2DeOcaxV1GN9c1plKMEKvbg6ywVmj3iKju3CEtZRbhwcvjTZTlylQpj0NUeINiSxthEDyQEVihJUiVj4xMGYLAxqTQg4sG73d9zbcpqyZpkbKhIX3KwPWIrNs6kuh2xmHFq0t+/mRdpKWzLaiEBKk6DeANd6XuC/ZmxH3oxWVYYl1XPMZwFKudDlGpkajlqLXYm7bv4+wndSQ4ZnPiISza8MtGglEHWi/8U2t27pRWIfujcyopi1bWdY+GSZb+kAzutbSozk7oNdpeyhvWMK5Y2rpuBmcEjIhV7pBnYKVB1gaEUm8e4vbdRaw925omTvFzmbUk20GgKozozMd3lM0gKBc492ovYhMMjkEsqF9IBusAmQFjr4mOsCZEaTQPifHEN0W0VkhfgCFXfWQzXGlVQgbIHEDcmtsFL7I8XbVlwQYKMyCwx2kq2UZR1AYDTXbpQqzfuPaIZmctdKKVWHLxbBhTBEiGIO2Y7VZ4rjDewrZUZGW4oDB80OgW5C+BSRDLyPqIpmxwwx4TZxwdUuq47zKASrXZLoyxoYynYaBY5UKTCdeTlfGLariXRGZlRioLRmMGGmNN5qM4NWE7H971vxs2/tL9y2a3plaCM3hBJIIBBmeQ25mSZU0WZExt50x2qo8ufegacCyakaDpvB6VatYyBAB/7iSfltUWIxDNudthWiWzR1a+Rl32GOH4FsTIzwyjw5gMs8pA26SPrVrjfBrdkLlLFiBIMbxrEcp9aocJxvdkkc6LLaN5gx2FKlLiY3QHt4a4dUBnl68vrTj2o4gmHurhsspat20N1hJa4AM7Hy1H10NScCwynE2U6uCfRfEfopqrxdxird8xLMXdfUyR+cVLKam1yWgXNNbKF5zzC/Ifp+fnUBuf0r8qCcM43kGVwWUDwkRmHlr8S76aRNGoBEqQQdR5jqKOWNwdMBxcTRrh5ae1VnunYmrBWo3SdxWo4putVyTEUQuW4E1UuQAWmfLrTUw0RKayoTjTXtMpmkb6GP2fOsDVBaufhO/L+1b01qhjVEk1ur1HWLQghPhmOK3EIAkEHXpqN9xGadOnOnS1/EG7bxEtdN0MEVs85CjLEXBEAKDJPlMcq5yWjWrdq7n/ABBDG5bKNBpEnypcoJleHL4Z0zHcXwpuXLmGuB0ykZSjKynykDvF0GpggEUv9pcOuVSuslQGAHLUqZIIMgjeJ57UOwXGibbWRbUyVaVgEEakpG6lTHsOleWrJtOFgrdYzALKSIkEBoJ0HntQJNMqdMvdm8NetEYyw9ln8YfCvcKM67zaYwHAWJAIYZecimy72hxPEbClMBNsBgct0g6GCyu8OuVpX3Ijelm7mGHZHCsAxKgqjKH8OWSJ8RBcFuWSBynTB57pK5GlTr8JAIEgkiFIKk69VO1a97BSJ0xiKMjpiY3Ld6jCTqc3epKn0kedTcP4sCLtu27m0VE23uqyKUacwOWEOoEKRMnQ8vU4dcveH7MoVTqbkE7SxEyRMgxIG1RJwm6rdbaHa1bQLmImAx1aS3Iaz50HFDORrd7RJYuMEXuWGYm6FGZCSYyqywwYAgkmPFrW/EeLtiHe8Tbi6FHhBAAlbey7kmZHPTQ6yR47i8LfDHuEtuQUd1tqBqZVihJCnQ6rG/pFfAsURjadu9bMWCl0A0ygwNcxCgaCR862/BlfxFd8aUstcsMr3iLeaZMPbfNBA8yD5TrXnHcd9oxLNYebYW2yOAAlq4z6q2zEG5qRGmdq34jhb1+3dLC+924ciZ840tn+YgATA3InN5TQ/s/wZFsXnui6l0q4tMrEIMsAZ9wyzmOsDWTsKNpVYFuw/wAQtKgAtoWW4DcOXwqQzoHFuBMgLdknKeUDeheOVRhb6C4rWWs96iicubLnRiDqHEx6CDvU/Z7Fm7g79llAu4c9/h2knws2W6ikwSBAlduWmlD+ICxYw7WST3hQqoGY6OZgGIy6z4tcsbk6rjrRs2qbYlKfvBPVfzqzcesGCn309POtcVbKtB56/Pl+ntT7TZ5bPMJbDOAadcNwVO725Us8KwuoJp0svCelRepm7SQjI30hVu9nbneeFSRNH0wptJqIrMNxps58Og515xLiRuabCglKUqTGSpqiTgjMGv3eaWLmX/G8W1/zGvOG8PcAmK9w17JhLrD8dy3b/wDyDcP/AI1Jw7jDKNdqx2ElHSYl9peDNafPEK5O2wbePfU/OqWB4q9rQeJNyp284O6n09waeeP4bv7LZGBB1jzBkfWufthiFZiIykLtz/TSrsUlONSGyilrwE73aCRohB/xAj/Lr9K0w3F2YwVXblm/vQqalwvxA0bxxS6F8VQZxF0kabc6HYt/CPf8/wDapxciocQmYacj9CP9BQQVApFAmsr3L6fOsqm0NPQN/St7u9ZWVxz6NQalrKyhYDNGrwVlZXeDUMHAkAxCQANbW3m6g/MaV1jjtlTdMgGA5EgaHuyNPYke9e1lSz7R6mP838hR4l8A9f8AxB/PWjHZNQyNmEzkBnWQYBB6gjSK8rK59ms84+5QlUJRTBKroCftESQNNiR70Sx7EfZ40kpPnqu/WsrKF+Tf4QP23EGyebk5jzaM0ZuvvRHAIPsKtAzMyyeZh1iTzrKyufYP8JBw2+xfKWJUjVSTHx9Nqq3DGExAG0Jp/wB7VlZRf+gIDdyqYvEZFCxhxGUARmJJiOp3pGt32dmLMWOY6kkn61lZTl2/5Cc/QRv/AA1XxR0sean/AMayspcf9/oRLsLcL396YifAfSvKyosv5hEuwQTpUTmsrKZENF66f/R2/wD7rn+RKqs2lZWViCl2iMOQDBP7FCcYPu19X/SvaynYwvCA396lwvP2/OsrKsfTDfRc4YuZmnX1161d4lso5ZW05fhrKyp5fmN8C8aysrKsXRx//9k="/>
          <p:cNvSpPr>
            <a:spLocks noChangeAspect="1" noChangeArrowheads="1"/>
          </p:cNvSpPr>
          <p:nvPr/>
        </p:nvSpPr>
        <p:spPr bwMode="auto">
          <a:xfrm>
            <a:off x="155575" y="-1897063"/>
            <a:ext cx="5286375" cy="3962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TExQVFBUWGBgXGBgYGBcdGBoYGBccGBcYFxwcHCYeGBojGhcYIC8gJCcpLCwsFx4xNTAqNSYrLCkBCQoKDgwOGg8PGiwkHyQsLywsNCwsLCwsLCwsLCwpLCwsLCwsLCwsLCwsLCwsLCwsLCwpLCwsLCwsLCwsLCwsLP/AABEIAMIBAwMBIgACEQEDEQH/xAAcAAACAgMBAQAAAAAAAAAAAAAFBgMEAAIHAQj/xABAEAACAQIEAwYDBgQEBQUAAAABAhEAAwQSITEFQVEGEyJhcYEykaEUI0KxwfAHUmLRcrLh8RUzY4LCJDRDc5L/xAAZAQADAQEBAAAAAAAAAAAAAAACAwQBAAX/xAAtEQACAgICAQQABAYDAAAAAAAAAQIRAyESMUEEEyJRBTJhcUKBkaGx8BQz0f/aAAwDAQACEQMRAD8AF9q+ElnVhqIcCeZkED5TS/iOG3VSSkAzqSBtv/auj3ipXPGq5WWeo1BHtuDyFInE7veMUe4bd3cF47q5m5zE2m5ayum4qWSR2SMH8mVcdZw6DKXzsUER8Kkbgxz3360Fx5LIAp5agabQNqs4jCd0xVlIbnm39RyI8xU+HwxOS5Aj7wHTYomfX2ih6pge45LilQAsWmYgax5zAFbYu0FYhSCNKKpc25e1D8XhmDExvzG1GpbJrsrAVjLIivRV3DWxGwNE2aNfDu0CXlQ3GAuk92wA3bYMOikEe80xYZa55ngdPSnjgnEftNvMBlZIV+ctHxDoDr9agy4+HyXRNkh5QWU6GtHGlSxFax8qWmJBN5D3ix/MPzrnzMJOXQSYHlOn0rpt1QHViYAYamBzrmeJPjYgzLN+Zqn03bKsPTJLIq1YxLI0ozKeqkjaqtqtg2tUPYxhW/i3uEM7ZiABMCYHWN68tYpkMqxB8qqK8VjMaDiugEWcPiiGMkw0yOWvl61LbuQKqWhU4rqSZ0jd7k1WJ10rd7mulaAxXcqDiia1POoxeqF8VppVa7e510XbOonxGIqvbdmYKoLMTAA3JNQvcmjnDu1NqwsLZIMasCCW6kkwfaik5RXxVm7S0M3DOGvYs5HKTOZoHyBb8UV6BrQJ+265vDbLLOpJgx5D+9YnaK42oVVU7Dc+s/6V57xZG7aJvbm3bDTab/Kt7R1qg/GLciZOgG3lqd+tE+HYhbi5lnQxr7bUPGS7QDjJLZdt29qkNusDRFbs1NQBpFZXlZRGEuGuAqpOuhGsfPnsdfQ0o9tOHRlujYeE+U7fUj50W7L8Sz2hO/P12H79Ku8awYuW2BAgg7R6g+v96sPea5xaOd4XHDS3d8VqfdJ/Eh5RzGx6UwYThjWMPi1Yg5Fcof5u8thVYf8AbOnr7qboQSp3GhpmxvHg2FSR42RrYj+nw5j8z8qTlT1RJG/6C3bNTK9VAatYayWIA509oW0avhFYdPSt8DgHbwqpYk6QCZNXOE4IXLgB1H510vBYRUQKoAAEACh2BJtCNhOw994LFbY5zqw9hp9azFY63gLot4cZ3U/eu+5Gh7tdIAI3IHTfk2dpOKGxYZ1Guir6tpPnG8eVcuusWJJJJOpJ1JPU11Xpmx32P3ZvtMt8Mt0qlwN4RMZlaYA6lY19jRhz/euSo5BBBggyPUbU48M7TtcaHAB0iNjpBmeZ396kzYnHceheTF5Rd7XOBhH1ElkAHMnMGIHsCfaufBtab+2OKm0iQDLls06jKIgDoc2/lSmi0/03/XY3EqiT220rJ1rFGlaEU4It22mpymlU7VT56FoBolt1IdjVVWM1bfQAc+dBJ0ao7ICYqBm61KVJqG5dgwPnQxTYZhtn0rQqBzr1mneqzNTVAxHlyAdKp4lqsOaq3hNOigjfCa67Cjly7EAbaUMt6qpGmXf1qa5doXtmlxrnnTR2MxoYXEI1BzTyg6R9KTS0D1o/2MLnEqqmAQS46hQYn3IpWVfFgZFcWh1I1ry4Iq5cs5Z51VqKzzjzIev0rKwtXtbbNtiL2Y4hkuAHQN+ddAW8HGTmdhPKZ26BpHuOtckUkV0Hs/xTwjNzAk7nWBoeesH9zVzPbwS1Qp9rcB3d7MAYfy/ENPeRHyNUsfhsjBIIKgSDyJ1PrqTqY9Ke+0fDRfReRDKZ6ZSD7afKTSRxe+Wv3WJnxHX00j2rjMq4xb+yrhMIztlUSYJ9gJo/wvheW27EQ2QkeRG36fKrPZngzWy1y4IJlQOgnUz5xRLFYbfoa7lslUtgfshYm7ryp8LUpcDt5bpI9KY7tw7DesFzVsUO2/EO8urZUkhNSBtnP6gf5qWLlsjQ6HpXTMNwoKGKBUYz4soieum9JHGeBXrTMSrOo17wDQzqSYJjWd61aCT8AcW9anDRUCPW7tWs1lniHEjdRFI8SkyetVFWoi/L61NZGsViioqkF4Jra15cWvc1VMTjMqz8vWtSbYKTsL8I4ZcxD93bEmJ8gJgk+Wopxw/8MbpUkPmP+HKvzJMnygVX/hBwO8CcZeYpaIJtrMFzsWK81A+GepI3k9XsPcuFWUqFOsROmkazH+/z871PqJQnUWqX+fothgi1cuzmeH/h9c8SyoO8n4h5ZR+dAsd2au2jqM3UqDp612+9b18Rkwdx9fKqmN7PBk16T71N/wAuV2w3gi1o4VxDDZEHnQkiuscU7G273hDlT5ZTHqPz2pH7Q9hsVhtcve2zs9sE6f1Luv1HnXpYs0XSemSvFKIvTVe4akW5qR00PkfPpUd6q0DRG5qA169yo81Ekcy3hToR51PbtyYov2e7IXLgNxyLVqN2517i+E92CQQZ5+VJlNJmd9Ap31pk7B4rJiCMhcupUEH4ROZmPUQKWmEGmPsFcb7WADEo86TIAmPLWNfKhyfkYMvys6BirxaNqp3GFT3gTNVLoivOTPPIya9rSRWVtmHOdKYOzeIkFNyNRtt7+/yFWm4PhsWrGwr4a6P/AI3+BtNlO3yj0ofawJw98yGKwemb03if71dDJGTryethT5aHjCJnXlpIjmD+s6n38q55xzAizeOhyk5h6TJj98xTn2bxsMFaH7xZhJ031adhqfeqvangxvPbEiZ3A/DBkAfIe1NfRRmjcQlkgT8qhvWWffSty7gDXX0FeC4TuT8/7UqJ53RBgMNlY6e9EkA6iqaprIq0j6gURzLSjly9K3v4VbiFHXMp0I6ivLelL3GO2NpVdbTMbgBAOXwhh671wC30UeN9jcKksL/caaKxBG++pzUl30hiAysoPxg+E+nWt8ZjGuNmuMXPViSY5e3lVW63M7/lRpMoiq7NjcRerH2/L/arNti8NARR05+vlVXB4XMZOvTzoti8O1s5WEMACRpInWD0Pka6Rz0VjrQbix8UdBt5n/SKKgUycI7FWcQi3rzOoBKsEOrfygHkZrlNQdsfhx85fE07K9q79x7NgKxTRSRPw210JaIidIERBGsiOycGvMtsTMiI/U+n9qVrVtMLbtogthQBAXmfxGBCz1Om9F8Fx0vAVCSPTb514frZtv4xpHowhXb2FrUm42ZiRpqdhPIDryotj8WVtSmp2AoTg7jsRntgADcmfLYbUWwZB9przcmW2rN4asUbCd4pulsviPlGvmPrRW1d7qBmJB2Hpv7xr7GqPbDsVduA3cFdNq5mzsmmW5oQfQmeehjlXDuKcTxdm41p7t1GRj4ST4SdRlB2HTl8tPX9Pjh6ld7/ALiW6O3cZvcPukW8UtkM3wm6Ek6bo8A891OnlXNe1XZ3hysRhsUtt13S4+dI5EMJdZka+LTlSHxDjd+5IuXHYTmgk5Q3Mhdl3nQChpea9PF6LhtSYmUk+0Hr3AroOoXLydXVrZ9GUkHTloeoFYmGsoRLl2kfDtQJbpEgEgHcA6GNp60Rw+VRbe4wGYnQAyFGzEdCZ+VUyhKuxLpdI6BhcGjIC1xnPJeQ+dBMVeLrEmdd5IPlTBw5VayGtsHEaEGf9taAW08S+o/OvMhK27JPclJ7AT29dND9KnwHFr2HZmttlZlKEgCcpIJg8thqKO43hquJGh/Ogf2cklSNRzqyMlLQcXyGXsdx97mJVHd2zKwAYkiQM36Gm6+da5lYxAsmUkN/MN9Ry6b07cFxnfYdHExquv8AScpPzFT+px8PkhXqMVVIvM9ZUBfzFZUdkgnY7jbuSpY6H0gj8jVO5xK4Z8RM8zqf3pUt7i4u+HEiTst9R94vQXAP+cnr4hrB5VSv2mRsrRsCCplWU7Mp5qeterGP2eorjuLOk9mcWGsqVhZgtA1kHb5fSKJY5IEjUjX5D/TfzpK7GcRKt3fImR+vtp9aerqkiRz0+gg/LStKovktlS6PrqKqM/XWrKGRHT9OXy0qvfI3/etLqtHnONOjdLs1Fd4patsM7haVe0mKIYINiJPWJMD03oEGrUjeI19p+0Fu6nd22J8UkiQIggg/zDXzFKpOY5V3+lROZ0+dT4S8UYQY16T9OdGlQSSQQ4Vwk27v3yaHYzIMg6gjQ6fpRvtB2WtEIwYISTObQkSDA58yf1qth73f3UGyyIOWRvAzASFmCddNI5wbWPP3jXHBY7ZQRrzhcxiNfTSnxSKVjrsuYLJYwly/h7am4uVAFWTnchQYjXLDGKTrWHu3WaEuOwkvCsSDPiL6aa7k029lc5sOt4L95o68tTyI2YEIwI2NTcZx6YVT3ed7lyCTcYNqo0cqFUE7atJ6QKTPTKZ4Iyhzk6oTcTgblqBcRkJ1GYRI8jsaYeHcRVcOiGG1LBehJJltehAHv60sY7Gu7F7js7HcsST9eXlXvDsTSpRtbJMeR423AP4niDzJMzt5eQ6CiHZzFNai4DBmSOo5g0GW1nirKo1vVZK8x0qeSi1xA925XezsHDuIF1UgSp5yDB/OjGEuRodDXLOy/aEo4t5xlbr68vmfrXSsLj15nkNfqK8D1Hp+Ej1YZPcgF01pb7W9g8Ljl++Tx7LcXRx78x5GmO2wAmoLmME6Ult4UpRdMFJt6PnrtR/B/GYck2h9ot8iPjA81P6UmXeBX1+KxeEf9N/zivrZruutVrmTmBV+L8byxVSjf9jngTPka5clpACxGizAj1k/OtblwsSWJJO5Jk19Kcb7E4HFSbllM38y+FvmINcp7c/wzXCr3lh2ZZ1V4kdII/WvX9N+K4szUWmn/vkTPBKOxX4B2luYZoBzWzuhJj1X+U+m/Omw3UuILtr4WI05qf5T9flXPrdoswUAljoAN66R2J7K5LF977lQQixyDzKgdWj8+dV+ohCK5+f8kc8euRbwmALESDG9X8dwQPbOWF5QOempOs1WXEi14VuMQNBOU6dNRPtVj/jJOhcL1Pdzv6P5VPDNBIHHkxxRzDH3GVmXoTvWmA4ldD2wrOQjSFnSJltNtfOnjG9nEvEyytJmFkE/vpQriPAltJ9ypVhvM6/Onf8AIxyVGyyw+xksXhcUOOfpWVzwcVuroGIjlWVM/SS8Mm9hfZJcNHeDcJa8ptsrBRrbciIYnVBO6t5bHXnVJOMXZhMlvyt20H1gn610HheCufZ0NyVugSxPr4Z84iqJuVaKLSFu3aFosIIygQOYIMn5gmnbA4tcgJIA8J8jqY09x8vKlvEXXxB+EBkBDRzOYhvkREdKK9mVb4SIKEg5iAIAPM6agnT89q2LbVsphpuJYxGBdYcAgERB6A7+W+1UMZcKqS0ADXWnZsauItGABEr5AnzjpXNO2eKCoiaEsc3oANPmT9DXNfQnNH5WAeMYsXHBGsCJ2qkMMzaICx5xy0J/IGvLTZ3CaAnny9zyFNmDuJYS27wdxIiSTsPPp005b0yEWwFGwVguyd1rYc6TEA+bZZ+dCMRZKuRI0n84B8pifSn7CcbN/JZtIykkqqDLJ0kx0UAE/XlS/iLKOtzuUtuVWbjlfEw5ta5DKATO5AMCtkkiiPppyTkvBnZjGrbYtJBIiAdIkHXz1j/WmW9h0cKsKx6xB16wNpgaUs4LhtphOcr1ykEnoQSNI9KMJKXAFOYCeeo20/LU1u6H45KifFXgkMuy/Tz9NZ9xvSji+Jm85dvQDoP3r70d7Q42LDKg+LKjHT/E22gB29I60J4HwY3GEjQnT9QfXby8qB7E+pm2+CBeJwzOPCJqvhbZQwa6rhrVpMqn44KweZOoPz09VqlxdcPbAUoM5BJgbZjJJPUnlR+26EQg3oX8AQUBHOiAMLNQtgjbOTeNQRqCG8QII30NQ4u6QtebJfKiSS+bBWIxHjMaQdCORpo4D2wP/KuOBIjXZuWh5ct+vlSW76mtM8iD/tTsmCORUyzFllE73wvtFzEnTLBO0eZ0J1qw3EBsoAE8p/2rmXZ+1d+yI1rfM6ETIaBmBg6HTTXpWYrtDfw7APbZAfxL4k9wfEp8pIry834dJ/l2j0oZl2zp/wBqBPPTrt9Kp4/i+QT+ulIWG/iESSHUfMD311qPFdp3vMERd920I8hpIk1JH8PnypoasilpDSO2aE5SDPtQ3tJfbE2+6tqczdQQF8zpoKFYLgzXLk5gFG5hs3Q5SeXnTdaswNicqiT0AEAk+1ejj/D4RkpfQGSVKjn1rszbwpOXxvHjY7+YUch5fOrvEcQFw1pdwzO5HX8IPyBNHhZU25MSzHp1+Z/frQfHYYsUtqC7ZQqhRJJOsAct5PTcxFes+0iUU8bxUg6MY6SdOgmaoXO0sZV03EkiYH7+VdCt/wAHxctE3r7W7p+EIFZV6Z51c9cpUeu9KPHP4V4rDyURcSgk5rRh4HVDqT5LmrVwemTvLButBrDcMv8Adm6LbBIDB1e26weYa2x+VVziSZn3pP4ZfvYZy1m+1lho4GYRE+G4h0IGu4PpTBh+Js4zXAmuneWj4D6puh9NPIVPlwVuJNkwvtG1zhdpiSVEnzrKtIsiRr5jasqfk/smuQb4LwC1bt2w6gupz5v6j+YH6Uex1zw+9CiahxnEoYKeQ/Oq12UuJ41iLykMEDsM7kGE2UswG6QBO0ET5glg+I28jAtLCWyqSQGCwrA6BphhtsDtNB2xfSheP4f3qeD7ts8tCgFxlg5T+J4Og+U7UdFOGdtWibg/aG+MQl1bv3Ls5ZYEZFYqAVIBzEFSMs7mdjWuNwqtd727dIkBltFWAy6Bf6cvkNduQqfA8Jdbk28M9w2wTkJXN3bFjCAKDcy6FhpvpJNKfHu0F17rqVCMNVhV0gknlrp06HczRpX0VSSfYQODX7Sq+EAkZjljc7id9NtzRfilhLWKNh1JtLGo/rUeJR6nlS32bZr+KJv6zbjNoDuII1GkchECKae1el1Vn8C7dJMa8zpH+9MrirAW3SLgsKc7W5AKsgKgSA0KSBI1K+EiRoTrQ3DcCC3GjEvlMEhbbBiRrqC0BhrqCdzrrUHDsW9ptzkMFgNQYMz/AH/XStu1/aa3bt5bZOe4DGp8ImMzT5gwPKglc2qLsGb2oNNgrF4qwLgNhzlzkwVVdZjwBTCopIAHPaI3v8ExbXXzMPwyAZkaaSNY66cusUuDDILS5Z8RVNzuEZ5PWGyGNtCNKd+G4O3YsCW+8aDyABJ0Ea7aVvHVIjVJkPaiwqYadZOSekllmBG+/pr7U+B8Ua2pOh5QRz8/3yirn8Q7jLh1CnZbU+QJeSfImB8qDYPCFrCuCIDDWY5aiOo6D8qFJ1YM4KU7ZPw/HMuJzXM1wMYJJ6knN7REUe4ri1lmMTpBIIGvMj9PKqOGwEkNIgkadTr8hrW3HF718oYbkyTG3Lb1o4ukMcU2VeHYZTaQsc1xPCGBYGQxJ0BgggnfYkxBq7d4cXWq2DwpRmBMjT28vONvYVLi+M92IGtefmblPRB6mXLLT8C/jeGOpOk+lUY60fTtAh+IRXpvWrhIgaAGfWnqTXaDWOL6Yx8DxIw+AsmSWdncwCQozRHmxiI8jUPa/tR3Di2mVmymSROWfhB6ys71rgeN28Pg4KnMLht2jI8RbxGAd1U3NT5xyMLuP7PXbjs5YEsZYnlJ/Yjyok1ZROL4KKWwMge/d8Kksx0A/f1p6Th1wW7CMhRlKqWAEMwzRBGoJhfeau9meALZSVTxH8R+IjqTyG5jl0mmi5gVKRcGadIP0MASCOXPSukrCxJ43ZR4NgljvBqxkMxnce/PppW3E+JBbZKwAoO3URt7ke8a1QY93J7x2XcAkQfUgagE+W0TrQHFX7l8FC4ybEqIMfyjU/P6Vzkoq2ZlyKPybLuHx5K27ayzGAfINzPT0olwjiIt3WMakkTzjkB0GlDcBh8pECAoJ+SmKt4C0BUcskpvR52bK5x10OK4qRNVMRxFRzoTiseyppNc4452ouZyBIqiKsTCFjx2gfC3YN1VLL8Lg5bg9GGseW1JbcPwaEsWzeIMDCgneVcDwOD5KpGuvRcxXFHfdjVTN51QotD4px8jrf7Y2SxPdofPKv8AavKTUsswkKxHUKSPmBWV3FBcH9HWG09aXsZfm40dY+VXb2NuAElQfOdhS+uNzP3aDM0dQFknYnlS4ryaleg1gr2Qq5EqGgkzHIH5TPpJ5GrnF+B3zaGIustq6VzW8OEIgmfCwYnXLrJVQBGhJ0r3+zrW7Ls15D+FrSMM4DyO8zmSqALqoAmOoFMfDODZ7K5TcMMYCgQZMk5iQTmYkkzrr1rHI9HFi4grsd/EFrj2bDhc+bw3AqgkBWgMwMkeU8qM9sOGW79xzcS2LqMCZgHrqRz1Iobc4faPELbTluqpvFCpGgU2ucZPjU5ddt6i4vju9v3GeCLjHacsyQRvoY/etNx96DcaVsUMfZNq5IBUzOmzIs6CeXp8+hbE8SF3xsCDA9dCw9xH5VNxLCvdsEHTuoZX1BIgzrOvLedKq8JFm4iq2hygBllZ3YyNNww31gCmzQmJFi3yoYge/qZ6HYef5UI4xwBnsreiJGmZ1HhBJmCNtddR1iimNwMkWwfuz+IzlAkzJgldufUelT4vjBIyMAymRprlBGVo3mBOmsg0EXT2FLa0LmFvCbSkqFy6knTMQoBk9Y+ppr4VYLkmVJEjxaAkfyttEfOljEcLNoJeUZhJABWVCQBlE6TJIJMTEdabOC4kdyFu21tjQnwkKhIOV/MNIE677mDR0DdBLil5b1oFwCGIRllfDLRmAMaAgRGvrSzxLLYdF+KyNlAGxGQKFA1EifU86v3ciL35YtbRg6KCIyqY1nmxlfbyqpjridyr3FYXrmqpmDlp5CJyaRAjTUUtfoH+55ibN1F+7A0ltSAQJkDzjbr89cswwLXGHgkM1tSyg/4gAWOkQPOq637Rbwpce3DMC+ugPibT4hm0M86muYwoQwVkZSwErljQEqg6gQSPY7Gi9ty7M5pBJsXbZfu7mduYYMrkgSYDAZueg2pRx2MLOfWj+K4tbAtMxDFtWFsgkJIOZlmYInnpUHarCWDlfDo2oDM0sZkmSVMxuuo358qV7ahIlliW5IX3ufXaiPCcA19rdtDDO+WTsogEs3kBJofYsM8QCcp16Cfypq7NcGZrdx1LJkDi4CACNNSpOnwlT7jfauZ2LFye+jOL4I4jEJbsT3FhFt2ydBoSzXW6u7Et11p34NwrKgA1MAeZ5a6dfzrOG4ANZNzuxh1VURLYJJuMxMmTqCAJOlGbubCXEkAmA6HkRI06g+X9q1lHltkN5RbOU7jpHltuJ5fTyoJ/x0tdGHUeMjMpnRgTtII0Cz4tdvOpu1PadDNxkRH2YqNW0IjczodfTpSZhMbbvYhbmIvdzkkpB1k+fLT9867oGWRRVsYrPC714lXGQIcpUFZJEGfDoF6dR01pk4H2VXmB/pS2e1vd3lIu2rob8SQA6iTkOpyMupBO89JhxwHGFcyhMjWCCCBtqOY8xpUmVN7JcsXJ8+0Q8Z4KLY8I0Jge4oCgCtB0pk41x62cgJ2YMwkSNYE9Jk/KgOLspcPeDPHRYmfM7Cp8c9iZR1+gTw1tWWDQHtB2Gt3gSo16ireF4qBpky+pLfnp9KJ/bMyxNWJsVqJyHGdlrGHb/wBTi0T/AKdpTcukeceFPeagXtBhbP8A7bBqzCPvcUe8bTmLYhFNGe3nAtTcG9IIcdRT4Lktsrjk18UMjfxAx0/+5dfJVthR5ABdBWUu17R+1D6M5y+x5x3FYZkPwyNP08624XeS2t6/CqF12EZ2MagbgAyd+XUSE4zgyHUsZMA+U1twzM1xEAJzOgiCdCwBMDcCZ25UvtBR1JDmbg7k3GJBMErvoFO0csw0POaNWsUqYWyi7vEL4iST4iB11JEc4PlQu2iWLLWMWGS09wixeAAZC+ZCGES66TrqJnQTGlrEDDYc3WdWC3O7zqAclshsrWx/MQBmPISBqZpLtHqrdfoF8ZdtOTetlRfXPaZZnMsqcoIG4CkwfOlPGYW6MzsVcHmCNjsCOfL2jrpeyhGTMrldGFwRDITAlYHiGXeOnLcteazi7ZN1mXwsyrbzA5F008WrADaB6UcJ8TZdUwDiOLXGDZMp8EQSIHlHoxEeVUOFurquS3/zRnJEHIyKJidYIhR0PrRXFdlsPduB7TlbJtgNbtu2YN4i/iuKQCdNBpE+VXuy/ZtLF5HS413uQxCFZbWAokeE6SCdNxtTnki6EKD2QpbRLKkqVzNAQSTtIbX+YyTPtSvxC0wIbLAYmSRESSYM7tHQD4fOmtOEX0ttbvXDBSc7ox+9AADFo8IHrOlUsRZIU27gIcwH8RBLELbzid1gCPSYJNEqdox2haxbXLcFC4B3CiQI3kbfsdaO4C7du4V7tq5cygxbUEK91wQSCxXYKSwSPHJAiDI3C2btu8UbxLDkaeEmFAaDoXhQvi6GNxTbwi5Zt2EN2/kIEhYgySNFLgI6AhSDq0j8O1ClRz2ylYwNn7Gn2i6ijKzhSVKBjKzrEwZ6jyrTGdiWFte6vdzlBBPdrBzCCR+PvCIXNmnLP8xm9x7E4DF2rZv5LOIbQXkju1InunYrqEPhJy7EkHQTSqezGIuOUHELV51YmPtJzBGIOdZPxMYMA6GJOumK/Do5teVZpxPsdjpkXjcVlXM2YosWvgUidcsEiBpBO9Bn4fibV1lud7lgqzqGYMLkFwpaJLcz5c+bHwfs3ibbhXvlEImGJYNBPwqYlQf6lnfSnyzw+26lA1vFOQqmRABJkGASRrscxWi9zjpuzHjXaVCFwO2+Ni4clpVfLFpWFwQAFzMwIIhuny0q12n7NPaKZhcdS+oGRTJ/FmHIc9jsARuGniDWcCblgsoIaGNiRcylZLLmJlg2VchOXVtRBFBsfxZ1wpS5ZlUuWmzHMAXNkowzazDMSWA3Uz0oHNt2coix2VwBuPcw6kQlwd2SPAxa4yi420iFGv6xTpewGJQob6qA9vKCDKEDTwEcviaTvm5GkXg+LutiZS60W7ZCssaAlQiarBM5W5iQNtRXQm49evpYsuqKuHQLmJIkZQqsRyMQSPKdK6XZqk6S8BG5izkVJ1Bn0kQCepjb1oN2h7SnKiMzOV+ASZGka+UadN6E8d7Qi0uRYdzyG0Ec/L+9LXDuLEM7XhnY6qRA9j0A9679xGTIo9BM4Zrj5n1J+XoK9xvZPKhury1KkEmOZHMxvFDW7S31OYrbK+hB9vF+lHuA9rkZMmIOWZi5y15GPh9dtOVc3ZFJt7CXZXgeGUs7mziWA0CtKAGRJUjU6HepsVgZkWhfWWB1ZHUKPwqMytHqTS5xTs13QGIwjm4u/hOY69Co1FNnCMSDaVpmQN9/ektUzo5Zw3Fm/Dey40zOr6aswOc6kwVmNJ3k0avcORFgPcI6FhHsAKHpiZ2NbXrpiSdPyqd4flZyyOT+QG7Q40WFJGsfza0uYbt71VflRHjuLtX81tbql45aj0nafeucYmyUYqarhjjLsZTiux3xXboEeHID/hB/Og93tnf6WGHRrKn8opYNb20LGBrTfZiglKS8h0drE/FgMGTzOQifadKyqCcDciaysrF/rZ3uv7DfGL8vGmn7+dacFxgs4i1cILBXBIDFSRsRI1jqOYkHQ0O787jfzAPzB0NWWx9okMbORgDJtOQCY+LI+YKf8JA8qyqVGI7R29wFvFcMsNYdHcPbAIifvFKkETv4ySN9zQvgSYdWupew9m9auI7amSPs9xrTQsQCGKiQQdjQjspcQ4d2JulsKLjiMhkyLesmf/kJGg+FdY0M/GcRmi0me1cd8wXMrZUUKFXQAAHUlYkmSdaQ27s9SG4pA3jikooUQyqvdzBDKQrMgM8m8xMr50L4RibbFS10WB3gtuXQ5rbZSJcEFcsyDoYjXaiK4u2950JY21WIhyULQqsIkkaMeew8gfcVwjEJcuXR3d5WDWzcs5+80PiDwIS7IjK2VhrBrYrQyT2e4biuVw6vbY2z4su7KJGVhJU6GNCB5UdwnC7d+4oQlzkDEpGbQAiEPiIEjUDpS0OLjNNy1bcouVLhtRdUzEXYIF3mPizaD1ovw/iYtZXuKcroGYhWZPCPBmAcXIgSPFEqOgra+wX+hdx3GLlnEpbsy63FlTcQ6tmOYBT4RIOx1j6FuOcTS7FzEWUQoCM4iQGiQSNY29KQuJcWa5iFvKlu3bttKBO9lzAGZhcLCdBCjTUgzRUcRe+GsriFzNEKpU+J9AygmWYSTlBOiEzMCi14B/dBy3wpLdsuzgZoZD4S0ONCRrzBIMg+VUbeED6feXAAQohVG27EkwPLy5VX7Rh8LZwrmzbAQhLrl8zmNFBjq0tm57RBq1wntZetGLVtFRviuLhjzBgnLLafzNv5VjT7s5SVdEzYJLaIRYAeCXDkZQZ0Pn11NDcZxJg5UsRrCoNLc6gwqDKYnXSifFuIZGbKbeNvESzEtkXWB44AYgawNdI5iqnZrD96BmY24JlkAyKWPIskbkaTO8Ch/cL9SVEUYe5fdjc7uSkbrzlhGZRII1Kz7ChmHW+9q1cKm3eZlUJlI722SAr203SWOUycsS2kQSuKw32dCc5uG6cik/iXd2ATcaDkQSo6Vd4JhUa4+JAvZMM3d2RlJuXG5eFULZSGBJiBI2y0WmgG6AXFeG3Gv3b1x1YqRbCZRoQYJUDTMSsFoLH00rONYosTmGVLBFtRBCHMZJ/lZmuENppy5Uc7c9o7Ny5bOVpfDm6qBEzpmWVuMSC1u4DmUBZzGFIjcO1lUe5aa4LikNlc+EmHmX/CWg6kgERyiiF3aKWDVFkoFtzp4REnUlhGuhJHsdqF8e7V5PBa1bWd49/7VR47x/uwUSAdRAOg1/cek0oWscysWhWzAghhI15jmCJkEUxRbETn4QQBJJLEsTvVq2vSdulRcOcXBMQRuKvd5lpUm7oicnZGbbRET7VV/wCGkHQwatd6zTyA3PIep2FaHEWwNHYzyCn65itYuXg0qJ31onKxWd4JE+sb1fwePvnTOwAHWrGFUOIEkcwQAR5xJ+dWPsORHLDoB5zQTyVprYLlXZSXjd8bXWHpH9qr3sVcf43d+fiZj9CYr1rFa92aKzLPbQjnXt62rDUTWuStsprPNmEb4O2wiMsVf4Zg7anSqBBHiqTh98l99ADWyuuwt0He98hXlVu9HUfOspNCqFnnWzaVrmrQtVxTZ0LsHdGGyXcQbVu3fIAS7q18EMFYKASlqchLsApy6TOh/h9jvcVaNwZne8rvmdCZ+O9YJBPiRXZws/CSB8MDj9t8s9DuOvr8zTBwjtDBZHgZjaK3CTKmy2ZSdDMxA/xEEayqpQLMWVJHXP4ZdhbBs3MTdVme5ecrmywBbunIyxrHhG/Tal04u2l58XhR3qhm71XBS8U1JzKP+eusZWXMu4OnhWuE9pbrWktI160Ftd3AcrmG5Agg6S2oj4Z1mnB8ELafe2s4znNeBUXQxgEYjQK77eKATp0oZd7KYX/JlLjqm9g2NhbF2xcIVu8Um/YYeI23dZfUSVYnUEbTqPxnHbiWraN4muktdBETuzAQwaD4tB11qxxHIZNtLRLjwsO8W4IbQsjNlfLEDNmOtQYXic2CkWXhgEUhlcprMkt4m2jSIrr+zteCuuChVVrluzZYK+fJdIXMJDEZgNNNzPrFMacGexd7+xb4b4QCbyvBhl0JVoyZgc2o3IM0E4OMPcFtg5wpV4yIFdWXNDI4MEKQPiG0nfemq92evpiAbd22Rcm5byPkLgljkyxF0hW5sRpsIFbdHN2DeOcaxV1GN9c1plKMEKvbg6ywVmj3iKju3CEtZRbhwcvjTZTlylQpj0NUeINiSxthEDyQEVihJUiVj4xMGYLAxqTQg4sG73d9zbcpqyZpkbKhIX3KwPWIrNs6kuh2xmHFq0t+/mRdpKWzLaiEBKk6DeANd6XuC/ZmxH3oxWVYYl1XPMZwFKudDlGpkajlqLXYm7bv4+wndSQ4ZnPiISza8MtGglEHWi/8U2t27pRWIfujcyopi1bWdY+GSZb+kAzutbSozk7oNdpeyhvWMK5Y2rpuBmcEjIhV7pBnYKVB1gaEUm8e4vbdRaw925omTvFzmbUk20GgKozozMd3lM0gKBc492ovYhMMjkEsqF9IBusAmQFjr4mOsCZEaTQPifHEN0W0VkhfgCFXfWQzXGlVQgbIHEDcmtsFL7I8XbVlwQYKMyCwx2kq2UZR1AYDTXbpQqzfuPaIZmctdKKVWHLxbBhTBEiGIO2Y7VZ4rjDewrZUZGW4oDB80OgW5C+BSRDLyPqIpmxwwx4TZxwdUuq47zKASrXZLoyxoYynYaBY5UKTCdeTlfGLariXRGZlRioLRmMGGmNN5qM4NWE7H971vxs2/tL9y2a3plaCM3hBJIIBBmeQ25mSZU0WZExt50x2qo8ufegacCyakaDpvB6VatYyBAB/7iSfltUWIxDNudthWiWzR1a+Rl32GOH4FsTIzwyjw5gMs8pA26SPrVrjfBrdkLlLFiBIMbxrEcp9aocJxvdkkc6LLaN5gx2FKlLiY3QHt4a4dUBnl68vrTj2o4gmHurhsspat20N1hJa4AM7Hy1H10NScCwynE2U6uCfRfEfopqrxdxird8xLMXdfUyR+cVLKam1yWgXNNbKF5zzC/Ifp+fnUBuf0r8qCcM43kGVwWUDwkRmHlr8S76aRNGoBEqQQdR5jqKOWNwdMBxcTRrh5ae1VnunYmrBWo3SdxWo4putVyTEUQuW4E1UuQAWmfLrTUw0RKayoTjTXtMpmkb6GP2fOsDVBaufhO/L+1b01qhjVEk1ur1HWLQghPhmOK3EIAkEHXpqN9xGadOnOnS1/EG7bxEtdN0MEVs85CjLEXBEAKDJPlMcq5yWjWrdq7n/ABBDG5bKNBpEnypcoJleHL4Z0zHcXwpuXLmGuB0ykZSjKynykDvF0GpggEUv9pcOuVSuslQGAHLUqZIIMgjeJ57UOwXGibbWRbUyVaVgEEakpG6lTHsOleWrJtOFgrdYzALKSIkEBoJ0HntQJNMqdMvdm8NetEYyw9ln8YfCvcKM67zaYwHAWJAIYZecimy72hxPEbClMBNsBgct0g6GCyu8OuVpX3Ijelm7mGHZHCsAxKgqjKH8OWSJ8RBcFuWSBynTB57pK5GlTr8JAIEgkiFIKk69VO1a97BSJ0xiKMjpiY3Ld6jCTqc3epKn0kedTcP4sCLtu27m0VE23uqyKUacwOWEOoEKRMnQ8vU4dcveH7MoVTqbkE7SxEyRMgxIG1RJwm6rdbaHa1bQLmImAx1aS3Iaz50HFDORrd7RJYuMEXuWGYm6FGZCSYyqywwYAgkmPFrW/EeLtiHe8Tbi6FHhBAAlbey7kmZHPTQ6yR47i8LfDHuEtuQUd1tqBqZVihJCnQ6rG/pFfAsURjadu9bMWCl0A0ygwNcxCgaCR862/BlfxFd8aUstcsMr3iLeaZMPbfNBA8yD5TrXnHcd9oxLNYebYW2yOAAlq4z6q2zEG5qRGmdq34jhb1+3dLC+924ciZ840tn+YgATA3InN5TQ/s/wZFsXnui6l0q4tMrEIMsAZ9wyzmOsDWTsKNpVYFuw/wAQtKgAtoWW4DcOXwqQzoHFuBMgLdknKeUDeheOVRhb6C4rWWs96iicubLnRiDqHEx6CDvU/Z7Fm7g79llAu4c9/h2knws2W6ikwSBAlduWmlD+ICxYw7WST3hQqoGY6OZgGIy6z4tcsbk6rjrRs2qbYlKfvBPVfzqzcesGCn309POtcVbKtB56/Pl+ntT7TZ5bPMJbDOAadcNwVO725Us8KwuoJp0svCelRepm7SQjI30hVu9nbneeFSRNH0wptJqIrMNxps58Og515xLiRuabCglKUqTGSpqiTgjMGv3eaWLmX/G8W1/zGvOG8PcAmK9w17JhLrD8dy3b/wDyDcP/AI1Jw7jDKNdqx2ElHSYl9peDNafPEK5O2wbePfU/OqWB4q9rQeJNyp284O6n09waeeP4bv7LZGBB1jzBkfWufthiFZiIykLtz/TSrsUlONSGyilrwE73aCRohB/xAj/Lr9K0w3F2YwVXblm/vQqalwvxA0bxxS6F8VQZxF0kabc6HYt/CPf8/wDapxciocQmYacj9CP9BQQVApFAmsr3L6fOsqm0NPQN/St7u9ZWVxz6NQalrKyhYDNGrwVlZXeDUMHAkAxCQANbW3m6g/MaV1jjtlTdMgGA5EgaHuyNPYke9e1lSz7R6mP838hR4l8A9f8AxB/PWjHZNQyNmEzkBnWQYBB6gjSK8rK59ms84+5QlUJRTBKroCftESQNNiR70Sx7EfZ40kpPnqu/WsrKF+Tf4QP23EGyebk5jzaM0ZuvvRHAIPsKtAzMyyeZh1iTzrKyufYP8JBw2+xfKWJUjVSTHx9Nqq3DGExAG0Jp/wB7VlZRf+gIDdyqYvEZFCxhxGUARmJJiOp3pGt32dmLMWOY6kkn61lZTl2/5Cc/QRv/AA1XxR0sean/AMayspcf9/oRLsLcL396YifAfSvKyosv5hEuwQTpUTmsrKZENF66f/R2/wD7rn+RKqs2lZWViCl2iMOQDBP7FCcYPu19X/SvaynYwvCA396lwvP2/OsrKsfTDfRc4YuZmnX1161d4lso5ZW05fhrKyp5fmN8C8aysrKsXRx//9k="/>
          <p:cNvSpPr>
            <a:spLocks noChangeAspect="1" noChangeArrowheads="1"/>
          </p:cNvSpPr>
          <p:nvPr/>
        </p:nvSpPr>
        <p:spPr bwMode="auto">
          <a:xfrm>
            <a:off x="307975" y="-1744663"/>
            <a:ext cx="5286375" cy="3962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SERUTExQVFBUWGBgXGBgYGBcdGBoYGBccGBcYFxwcHCYeGBojGhcYIC8gJCcpLCwsFx4xNTAqNSYrLCkBCQoKDgwOGg8PGiwkHyQsLywsNCwsLCwsLCwsLCwpLCwsLCwsLCwsLCwsLCwsLCwsLCwpLCwsLCwsLCwsLCwsLP/AABEIAMIBAwMBIgACEQEDEQH/xAAcAAACAgMBAQAAAAAAAAAAAAAFBgMEAAIHAQj/xABAEAACAQIEAwYDBgQEBQUAAAABAhEAAwQSITEFQVEGEyJhcYEykaEUI0KxwfAHUmLRcrLh8RUzY4LCJDRDc5L/xAAZAQADAQEBAAAAAAAAAAAAAAACAwQBAAX/xAAtEQACAgICAQQABAYDAAAAAAAAAQIRAyESMUEEEyJRBTJhcUKBkaGx8BQz0f/aAAwDAQACEQMRAD8AF9q+ElnVhqIcCeZkED5TS/iOG3VSSkAzqSBtv/auj3ipXPGq5WWeo1BHtuDyFInE7veMUe4bd3cF47q5m5zE2m5ayum4qWSR2SMH8mVcdZw6DKXzsUER8Kkbgxz3360Fx5LIAp5agabQNqs4jCd0xVlIbnm39RyI8xU+HwxOS5Aj7wHTYomfX2ih6pge45LilQAsWmYgax5zAFbYu0FYhSCNKKpc25e1D8XhmDExvzG1GpbJrsrAVjLIivRV3DWxGwNE2aNfDu0CXlQ3GAuk92wA3bYMOikEe80xYZa55ngdPSnjgnEftNvMBlZIV+ctHxDoDr9agy4+HyXRNkh5QWU6GtHGlSxFax8qWmJBN5D3ix/MPzrnzMJOXQSYHlOn0rpt1QHViYAYamBzrmeJPjYgzLN+Zqn03bKsPTJLIq1YxLI0ozKeqkjaqtqtg2tUPYxhW/i3uEM7ZiABMCYHWN68tYpkMqxB8qqK8VjMaDiugEWcPiiGMkw0yOWvl61LbuQKqWhU4rqSZ0jd7k1WJ10rd7mulaAxXcqDiia1POoxeqF8VppVa7e510XbOonxGIqvbdmYKoLMTAA3JNQvcmjnDu1NqwsLZIMasCCW6kkwfaik5RXxVm7S0M3DOGvYs5HKTOZoHyBb8UV6BrQJ+265vDbLLOpJgx5D+9YnaK42oVVU7Dc+s/6V57xZG7aJvbm3bDTab/Kt7R1qg/GLciZOgG3lqd+tE+HYhbi5lnQxr7bUPGS7QDjJLZdt29qkNusDRFbs1NQBpFZXlZRGEuGuAqpOuhGsfPnsdfQ0o9tOHRlujYeE+U7fUj50W7L8Sz2hO/P12H79Ku8awYuW2BAgg7R6g+v96sPea5xaOd4XHDS3d8VqfdJ/Eh5RzGx6UwYThjWMPi1Yg5Fcof5u8thVYf8AbOnr7qboQSp3GhpmxvHg2FSR42RrYj+nw5j8z8qTlT1RJG/6C3bNTK9VAatYayWIA509oW0avhFYdPSt8DgHbwqpYk6QCZNXOE4IXLgB1H510vBYRUQKoAAEACh2BJtCNhOw994LFbY5zqw9hp9azFY63gLot4cZ3U/eu+5Gh7tdIAI3IHTfk2dpOKGxYZ1Guir6tpPnG8eVcuusWJJJJOpJ1JPU11Xpmx32P3ZvtMt8Mt0qlwN4RMZlaYA6lY19jRhz/euSo5BBBggyPUbU48M7TtcaHAB0iNjpBmeZ396kzYnHceheTF5Rd7XOBhH1ElkAHMnMGIHsCfaufBtab+2OKm0iQDLls06jKIgDoc2/lSmi0/03/XY3EqiT220rJ1rFGlaEU4It22mpymlU7VT56FoBolt1IdjVVWM1bfQAc+dBJ0ao7ICYqBm61KVJqG5dgwPnQxTYZhtn0rQqBzr1mneqzNTVAxHlyAdKp4lqsOaq3hNOigjfCa67Cjly7EAbaUMt6qpGmXf1qa5doXtmlxrnnTR2MxoYXEI1BzTyg6R9KTS0D1o/2MLnEqqmAQS46hQYn3IpWVfFgZFcWh1I1ry4Iq5cs5Z51VqKzzjzIev0rKwtXtbbNtiL2Y4hkuAHQN+ddAW8HGTmdhPKZ26BpHuOtckUkV0Hs/xTwjNzAk7nWBoeesH9zVzPbwS1Qp9rcB3d7MAYfy/ENPeRHyNUsfhsjBIIKgSDyJ1PrqTqY9Ke+0fDRfReRDKZ6ZSD7afKTSRxe+Wv3WJnxHX00j2rjMq4xb+yrhMIztlUSYJ9gJo/wvheW27EQ2QkeRG36fKrPZngzWy1y4IJlQOgnUz5xRLFYbfoa7lslUtgfshYm7ryp8LUpcDt5bpI9KY7tw7DesFzVsUO2/EO8urZUkhNSBtnP6gf5qWLlsjQ6HpXTMNwoKGKBUYz4soieum9JHGeBXrTMSrOo17wDQzqSYJjWd61aCT8AcW9anDRUCPW7tWs1lniHEjdRFI8SkyetVFWoi/L61NZGsViioqkF4Jra15cWvc1VMTjMqz8vWtSbYKTsL8I4ZcxD93bEmJ8gJgk+Wopxw/8MbpUkPmP+HKvzJMnygVX/hBwO8CcZeYpaIJtrMFzsWK81A+GepI3k9XsPcuFWUqFOsROmkazH+/z871PqJQnUWqX+fothgi1cuzmeH/h9c8SyoO8n4h5ZR+dAsd2au2jqM3UqDp612+9b18Rkwdx9fKqmN7PBk16T71N/wAuV2w3gi1o4VxDDZEHnQkiuscU7G273hDlT5ZTHqPz2pH7Q9hsVhtcve2zs9sE6f1Luv1HnXpYs0XSemSvFKIvTVe4akW5qR00PkfPpUd6q0DRG5qA169yo81Ekcy3hToR51PbtyYov2e7IXLgNxyLVqN2517i+E92CQQZ5+VJlNJmd9Ap31pk7B4rJiCMhcupUEH4ROZmPUQKWmEGmPsFcb7WADEo86TIAmPLWNfKhyfkYMvys6BirxaNqp3GFT3gTNVLoivOTPPIya9rSRWVtmHOdKYOzeIkFNyNRtt7+/yFWm4PhsWrGwr4a6P/AI3+BtNlO3yj0ofawJw98yGKwemb03if71dDJGTryethT5aHjCJnXlpIjmD+s6n38q55xzAizeOhyk5h6TJj98xTn2bxsMFaH7xZhJ031adhqfeqvangxvPbEiZ3A/DBkAfIe1NfRRmjcQlkgT8qhvWWffSty7gDXX0FeC4TuT8/7UqJ53RBgMNlY6e9EkA6iqaprIq0j6gURzLSjly9K3v4VbiFHXMp0I6ivLelL3GO2NpVdbTMbgBAOXwhh671wC30UeN9jcKksL/caaKxBG++pzUl30hiAysoPxg+E+nWt8ZjGuNmuMXPViSY5e3lVW63M7/lRpMoiq7NjcRerH2/L/arNti8NARR05+vlVXB4XMZOvTzoti8O1s5WEMACRpInWD0Pka6Rz0VjrQbix8UdBt5n/SKKgUycI7FWcQi3rzOoBKsEOrfygHkZrlNQdsfhx85fE07K9q79x7NgKxTRSRPw210JaIidIERBGsiOycGvMtsTMiI/U+n9qVrVtMLbtogthQBAXmfxGBCz1Om9F8Fx0vAVCSPTb514frZtv4xpHowhXb2FrUm42ZiRpqdhPIDryotj8WVtSmp2AoTg7jsRntgADcmfLYbUWwZB9przcmW2rN4asUbCd4pulsviPlGvmPrRW1d7qBmJB2Hpv7xr7GqPbDsVduA3cFdNq5mzsmmW5oQfQmeehjlXDuKcTxdm41p7t1GRj4ST4SdRlB2HTl8tPX9Pjh6ld7/ALiW6O3cZvcPukW8UtkM3wm6Ek6bo8A891OnlXNe1XZ3hysRhsUtt13S4+dI5EMJdZka+LTlSHxDjd+5IuXHYTmgk5Q3Mhdl3nQChpea9PF6LhtSYmUk+0Hr3AroOoXLydXVrZ9GUkHTloeoFYmGsoRLl2kfDtQJbpEgEgHcA6GNp60Rw+VRbe4wGYnQAyFGzEdCZ+VUyhKuxLpdI6BhcGjIC1xnPJeQ+dBMVeLrEmdd5IPlTBw5VayGtsHEaEGf9taAW08S+o/OvMhK27JPclJ7AT29dND9KnwHFr2HZmttlZlKEgCcpIJg8thqKO43hquJGh/Ogf2cklSNRzqyMlLQcXyGXsdx97mJVHd2zKwAYkiQM36Gm6+da5lYxAsmUkN/MN9Ry6b07cFxnfYdHExquv8AScpPzFT+px8PkhXqMVVIvM9ZUBfzFZUdkgnY7jbuSpY6H0gj8jVO5xK4Z8RM8zqf3pUt7i4u+HEiTst9R94vQXAP+cnr4hrB5VSv2mRsrRsCCplWU7Mp5qeterGP2eorjuLOk9mcWGsqVhZgtA1kHb5fSKJY5IEjUjX5D/TfzpK7GcRKt3fImR+vtp9aerqkiRz0+gg/LStKovktlS6PrqKqM/XWrKGRHT9OXy0qvfI3/etLqtHnONOjdLs1Fd4patsM7haVe0mKIYINiJPWJMD03oEGrUjeI19p+0Fu6nd22J8UkiQIggg/zDXzFKpOY5V3+lROZ0+dT4S8UYQY16T9OdGlQSSQQ4Vwk27v3yaHYzIMg6gjQ6fpRvtB2WtEIwYISTObQkSDA58yf1qth73f3UGyyIOWRvAzASFmCddNI5wbWPP3jXHBY7ZQRrzhcxiNfTSnxSKVjrsuYLJYwly/h7am4uVAFWTnchQYjXLDGKTrWHu3WaEuOwkvCsSDPiL6aa7k029lc5sOt4L95o68tTyI2YEIwI2NTcZx6YVT3ed7lyCTcYNqo0cqFUE7atJ6QKTPTKZ4Iyhzk6oTcTgblqBcRkJ1GYRI8jsaYeHcRVcOiGG1LBehJJltehAHv60sY7Gu7F7js7HcsST9eXlXvDsTSpRtbJMeR423AP4niDzJMzt5eQ6CiHZzFNai4DBmSOo5g0GW1nirKo1vVZK8x0qeSi1xA925XezsHDuIF1UgSp5yDB/OjGEuRodDXLOy/aEo4t5xlbr68vmfrXSsLj15nkNfqK8D1Hp+Ej1YZPcgF01pb7W9g8Ljl++Tx7LcXRx78x5GmO2wAmoLmME6Ult4UpRdMFJt6PnrtR/B/GYck2h9ot8iPjA81P6UmXeBX1+KxeEf9N/zivrZruutVrmTmBV+L8byxVSjf9jngTPka5clpACxGizAj1k/OtblwsSWJJO5Jk19Kcb7E4HFSbllM38y+FvmINcp7c/wzXCr3lh2ZZ1V4kdII/WvX9N+K4szUWmn/vkTPBKOxX4B2luYZoBzWzuhJj1X+U+m/Omw3UuILtr4WI05qf5T9flXPrdoswUAljoAN66R2J7K5LF977lQQixyDzKgdWj8+dV+ohCK5+f8kc8euRbwmALESDG9X8dwQPbOWF5QOempOs1WXEi14VuMQNBOU6dNRPtVj/jJOhcL1Pdzv6P5VPDNBIHHkxxRzDH3GVmXoTvWmA4ldD2wrOQjSFnSJltNtfOnjG9nEvEyytJmFkE/vpQriPAltJ9ypVhvM6/Onf8AIxyVGyyw+xksXhcUOOfpWVzwcVuroGIjlWVM/SS8Mm9hfZJcNHeDcJa8ptsrBRrbciIYnVBO6t5bHXnVJOMXZhMlvyt20H1gn610HheCufZ0NyVugSxPr4Z84iqJuVaKLSFu3aFosIIygQOYIMn5gmnbA4tcgJIA8J8jqY09x8vKlvEXXxB+EBkBDRzOYhvkREdKK9mVb4SIKEg5iAIAPM6agnT89q2LbVsphpuJYxGBdYcAgERB6A7+W+1UMZcKqS0ADXWnZsauItGABEr5AnzjpXNO2eKCoiaEsc3oANPmT9DXNfQnNH5WAeMYsXHBGsCJ2qkMMzaICx5xy0J/IGvLTZ3CaAnny9zyFNmDuJYS27wdxIiSTsPPp005b0yEWwFGwVguyd1rYc6TEA+bZZ+dCMRZKuRI0n84B8pifSn7CcbN/JZtIykkqqDLJ0kx0UAE/XlS/iLKOtzuUtuVWbjlfEw5ta5DKATO5AMCtkkiiPppyTkvBnZjGrbYtJBIiAdIkHXz1j/WmW9h0cKsKx6xB16wNpgaUs4LhtphOcr1ykEnoQSNI9KMJKXAFOYCeeo20/LU1u6H45KifFXgkMuy/Tz9NZ9xvSji+Jm85dvQDoP3r70d7Q42LDKg+LKjHT/E22gB29I60J4HwY3GEjQnT9QfXby8qB7E+pm2+CBeJwzOPCJqvhbZQwa6rhrVpMqn44KweZOoPz09VqlxdcPbAUoM5BJgbZjJJPUnlR+26EQg3oX8AQUBHOiAMLNQtgjbOTeNQRqCG8QII30NQ4u6QtebJfKiSS+bBWIxHjMaQdCORpo4D2wP/KuOBIjXZuWh5ct+vlSW76mtM8iD/tTsmCORUyzFllE73wvtFzEnTLBO0eZ0J1qw3EBsoAE8p/2rmXZ+1d+yI1rfM6ETIaBmBg6HTTXpWYrtDfw7APbZAfxL4k9wfEp8pIry834dJ/l2j0oZl2zp/wBqBPPTrt9Kp4/i+QT+ulIWG/iESSHUfMD311qPFdp3vMERd920I8hpIk1JH8PnypoasilpDSO2aE5SDPtQ3tJfbE2+6tqczdQQF8zpoKFYLgzXLk5gFG5hs3Q5SeXnTdaswNicqiT0AEAk+1ejj/D4RkpfQGSVKjn1rszbwpOXxvHjY7+YUch5fOrvEcQFw1pdwzO5HX8IPyBNHhZU25MSzHp1+Z/frQfHYYsUtqC7ZQqhRJJOsAct5PTcxFes+0iUU8bxUg6MY6SdOgmaoXO0sZV03EkiYH7+VdCt/wAHxctE3r7W7p+EIFZV6Z51c9cpUeu9KPHP4V4rDyURcSgk5rRh4HVDqT5LmrVwemTvLButBrDcMv8Adm6LbBIDB1e26weYa2x+VVziSZn3pP4ZfvYZy1m+1lho4GYRE+G4h0IGu4PpTBh+Js4zXAmuneWj4D6puh9NPIVPlwVuJNkwvtG1zhdpiSVEnzrKtIsiRr5jasqfk/smuQb4LwC1bt2w6gupz5v6j+YH6Uex1zw+9CiahxnEoYKeQ/Oq12UuJ41iLykMEDsM7kGE2UswG6QBO0ET5glg+I28jAtLCWyqSQGCwrA6BphhtsDtNB2xfSheP4f3qeD7ts8tCgFxlg5T+J4Og+U7UdFOGdtWibg/aG+MQl1bv3Ls5ZYEZFYqAVIBzEFSMs7mdjWuNwqtd727dIkBltFWAy6Bf6cvkNduQqfA8Jdbk28M9w2wTkJXN3bFjCAKDcy6FhpvpJNKfHu0F17rqVCMNVhV0gknlrp06HczRpX0VSSfYQODX7Sq+EAkZjljc7id9NtzRfilhLWKNh1JtLGo/rUeJR6nlS32bZr+KJv6zbjNoDuII1GkchECKae1el1Vn8C7dJMa8zpH+9MrirAW3SLgsKc7W5AKsgKgSA0KSBI1K+EiRoTrQ3DcCC3GjEvlMEhbbBiRrqC0BhrqCdzrrUHDsW9ptzkMFgNQYMz/AH/XStu1/aa3bt5bZOe4DGp8ImMzT5gwPKglc2qLsGb2oNNgrF4qwLgNhzlzkwVVdZjwBTCopIAHPaI3v8ExbXXzMPwyAZkaaSNY66cusUuDDILS5Z8RVNzuEZ5PWGyGNtCNKd+G4O3YsCW+8aDyABJ0Ea7aVvHVIjVJkPaiwqYadZOSekllmBG+/pr7U+B8Ua2pOh5QRz8/3yirn8Q7jLh1CnZbU+QJeSfImB8qDYPCFrCuCIDDWY5aiOo6D8qFJ1YM4KU7ZPw/HMuJzXM1wMYJJ6knN7REUe4ri1lmMTpBIIGvMj9PKqOGwEkNIgkadTr8hrW3HF718oYbkyTG3Lb1o4ukMcU2VeHYZTaQsc1xPCGBYGQxJ0BgggnfYkxBq7d4cXWq2DwpRmBMjT28vONvYVLi+M92IGtefmblPRB6mXLLT8C/jeGOpOk+lUY60fTtAh+IRXpvWrhIgaAGfWnqTXaDWOL6Yx8DxIw+AsmSWdncwCQozRHmxiI8jUPa/tR3Di2mVmymSROWfhB6ys71rgeN28Pg4KnMLht2jI8RbxGAd1U3NT5xyMLuP7PXbjs5YEsZYnlJ/Yjyok1ZROL4KKWwMge/d8Kksx0A/f1p6Th1wW7CMhRlKqWAEMwzRBGoJhfeau9meALZSVTxH8R+IjqTyG5jl0mmi5gVKRcGadIP0MASCOXPSukrCxJ43ZR4NgljvBqxkMxnce/PppW3E+JBbZKwAoO3URt7ke8a1QY93J7x2XcAkQfUgagE+W0TrQHFX7l8FC4ybEqIMfyjU/P6Vzkoq2ZlyKPybLuHx5K27ayzGAfINzPT0olwjiIt3WMakkTzjkB0GlDcBh8pECAoJ+SmKt4C0BUcskpvR52bK5x10OK4qRNVMRxFRzoTiseyppNc4452ouZyBIqiKsTCFjx2gfC3YN1VLL8Lg5bg9GGseW1JbcPwaEsWzeIMDCgneVcDwOD5KpGuvRcxXFHfdjVTN51QotD4px8jrf7Y2SxPdofPKv8AavKTUsswkKxHUKSPmBWV3FBcH9HWG09aXsZfm40dY+VXb2NuAElQfOdhS+uNzP3aDM0dQFknYnlS4ryaleg1gr2Qq5EqGgkzHIH5TPpJ5GrnF+B3zaGIustq6VzW8OEIgmfCwYnXLrJVQBGhJ0r3+zrW7Ls15D+FrSMM4DyO8zmSqALqoAmOoFMfDODZ7K5TcMMYCgQZMk5iQTmYkkzrr1rHI9HFi4grsd/EFrj2bDhc+bw3AqgkBWgMwMkeU8qM9sOGW79xzcS2LqMCZgHrqRz1Iobc4faPELbTluqpvFCpGgU2ucZPjU5ddt6i4vju9v3GeCLjHacsyQRvoY/etNx96DcaVsUMfZNq5IBUzOmzIs6CeXp8+hbE8SF3xsCDA9dCw9xH5VNxLCvdsEHTuoZX1BIgzrOvLedKq8JFm4iq2hygBllZ3YyNNww31gCmzQmJFi3yoYge/qZ6HYef5UI4xwBnsreiJGmZ1HhBJmCNtddR1iimNwMkWwfuz+IzlAkzJgldufUelT4vjBIyMAymRprlBGVo3mBOmsg0EXT2FLa0LmFvCbSkqFy6knTMQoBk9Y+ppr4VYLkmVJEjxaAkfyttEfOljEcLNoJeUZhJABWVCQBlE6TJIJMTEdabOC4kdyFu21tjQnwkKhIOV/MNIE677mDR0DdBLil5b1oFwCGIRllfDLRmAMaAgRGvrSzxLLYdF+KyNlAGxGQKFA1EifU86v3ciL35YtbRg6KCIyqY1nmxlfbyqpjridyr3FYXrmqpmDlp5CJyaRAjTUUtfoH+55ibN1F+7A0ltSAQJkDzjbr89cswwLXGHgkM1tSyg/4gAWOkQPOq637Rbwpce3DMC+ugPibT4hm0M86muYwoQwVkZSwErljQEqg6gQSPY7Gi9ty7M5pBJsXbZfu7mduYYMrkgSYDAZueg2pRx2MLOfWj+K4tbAtMxDFtWFsgkJIOZlmYInnpUHarCWDlfDo2oDM0sZkmSVMxuuo358qV7ahIlliW5IX3ufXaiPCcA19rdtDDO+WTsogEs3kBJofYsM8QCcp16Cfypq7NcGZrdx1LJkDi4CACNNSpOnwlT7jfauZ2LFye+jOL4I4jEJbsT3FhFt2ydBoSzXW6u7Et11p34NwrKgA1MAeZ5a6dfzrOG4ANZNzuxh1VURLYJJuMxMmTqCAJOlGbubCXEkAmA6HkRI06g+X9q1lHltkN5RbOU7jpHltuJ5fTyoJ/x0tdGHUeMjMpnRgTtII0Cz4tdvOpu1PadDNxkRH2YqNW0IjczodfTpSZhMbbvYhbmIvdzkkpB1k+fLT9867oGWRRVsYrPC714lXGQIcpUFZJEGfDoF6dR01pk4H2VXmB/pS2e1vd3lIu2rob8SQA6iTkOpyMupBO89JhxwHGFcyhMjWCCCBtqOY8xpUmVN7JcsXJ8+0Q8Z4KLY8I0Jge4oCgCtB0pk41x62cgJ2YMwkSNYE9Jk/KgOLspcPeDPHRYmfM7Cp8c9iZR1+gTw1tWWDQHtB2Gt3gSo16ireF4qBpky+pLfnp9KJ/bMyxNWJsVqJyHGdlrGHb/wBTi0T/AKdpTcukeceFPeagXtBhbP8A7bBqzCPvcUe8bTmLYhFNGe3nAtTcG9IIcdRT4Lktsrjk18UMjfxAx0/+5dfJVthR5ABdBWUu17R+1D6M5y+x5x3FYZkPwyNP08624XeS2t6/CqF12EZ2MagbgAyd+XUSE4zgyHUsZMA+U1twzM1xEAJzOgiCdCwBMDcCZ25UvtBR1JDmbg7k3GJBMErvoFO0csw0POaNWsUqYWyi7vEL4iST4iB11JEc4PlQu2iWLLWMWGS09wixeAAZC+ZCGES66TrqJnQTGlrEDDYc3WdWC3O7zqAclshsrWx/MQBmPISBqZpLtHqrdfoF8ZdtOTetlRfXPaZZnMsqcoIG4CkwfOlPGYW6MzsVcHmCNjsCOfL2jrpeyhGTMrldGFwRDITAlYHiGXeOnLcteazi7ZN1mXwsyrbzA5F008WrADaB6UcJ8TZdUwDiOLXGDZMp8EQSIHlHoxEeVUOFurquS3/zRnJEHIyKJidYIhR0PrRXFdlsPduB7TlbJtgNbtu2YN4i/iuKQCdNBpE+VXuy/ZtLF5HS413uQxCFZbWAokeE6SCdNxtTnki6EKD2QpbRLKkqVzNAQSTtIbX+YyTPtSvxC0wIbLAYmSRESSYM7tHQD4fOmtOEX0ttbvXDBSc7ox+9AADFo8IHrOlUsRZIU27gIcwH8RBLELbzid1gCPSYJNEqdox2haxbXLcFC4B3CiQI3kbfsdaO4C7du4V7tq5cygxbUEK91wQSCxXYKSwSPHJAiDI3C2btu8UbxLDkaeEmFAaDoXhQvi6GNxTbwi5Zt2EN2/kIEhYgySNFLgI6AhSDq0j8O1ClRz2ylYwNn7Gn2i6ijKzhSVKBjKzrEwZ6jyrTGdiWFte6vdzlBBPdrBzCCR+PvCIXNmnLP8xm9x7E4DF2rZv5LOIbQXkju1InunYrqEPhJy7EkHQTSqezGIuOUHELV51YmPtJzBGIOdZPxMYMA6GJOumK/Do5teVZpxPsdjpkXjcVlXM2YosWvgUidcsEiBpBO9Bn4fibV1lud7lgqzqGYMLkFwpaJLcz5c+bHwfs3ibbhXvlEImGJYNBPwqYlQf6lnfSnyzw+26lA1vFOQqmRABJkGASRrscxWi9zjpuzHjXaVCFwO2+Ni4clpVfLFpWFwQAFzMwIIhuny0q12n7NPaKZhcdS+oGRTJ/FmHIc9jsARuGniDWcCblgsoIaGNiRcylZLLmJlg2VchOXVtRBFBsfxZ1wpS5ZlUuWmzHMAXNkowzazDMSWA3Uz0oHNt2coix2VwBuPcw6kQlwd2SPAxa4yi420iFGv6xTpewGJQob6qA9vKCDKEDTwEcviaTvm5GkXg+LutiZS60W7ZCssaAlQiarBM5W5iQNtRXQm49evpYsuqKuHQLmJIkZQqsRyMQSPKdK6XZqk6S8BG5izkVJ1Bn0kQCepjb1oN2h7SnKiMzOV+ASZGka+UadN6E8d7Qi0uRYdzyG0Ec/L+9LXDuLEM7XhnY6qRA9j0A9679xGTIo9BM4Zrj5n1J+XoK9xvZPKhury1KkEmOZHMxvFDW7S31OYrbK+hB9vF+lHuA9rkZMmIOWZi5y15GPh9dtOVc3ZFJt7CXZXgeGUs7mziWA0CtKAGRJUjU6HepsVgZkWhfWWB1ZHUKPwqMytHqTS5xTs13QGIwjm4u/hOY69Co1FNnCMSDaVpmQN9/ektUzo5Zw3Fm/Dey40zOr6aswOc6kwVmNJ3k0avcORFgPcI6FhHsAKHpiZ2NbXrpiSdPyqd4flZyyOT+QG7Q40WFJGsfza0uYbt71VflRHjuLtX81tbql45aj0nafeucYmyUYqarhjjLsZTiux3xXboEeHID/hB/Og93tnf6WGHRrKn8opYNb20LGBrTfZiglKS8h0drE/FgMGTzOQifadKyqCcDciaysrF/rZ3uv7DfGL8vGmn7+dacFxgs4i1cILBXBIDFSRsRI1jqOYkHQ0O787jfzAPzB0NWWx9okMbORgDJtOQCY+LI+YKf8JA8qyqVGI7R29wFvFcMsNYdHcPbAIifvFKkETv4ySN9zQvgSYdWupew9m9auI7amSPs9xrTQsQCGKiQQdjQjspcQ4d2JulsKLjiMhkyLesmf/kJGg+FdY0M/GcRmi0me1cd8wXMrZUUKFXQAAHUlYkmSdaQ27s9SG4pA3jikooUQyqvdzBDKQrMgM8m8xMr50L4RibbFS10WB3gtuXQ5rbZSJcEFcsyDoYjXaiK4u2950JY21WIhyULQqsIkkaMeew8gfcVwjEJcuXR3d5WDWzcs5+80PiDwIS7IjK2VhrBrYrQyT2e4biuVw6vbY2z4su7KJGVhJU6GNCB5UdwnC7d+4oQlzkDEpGbQAiEPiIEjUDpS0OLjNNy1bcouVLhtRdUzEXYIF3mPizaD1ovw/iYtZXuKcroGYhWZPCPBmAcXIgSPFEqOgra+wX+hdx3GLlnEpbsy63FlTcQ6tmOYBT4RIOx1j6FuOcTS7FzEWUQoCM4iQGiQSNY29KQuJcWa5iFvKlu3bttKBO9lzAGZhcLCdBCjTUgzRUcRe+GsriFzNEKpU+J9AygmWYSTlBOiEzMCi14B/dBy3wpLdsuzgZoZD4S0ONCRrzBIMg+VUbeED6feXAAQohVG27EkwPLy5VX7Rh8LZwrmzbAQhLrl8zmNFBjq0tm57RBq1wntZetGLVtFRviuLhjzBgnLLafzNv5VjT7s5SVdEzYJLaIRYAeCXDkZQZ0Pn11NDcZxJg5UsRrCoNLc6gwqDKYnXSifFuIZGbKbeNvESzEtkXWB44AYgawNdI5iqnZrD96BmY24JlkAyKWPIskbkaTO8Ch/cL9SVEUYe5fdjc7uSkbrzlhGZRII1Kz7ChmHW+9q1cKm3eZlUJlI722SAr203SWOUycsS2kQSuKw32dCc5uG6cik/iXd2ATcaDkQSo6Vd4JhUa4+JAvZMM3d2RlJuXG5eFULZSGBJiBI2y0WmgG6AXFeG3Gv3b1x1YqRbCZRoQYJUDTMSsFoLH00rONYosTmGVLBFtRBCHMZJ/lZmuENppy5Uc7c9o7Ny5bOVpfDm6qBEzpmWVuMSC1u4DmUBZzGFIjcO1lUe5aa4LikNlc+EmHmX/CWg6kgERyiiF3aKWDVFkoFtzp4REnUlhGuhJHsdqF8e7V5PBa1bWd49/7VR47x/uwUSAdRAOg1/cek0oWscysWhWzAghhI15jmCJkEUxRbETn4QQBJJLEsTvVq2vSdulRcOcXBMQRuKvd5lpUm7oicnZGbbRET7VV/wCGkHQwatd6zTyA3PIep2FaHEWwNHYzyCn65itYuXg0qJ31onKxWd4JE+sb1fwePvnTOwAHWrGFUOIEkcwQAR5xJ+dWPsORHLDoB5zQTyVprYLlXZSXjd8bXWHpH9qr3sVcf43d+fiZj9CYr1rFa92aKzLPbQjnXt62rDUTWuStsprPNmEb4O2wiMsVf4Zg7anSqBBHiqTh98l99ADWyuuwt0He98hXlVu9HUfOspNCqFnnWzaVrmrQtVxTZ0LsHdGGyXcQbVu3fIAS7q18EMFYKASlqchLsApy6TOh/h9jvcVaNwZne8rvmdCZ+O9YJBPiRXZws/CSB8MDj9t8s9DuOvr8zTBwjtDBZHgZjaK3CTKmy2ZSdDMxA/xEEayqpQLMWVJHXP4ZdhbBs3MTdVme5ecrmywBbunIyxrHhG/Tal04u2l58XhR3qhm71XBS8U1JzKP+eusZWXMu4OnhWuE9pbrWktI160Ftd3AcrmG5Agg6S2oj4Z1mnB8ELafe2s4znNeBUXQxgEYjQK77eKATp0oZd7KYX/JlLjqm9g2NhbF2xcIVu8Um/YYeI23dZfUSVYnUEbTqPxnHbiWraN4muktdBETuzAQwaD4tB11qxxHIZNtLRLjwsO8W4IbQsjNlfLEDNmOtQYXic2CkWXhgEUhlcprMkt4m2jSIrr+zteCuuChVVrluzZYK+fJdIXMJDEZgNNNzPrFMacGexd7+xb4b4QCbyvBhl0JVoyZgc2o3IM0E4OMPcFtg5wpV4yIFdWXNDI4MEKQPiG0nfemq92evpiAbd22Rcm5byPkLgljkyxF0hW5sRpsIFbdHN2DeOcaxV1GN9c1plKMEKvbg6ywVmj3iKju3CEtZRbhwcvjTZTlylQpj0NUeINiSxthEDyQEVihJUiVj4xMGYLAxqTQg4sG73d9zbcpqyZpkbKhIX3KwPWIrNs6kuh2xmHFq0t+/mRdpKWzLaiEBKk6DeANd6XuC/ZmxH3oxWVYYl1XPMZwFKudDlGpkajlqLXYm7bv4+wndSQ4ZnPiISza8MtGglEHWi/8U2t27pRWIfujcyopi1bWdY+GSZb+kAzutbSozk7oNdpeyhvWMK5Y2rpuBmcEjIhV7pBnYKVB1gaEUm8e4vbdRaw925omTvFzmbUk20GgKozozMd3lM0gKBc492ovYhMMjkEsqF9IBusAmQFjr4mOsCZEaTQPifHEN0W0VkhfgCFXfWQzXGlVQgbIHEDcmtsFL7I8XbVlwQYKMyCwx2kq2UZR1AYDTXbpQqzfuPaIZmctdKKVWHLxbBhTBEiGIO2Y7VZ4rjDewrZUZGW4oDB80OgW5C+BSRDLyPqIpmxwwx4TZxwdUuq47zKASrXZLoyxoYynYaBY5UKTCdeTlfGLariXRGZlRioLRmMGGmNN5qM4NWE7H971vxs2/tL9y2a3plaCM3hBJIIBBmeQ25mSZU0WZExt50x2qo8ufegacCyakaDpvB6VatYyBAB/7iSfltUWIxDNudthWiWzR1a+Rl32GOH4FsTIzwyjw5gMs8pA26SPrVrjfBrdkLlLFiBIMbxrEcp9aocJxvdkkc6LLaN5gx2FKlLiY3QHt4a4dUBnl68vrTj2o4gmHurhsspat20N1hJa4AM7Hy1H10NScCwynE2U6uCfRfEfopqrxdxird8xLMXdfUyR+cVLKam1yWgXNNbKF5zzC/Ifp+fnUBuf0r8qCcM43kGVwWUDwkRmHlr8S76aRNGoBEqQQdR5jqKOWNwdMBxcTRrh5ae1VnunYmrBWo3SdxWo4putVyTEUQuW4E1UuQAWmfLrTUw0RKayoTjTXtMpmkb6GP2fOsDVBaufhO/L+1b01qhjVEk1ur1HWLQghPhmOK3EIAkEHXpqN9xGadOnOnS1/EG7bxEtdN0MEVs85CjLEXBEAKDJPlMcq5yWjWrdq7n/ABBDG5bKNBpEnypcoJleHL4Z0zHcXwpuXLmGuB0ykZSjKynykDvF0GpggEUv9pcOuVSuslQGAHLUqZIIMgjeJ57UOwXGibbWRbUyVaVgEEakpG6lTHsOleWrJtOFgrdYzALKSIkEBoJ0HntQJNMqdMvdm8NetEYyw9ln8YfCvcKM67zaYwHAWJAIYZecimy72hxPEbClMBNsBgct0g6GCyu8OuVpX3Ijelm7mGHZHCsAxKgqjKH8OWSJ8RBcFuWSBynTB57pK5GlTr8JAIEgkiFIKk69VO1a97BSJ0xiKMjpiY3Ld6jCTqc3epKn0kedTcP4sCLtu27m0VE23uqyKUacwOWEOoEKRMnQ8vU4dcveH7MoVTqbkE7SxEyRMgxIG1RJwm6rdbaHa1bQLmImAx1aS3Iaz50HFDORrd7RJYuMEXuWGYm6FGZCSYyqywwYAgkmPFrW/EeLtiHe8Tbi6FHhBAAlbey7kmZHPTQ6yR47i8LfDHuEtuQUd1tqBqZVihJCnQ6rG/pFfAsURjadu9bMWCl0A0ygwNcxCgaCR862/BlfxFd8aUstcsMr3iLeaZMPbfNBA8yD5TrXnHcd9oxLNYebYW2yOAAlq4z6q2zEG5qRGmdq34jhb1+3dLC+924ciZ840tn+YgATA3InN5TQ/s/wZFsXnui6l0q4tMrEIMsAZ9wyzmOsDWTsKNpVYFuw/wAQtKgAtoWW4DcOXwqQzoHFuBMgLdknKeUDeheOVRhb6C4rWWs96iicubLnRiDqHEx6CDvU/Z7Fm7g79llAu4c9/h2knws2W6ikwSBAlduWmlD+ICxYw7WST3hQqoGY6OZgGIy6z4tcsbk6rjrRs2qbYlKfvBPVfzqzcesGCn309POtcVbKtB56/Pl+ntT7TZ5bPMJbDOAadcNwVO725Us8KwuoJp0svCelRepm7SQjI30hVu9nbneeFSRNH0wptJqIrMNxps58Og515xLiRuabCglKUqTGSpqiTgjMGv3eaWLmX/G8W1/zGvOG8PcAmK9w17JhLrD8dy3b/wDyDcP/AI1Jw7jDKNdqx2ElHSYl9peDNafPEK5O2wbePfU/OqWB4q9rQeJNyp284O6n09waeeP4bv7LZGBB1jzBkfWufthiFZiIykLtz/TSrsUlONSGyilrwE73aCRohB/xAj/Lr9K0w3F2YwVXblm/vQqalwvxA0bxxS6F8VQZxF0kabc6HYt/CPf8/wDapxciocQmYacj9CP9BQQVApFAmsr3L6fOsqm0NPQN/St7u9ZWVxz6NQalrKyhYDNGrwVlZXeDUMHAkAxCQANbW3m6g/MaV1jjtlTdMgGA5EgaHuyNPYke9e1lSz7R6mP838hR4l8A9f8AxB/PWjHZNQyNmEzkBnWQYBB6gjSK8rK59ms84+5QlUJRTBKroCftESQNNiR70Sx7EfZ40kpPnqu/WsrKF+Tf4QP23EGyebk5jzaM0ZuvvRHAIPsKtAzMyyeZh1iTzrKyufYP8JBw2+xfKWJUjVSTHx9Nqq3DGExAG0Jp/wB7VlZRf+gIDdyqYvEZFCxhxGUARmJJiOp3pGt32dmLMWOY6kkn61lZTl2/5Cc/QRv/AA1XxR0sean/AMayspcf9/oRLsLcL396YifAfSvKyosv5hEuwQTpUTmsrKZENF66f/R2/wD7rn+RKqs2lZWViCl2iMOQDBP7FCcYPu19X/SvaynYwvCA396lwvP2/OsrKsfTDfRc4YuZmnX1161d4lso5ZW05fhrKyp5fmN8C8aysrKsXRx//9k="/>
          <p:cNvSpPr>
            <a:spLocks noChangeAspect="1" noChangeArrowheads="1"/>
          </p:cNvSpPr>
          <p:nvPr/>
        </p:nvSpPr>
        <p:spPr bwMode="auto">
          <a:xfrm>
            <a:off x="460375" y="-1592263"/>
            <a:ext cx="5286375" cy="3962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452148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hQSERUTExQVFBUWGBgXGBgYGBcdGBoYGBccGBcYFxwcHCYeGBojGhcYIC8gJCcpLCwsFx4xNTAqNSYrLCkBCQoKDgwOGg8PGiwkHyQsLywsNCwsLCwsLCwsLCwpLCwsLCwsLCwsLCwsLCwsLCwsLCwpLCwsLCwsLCwsLCwsLP/AABEIAMIBAwMBIgACEQEDEQH/xAAcAAACAgMBAQAAAAAAAAAAAAAFBgMEAAIHAQj/xABAEAACAQIEAwYDBgQEBQUAAAABAhEAAwQSITEFQVEGEyJhcYEykaEUI0KxwfAHUmLRcrLh8RUzY4LCJDRDc5L/xAAZAQADAQEBAAAAAAAAAAAAAAACAwQBAAX/xAAtEQACAgICAQQABAYDAAAAAAAAAQIRAyESMUEEEyJRBTJhcUKBkaGx8BQz0f/aAAwDAQACEQMRAD8AF9q+ElnVhqIcCeZkED5TS/iOG3VSSkAzqSBtv/auj3ipXPGq5WWeo1BHtuDyFInE7veMUe4bd3cF47q5m5zE2m5ayum4qWSR2SMH8mVcdZw6DKXzsUER8Kkbgxz3360Fx5LIAp5agabQNqs4jCd0xVlIbnm39RyI8xU+HwxOS5Aj7wHTYomfX2ih6pge45LilQAsWmYgax5zAFbYu0FYhSCNKKpc25e1D8XhmDExvzG1GpbJrsrAVjLIivRV3DWxGwNE2aNfDu0CXlQ3GAuk92wA3bYMOikEe80xYZa55ngdPSnjgnEftNvMBlZIV+ctHxDoDr9agy4+HyXRNkh5QWU6GtHGlSxFax8qWmJBN5D3ix/MPzrnzMJOXQSYHlOn0rpt1QHViYAYamBzrmeJPjYgzLN+Zqn03bKsPTJLIq1YxLI0ozKeqkjaqtqtg2tUPYxhW/i3uEM7ZiABMCYHWN68tYpkMqxB8qqK8VjMaDiugEWcPiiGMkw0yOWvl61LbuQKqWhU4rqSZ0jd7k1WJ10rd7mulaAxXcqDiia1POoxeqF8VppVa7e510XbOonxGIqvbdmYKoLMTAA3JNQvcmjnDu1NqwsLZIMasCCW6kkwfaik5RXxVm7S0M3DOGvYs5HKTOZoHyBb8UV6BrQJ+265vDbLLOpJgx5D+9YnaK42oVVU7Dc+s/6V57xZG7aJvbm3bDTab/Kt7R1qg/GLciZOgG3lqd+tE+HYhbi5lnQxr7bUPGS7QDjJLZdt29qkNusDRFbs1NQBpFZXlZRGEuGuAqpOuhGsfPnsdfQ0o9tOHRlujYeE+U7fUj50W7L8Sz2hO/P12H79Ku8awYuW2BAgg7R6g+v96sPea5xaOd4XHDS3d8VqfdJ/Eh5RzGx6UwYThjWMPi1Yg5Fcof5u8thVYf8AbOnr7qboQSp3GhpmxvHg2FSR42RrYj+nw5j8z8qTlT1RJG/6C3bNTK9VAatYayWIA509oW0avhFYdPSt8DgHbwqpYk6QCZNXOE4IXLgB1H510vBYRUQKoAAEACh2BJtCNhOw994LFbY5zqw9hp9azFY63gLot4cZ3U/eu+5Gh7tdIAI3IHTfk2dpOKGxYZ1Guir6tpPnG8eVcuusWJJJJOpJ1JPU11Xpmx32P3ZvtMt8Mt0qlwN4RMZlaYA6lY19jRhz/euSo5BBBggyPUbU48M7TtcaHAB0iNjpBmeZ396kzYnHceheTF5Rd7XOBhH1ElkAHMnMGIHsCfaufBtab+2OKm0iQDLls06jKIgDoc2/lSmi0/03/XY3EqiT220rJ1rFGlaEU4It22mpymlU7VT56FoBolt1IdjVVWM1bfQAc+dBJ0ao7ICYqBm61KVJqG5dgwPnQxTYZhtn0rQqBzr1mneqzNTVAxHlyAdKp4lqsOaq3hNOigjfCa67Cjly7EAbaUMt6qpGmXf1qa5doXtmlxrnnTR2MxoYXEI1BzTyg6R9KTS0D1o/2MLnEqqmAQS46hQYn3IpWVfFgZFcWh1I1ry4Iq5cs5Z51VqKzzjzIev0rKwtXtbbNtiL2Y4hkuAHQN+ddAW8HGTmdhPKZ26BpHuOtckUkV0Hs/xTwjNzAk7nWBoeesH9zVzPbwS1Qp9rcB3d7MAYfy/ENPeRHyNUsfhsjBIIKgSDyJ1PrqTqY9Ke+0fDRfReRDKZ6ZSD7afKTSRxe+Wv3WJnxHX00j2rjMq4xb+yrhMIztlUSYJ9gJo/wvheW27EQ2QkeRG36fKrPZngzWy1y4IJlQOgnUz5xRLFYbfoa7lslUtgfshYm7ryp8LUpcDt5bpI9KY7tw7DesFzVsUO2/EO8urZUkhNSBtnP6gf5qWLlsjQ6HpXTMNwoKGKBUYz4soieum9JHGeBXrTMSrOo17wDQzqSYJjWd61aCT8AcW9anDRUCPW7tWs1lniHEjdRFI8SkyetVFWoi/L61NZGsViioqkF4Jra15cWvc1VMTjMqz8vWtSbYKTsL8I4ZcxD93bEmJ8gJgk+Wopxw/8MbpUkPmP+HKvzJMnygVX/hBwO8CcZeYpaIJtrMFzsWK81A+GepI3k9XsPcuFWUqFOsROmkazH+/z871PqJQnUWqX+fothgi1cuzmeH/h9c8SyoO8n4h5ZR+dAsd2au2jqM3UqDp612+9b18Rkwdx9fKqmN7PBk16T71N/wAuV2w3gi1o4VxDDZEHnQkiuscU7G273hDlT5ZTHqPz2pH7Q9hsVhtcve2zs9sE6f1Luv1HnXpYs0XSemSvFKIvTVe4akW5qR00PkfPpUd6q0DRG5qA169yo81Ekcy3hToR51PbtyYov2e7IXLgNxyLVqN2517i+E92CQQZ5+VJlNJmd9Ap31pk7B4rJiCMhcupUEH4ROZmPUQKWmEGmPsFcb7WADEo86TIAmPLWNfKhyfkYMvys6BirxaNqp3GFT3gTNVLoivOTPPIya9rSRWVtmHOdKYOzeIkFNyNRtt7+/yFWm4PhsWrGwr4a6P/AI3+BtNlO3yj0ofawJw98yGKwemb03if71dDJGTryethT5aHjCJnXlpIjmD+s6n38q55xzAizeOhyk5h6TJj98xTn2bxsMFaH7xZhJ031adhqfeqvangxvPbEiZ3A/DBkAfIe1NfRRmjcQlkgT8qhvWWffSty7gDXX0FeC4TuT8/7UqJ53RBgMNlY6e9EkA6iqaprIq0j6gURzLSjly9K3v4VbiFHXMp0I6ivLelL3GO2NpVdbTMbgBAOXwhh671wC30UeN9jcKksL/caaKxBG++pzUl30hiAysoPxg+E+nWt8ZjGuNmuMXPViSY5e3lVW63M7/lRpMoiq7NjcRerH2/L/arNti8NARR05+vlVXB4XMZOvTzoti8O1s5WEMACRpInWD0Pka6Rz0VjrQbix8UdBt5n/SKKgUycI7FWcQi3rzOoBKsEOrfygHkZrlNQdsfhx85fE07K9q79x7NgKxTRSRPw210JaIidIERBGsiOycGvMtsTMiI/U+n9qVrVtMLbtogthQBAXmfxGBCz1Om9F8Fx0vAVCSPTb514frZtv4xpHowhXb2FrUm42ZiRpqdhPIDryotj8WVtSmp2AoTg7jsRntgADcmfLYbUWwZB9przcmW2rN4asUbCd4pulsviPlGvmPrRW1d7qBmJB2Hpv7xr7GqPbDsVduA3cFdNq5mzsmmW5oQfQmeehjlXDuKcTxdm41p7t1GRj4ST4SdRlB2HTl8tPX9Pjh6ld7/ALiW6O3cZvcPukW8UtkM3wm6Ek6bo8A891OnlXNe1XZ3hysRhsUtt13S4+dI5EMJdZka+LTlSHxDjd+5IuXHYTmgk5Q3Mhdl3nQChpea9PF6LhtSYmUk+0Hr3AroOoXLydXVrZ9GUkHTloeoFYmGsoRLl2kfDtQJbpEgEgHcA6GNp60Rw+VRbe4wGYnQAyFGzEdCZ+VUyhKuxLpdI6BhcGjIC1xnPJeQ+dBMVeLrEmdd5IPlTBw5VayGtsHEaEGf9taAW08S+o/OvMhK27JPclJ7AT29dND9KnwHFr2HZmttlZlKEgCcpIJg8thqKO43hquJGh/Ogf2cklSNRzqyMlLQcXyGXsdx97mJVHd2zKwAYkiQM36Gm6+da5lYxAsmUkN/MN9Ry6b07cFxnfYdHExquv8AScpPzFT+px8PkhXqMVVIvM9ZUBfzFZUdkgnY7jbuSpY6H0gj8jVO5xK4Z8RM8zqf3pUt7i4u+HEiTst9R94vQXAP+cnr4hrB5VSv2mRsrRsCCplWU7Mp5qeterGP2eorjuLOk9mcWGsqVhZgtA1kHb5fSKJY5IEjUjX5D/TfzpK7GcRKt3fImR+vtp9aerqkiRz0+gg/LStKovktlS6PrqKqM/XWrKGRHT9OXy0qvfI3/etLqtHnONOjdLs1Fd4patsM7haVe0mKIYINiJPWJMD03oEGrUjeI19p+0Fu6nd22J8UkiQIggg/zDXzFKpOY5V3+lROZ0+dT4S8UYQY16T9OdGlQSSQQ4Vwk27v3yaHYzIMg6gjQ6fpRvtB2WtEIwYISTObQkSDA58yf1qth73f3UGyyIOWRvAzASFmCddNI5wbWPP3jXHBY7ZQRrzhcxiNfTSnxSKVjrsuYLJYwly/h7am4uVAFWTnchQYjXLDGKTrWHu3WaEuOwkvCsSDPiL6aa7k029lc5sOt4L95o68tTyI2YEIwI2NTcZx6YVT3ed7lyCTcYNqo0cqFUE7atJ6QKTPTKZ4Iyhzk6oTcTgblqBcRkJ1GYRI8jsaYeHcRVcOiGG1LBehJJltehAHv60sY7Gu7F7js7HcsST9eXlXvDsTSpRtbJMeR423AP4niDzJMzt5eQ6CiHZzFNai4DBmSOo5g0GW1nirKo1vVZK8x0qeSi1xA925XezsHDuIF1UgSp5yDB/OjGEuRodDXLOy/aEo4t5xlbr68vmfrXSsLj15nkNfqK8D1Hp+Ej1YZPcgF01pb7W9g8Ljl++Tx7LcXRx78x5GmO2wAmoLmME6Ult4UpRdMFJt6PnrtR/B/GYck2h9ot8iPjA81P6UmXeBX1+KxeEf9N/zivrZruutVrmTmBV+L8byxVSjf9jngTPka5clpACxGizAj1k/OtblwsSWJJO5Jk19Kcb7E4HFSbllM38y+FvmINcp7c/wzXCr3lh2ZZ1V4kdII/WvX9N+K4szUWmn/vkTPBKOxX4B2luYZoBzWzuhJj1X+U+m/Omw3UuILtr4WI05qf5T9flXPrdoswUAljoAN66R2J7K5LF977lQQixyDzKgdWj8+dV+ohCK5+f8kc8euRbwmALESDG9X8dwQPbOWF5QOempOs1WXEi14VuMQNBOU6dNRPtVj/jJOhcL1Pdzv6P5VPDNBIHHkxxRzDH3GVmXoTvWmA4ldD2wrOQjSFnSJltNtfOnjG9nEvEyytJmFkE/vpQriPAltJ9ypVhvM6/Onf8AIxyVGyyw+xksXhcUOOfpWVzwcVuroGIjlWVM/SS8Mm9hfZJcNHeDcJa8ptsrBRrbciIYnVBO6t5bHXnVJOMXZhMlvyt20H1gn610HheCufZ0NyVugSxPr4Z84iqJuVaKLSFu3aFosIIygQOYIMn5gmnbA4tcgJIA8J8jqY09x8vKlvEXXxB+EBkBDRzOYhvkREdKK9mVb4SIKEg5iAIAPM6agnT89q2LbVsphpuJYxGBdYcAgERB6A7+W+1UMZcKqS0ADXWnZsauItGABEr5AnzjpXNO2eKCoiaEsc3oANPmT9DXNfQnNH5WAeMYsXHBGsCJ2qkMMzaICx5xy0J/IGvLTZ3CaAnny9zyFNmDuJYS27wdxIiSTsPPp005b0yEWwFGwVguyd1rYc6TEA+bZZ+dCMRZKuRI0n84B8pifSn7CcbN/JZtIykkqqDLJ0kx0UAE/XlS/iLKOtzuUtuVWbjlfEw5ta5DKATO5AMCtkkiiPppyTkvBnZjGrbYtJBIiAdIkHXz1j/WmW9h0cKsKx6xB16wNpgaUs4LhtphOcr1ykEnoQSNI9KMJKXAFOYCeeo20/LU1u6H45KifFXgkMuy/Tz9NZ9xvSji+Jm85dvQDoP3r70d7Q42LDKg+LKjHT/E22gB29I60J4HwY3GEjQnT9QfXby8qB7E+pm2+CBeJwzOPCJqvhbZQwa6rhrVpMqn44KweZOoPz09VqlxdcPbAUoM5BJgbZjJJPUnlR+26EQg3oX8AQUBHOiAMLNQtgjbOTeNQRqCG8QII30NQ4u6QtebJfKiSS+bBWIxHjMaQdCORpo4D2wP/KuOBIjXZuWh5ct+vlSW76mtM8iD/tTsmCORUyzFllE73wvtFzEnTLBO0eZ0J1qw3EBsoAE8p/2rmXZ+1d+yI1rfM6ETIaBmBg6HTTXpWYrtDfw7APbZAfxL4k9wfEp8pIry834dJ/l2j0oZl2zp/wBqBPPTrt9Kp4/i+QT+ulIWG/iESSHUfMD311qPFdp3vMERd920I8hpIk1JH8PnypoasilpDSO2aE5SDPtQ3tJfbE2+6tqczdQQF8zpoKFYLgzXLk5gFG5hs3Q5SeXnTdaswNicqiT0AEAk+1ejj/D4RkpfQGSVKjn1rszbwpOXxvHjY7+YUch5fOrvEcQFw1pdwzO5HX8IPyBNHhZU25MSzHp1+Z/frQfHYYsUtqC7ZQqhRJJOsAct5PTcxFes+0iUU8bxUg6MY6SdOgmaoXO0sZV03EkiYH7+VdCt/wAHxctE3r7W7p+EIFZV6Z51c9cpUeu9KPHP4V4rDyURcSgk5rRh4HVDqT5LmrVwemTvLButBrDcMv8Adm6LbBIDB1e26weYa2x+VVziSZn3pP4ZfvYZy1m+1lho4GYRE+G4h0IGu4PpTBh+Js4zXAmuneWj4D6puh9NPIVPlwVuJNkwvtG1zhdpiSVEnzrKtIsiRr5jasqfk/smuQb4LwC1bt2w6gupz5v6j+YH6Uex1zw+9CiahxnEoYKeQ/Oq12UuJ41iLykMEDsM7kGE2UswG6QBO0ET5glg+I28jAtLCWyqSQGCwrA6BphhtsDtNB2xfSheP4f3qeD7ts8tCgFxlg5T+J4Og+U7UdFOGdtWibg/aG+MQl1bv3Ls5ZYEZFYqAVIBzEFSMs7mdjWuNwqtd727dIkBltFWAy6Bf6cvkNduQqfA8Jdbk28M9w2wTkJXN3bFjCAKDcy6FhpvpJNKfHu0F17rqVCMNVhV0gknlrp06HczRpX0VSSfYQODX7Sq+EAkZjljc7id9NtzRfilhLWKNh1JtLGo/rUeJR6nlS32bZr+KJv6zbjNoDuII1GkchECKae1el1Vn8C7dJMa8zpH+9MrirAW3SLgsKc7W5AKsgKgSA0KSBI1K+EiRoTrQ3DcCC3GjEvlMEhbbBiRrqC0BhrqCdzrrUHDsW9ptzkMFgNQYMz/AH/XStu1/aa3bt5bZOe4DGp8ImMzT5gwPKglc2qLsGb2oNNgrF4qwLgNhzlzkwVVdZjwBTCopIAHPaI3v8ExbXXzMPwyAZkaaSNY66cusUuDDILS5Z8RVNzuEZ5PWGyGNtCNKd+G4O3YsCW+8aDyABJ0Ea7aVvHVIjVJkPaiwqYadZOSekllmBG+/pr7U+B8Ua2pOh5QRz8/3yirn8Q7jLh1CnZbU+QJeSfImB8qDYPCFrCuCIDDWY5aiOo6D8qFJ1YM4KU7ZPw/HMuJzXM1wMYJJ6knN7REUe4ri1lmMTpBIIGvMj9PKqOGwEkNIgkadTr8hrW3HF718oYbkyTG3Lb1o4ukMcU2VeHYZTaQsc1xPCGBYGQxJ0BgggnfYkxBq7d4cXWq2DwpRmBMjT28vONvYVLi+M92IGtefmblPRB6mXLLT8C/jeGOpOk+lUY60fTtAh+IRXpvWrhIgaAGfWnqTXaDWOL6Yx8DxIw+AsmSWdncwCQozRHmxiI8jUPa/tR3Di2mVmymSROWfhB6ys71rgeN28Pg4KnMLht2jI8RbxGAd1U3NT5xyMLuP7PXbjs5YEsZYnlJ/Yjyok1ZROL4KKWwMge/d8Kksx0A/f1p6Th1wW7CMhRlKqWAEMwzRBGoJhfeau9meALZSVTxH8R+IjqTyG5jl0mmi5gVKRcGadIP0MASCOXPSukrCxJ43ZR4NgljvBqxkMxnce/PppW3E+JBbZKwAoO3URt7ke8a1QY93J7x2XcAkQfUgagE+W0TrQHFX7l8FC4ybEqIMfyjU/P6Vzkoq2ZlyKPybLuHx5K27ayzGAfINzPT0olwjiIt3WMakkTzjkB0GlDcBh8pECAoJ+SmKt4C0BUcskpvR52bK5x10OK4qRNVMRxFRzoTiseyppNc4452ouZyBIqiKsTCFjx2gfC3YN1VLL8Lg5bg9GGseW1JbcPwaEsWzeIMDCgneVcDwOD5KpGuvRcxXFHfdjVTN51QotD4px8jrf7Y2SxPdofPKv8AavKTUsswkKxHUKSPmBWV3FBcH9HWG09aXsZfm40dY+VXb2NuAElQfOdhS+uNzP3aDM0dQFknYnlS4ryaleg1gr2Qq5EqGgkzHIH5TPpJ5GrnF+B3zaGIustq6VzW8OEIgmfCwYnXLrJVQBGhJ0r3+zrW7Ls15D+FrSMM4DyO8zmSqALqoAmOoFMfDODZ7K5TcMMYCgQZMk5iQTmYkkzrr1rHI9HFi4grsd/EFrj2bDhc+bw3AqgkBWgMwMkeU8qM9sOGW79xzcS2LqMCZgHrqRz1Iobc4faPELbTluqpvFCpGgU2ucZPjU5ddt6i4vju9v3GeCLjHacsyQRvoY/etNx96DcaVsUMfZNq5IBUzOmzIs6CeXp8+hbE8SF3xsCDA9dCw9xH5VNxLCvdsEHTuoZX1BIgzrOvLedKq8JFm4iq2hygBllZ3YyNNww31gCmzQmJFi3yoYge/qZ6HYef5UI4xwBnsreiJGmZ1HhBJmCNtddR1iimNwMkWwfuz+IzlAkzJgldufUelT4vjBIyMAymRprlBGVo3mBOmsg0EXT2FLa0LmFvCbSkqFy6knTMQoBk9Y+ppr4VYLkmVJEjxaAkfyttEfOljEcLNoJeUZhJABWVCQBlE6TJIJMTEdabOC4kdyFu21tjQnwkKhIOV/MNIE677mDR0DdBLil5b1oFwCGIRllfDLRmAMaAgRGvrSzxLLYdF+KyNlAGxGQKFA1EifU86v3ciL35YtbRg6KCIyqY1nmxlfbyqpjridyr3FYXrmqpmDlp5CJyaRAjTUUtfoH+55ibN1F+7A0ltSAQJkDzjbr89cswwLXGHgkM1tSyg/4gAWOkQPOq637Rbwpce3DMC+ugPibT4hm0M86muYwoQwVkZSwErljQEqg6gQSPY7Gi9ty7M5pBJsXbZfu7mduYYMrkgSYDAZueg2pRx2MLOfWj+K4tbAtMxDFtWFsgkJIOZlmYInnpUHarCWDlfDo2oDM0sZkmSVMxuuo358qV7ahIlliW5IX3ufXaiPCcA19rdtDDO+WTsogEs3kBJofYsM8QCcp16Cfypq7NcGZrdx1LJkDi4CACNNSpOnwlT7jfauZ2LFye+jOL4I4jEJbsT3FhFt2ydBoSzXW6u7Et11p34NwrKgA1MAeZ5a6dfzrOG4ANZNzuxh1VURLYJJuMxMmTqCAJOlGbubCXEkAmA6HkRI06g+X9q1lHltkN5RbOU7jpHltuJ5fTyoJ/x0tdGHUeMjMpnRgTtII0Cz4tdvOpu1PadDNxkRH2YqNW0IjczodfTpSZhMbbvYhbmIvdzkkpB1k+fLT9867oGWRRVsYrPC714lXGQIcpUFZJEGfDoF6dR01pk4H2VXmB/pS2e1vd3lIu2rob8SQA6iTkOpyMupBO89JhxwHGFcyhMjWCCCBtqOY8xpUmVN7JcsXJ8+0Q8Z4KLY8I0Jge4oCgCtB0pk41x62cgJ2YMwkSNYE9Jk/KgOLspcPeDPHRYmfM7Cp8c9iZR1+gTw1tWWDQHtB2Gt3gSo16ireF4qBpky+pLfnp9KJ/bMyxNWJsVqJyHGdlrGHb/wBTi0T/AKdpTcukeceFPeagXtBhbP8A7bBqzCPvcUe8bTmLYhFNGe3nAtTcG9IIcdRT4Lktsrjk18UMjfxAx0/+5dfJVthR5ABdBWUu17R+1D6M5y+x5x3FYZkPwyNP08624XeS2t6/CqF12EZ2MagbgAyd+XUSE4zgyHUsZMA+U1twzM1xEAJzOgiCdCwBMDcCZ25UvtBR1JDmbg7k3GJBMErvoFO0csw0POaNWsUqYWyi7vEL4iST4iB11JEc4PlQu2iWLLWMWGS09wixeAAZC+ZCGES66TrqJnQTGlrEDDYc3WdWC3O7zqAclshsrWx/MQBmPISBqZpLtHqrdfoF8ZdtOTetlRfXPaZZnMsqcoIG4CkwfOlPGYW6MzsVcHmCNjsCOfL2jrpeyhGTMrldGFwRDITAlYHiGXeOnLcteazi7ZN1mXwsyrbzA5F008WrADaB6UcJ8TZdUwDiOLXGDZMp8EQSIHlHoxEeVUOFurquS3/zRnJEHIyKJidYIhR0PrRXFdlsPduB7TlbJtgNbtu2YN4i/iuKQCdNBpE+VXuy/ZtLF5HS413uQxCFZbWAokeE6SCdNxtTnki6EKD2QpbRLKkqVzNAQSTtIbX+YyTPtSvxC0wIbLAYmSRESSYM7tHQD4fOmtOEX0ttbvXDBSc7ox+9AADFo8IHrOlUsRZIU27gIcwH8RBLELbzid1gCPSYJNEqdox2haxbXLcFC4B3CiQI3kbfsdaO4C7du4V7tq5cygxbUEK91wQSCxXYKSwSPHJAiDI3C2btu8UbxLDkaeEmFAaDoXhQvi6GNxTbwi5Zt2EN2/kIEhYgySNFLgI6AhSDq0j8O1ClRz2ylYwNn7Gn2i6ijKzhSVKBjKzrEwZ6jyrTGdiWFte6vdzlBBPdrBzCCR+PvCIXNmnLP8xm9x7E4DF2rZv5LOIbQXkju1InunYrqEPhJy7EkHQTSqezGIuOUHELV51YmPtJzBGIOdZPxMYMA6GJOumK/Do5teVZpxPsdjpkXjcVlXM2YosWvgUidcsEiBpBO9Bn4fibV1lud7lgqzqGYMLkFwpaJLcz5c+bHwfs3ibbhXvlEImGJYNBPwqYlQf6lnfSnyzw+26lA1vFOQqmRABJkGASRrscxWi9zjpuzHjXaVCFwO2+Ni4clpVfLFpWFwQAFzMwIIhuny0q12n7NPaKZhcdS+oGRTJ/FmHIc9jsARuGniDWcCblgsoIaGNiRcylZLLmJlg2VchOXVtRBFBsfxZ1wpS5ZlUuWmzHMAXNkowzazDMSWA3Uz0oHNt2coix2VwBuPcw6kQlwd2SPAxa4yi420iFGv6xTpewGJQob6qA9vKCDKEDTwEcviaTvm5GkXg+LutiZS60W7ZCssaAlQiarBM5W5iQNtRXQm49evpYsuqKuHQLmJIkZQqsRyMQSPKdK6XZqk6S8BG5izkVJ1Bn0kQCepjb1oN2h7SnKiMzOV+ASZGka+UadN6E8d7Qi0uRYdzyG0Ec/L+9LXDuLEM7XhnY6qRA9j0A9679xGTIo9BM4Zrj5n1J+XoK9xvZPKhury1KkEmOZHMxvFDW7S31OYrbK+hB9vF+lHuA9rkZMmIOWZi5y15GPh9dtOVc3ZFJt7CXZXgeGUs7mziWA0CtKAGRJUjU6HepsVgZkWhfWWB1ZHUKPwqMytHqTS5xTs13QGIwjm4u/hOY69Co1FNnCMSDaVpmQN9/ektUzo5Zw3Fm/Dey40zOr6aswOc6kwVmNJ3k0avcORFgPcI6FhHsAKHpiZ2NbXrpiSdPyqd4flZyyOT+QG7Q40WFJGsfza0uYbt71VflRHjuLtX81tbql45aj0nafeucYmyUYqarhjjLsZTiux3xXboEeHID/hB/Og93tnf6WGHRrKn8opYNb20LGBrTfZiglKS8h0drE/FgMGTzOQifadKyqCcDciaysrF/rZ3uv7DfGL8vGmn7+dacFxgs4i1cILBXBIDFSRsRI1jqOYkHQ0O787jfzAPzB0NWWx9okMbORgDJtOQCY+LI+YKf8JA8qyqVGI7R29wFvFcMsNYdHcPbAIifvFKkETv4ySN9zQvgSYdWupew9m9auI7amSPs9xrTQsQCGKiQQdjQjspcQ4d2JulsKLjiMhkyLesmf/kJGg+FdY0M/GcRmi0me1cd8wXMrZUUKFXQAAHUlYkmSdaQ27s9SG4pA3jikooUQyqvdzBDKQrMgM8m8xMr50L4RibbFS10WB3gtuXQ5rbZSJcEFcsyDoYjXaiK4u2950JY21WIhyULQqsIkkaMeew8gfcVwjEJcuXR3d5WDWzcs5+80PiDwIS7IjK2VhrBrYrQyT2e4biuVw6vbY2z4su7KJGVhJU6GNCB5UdwnC7d+4oQlzkDEpGbQAiEPiIEjUDpS0OLjNNy1bcouVLhtRdUzEXYIF3mPizaD1ovw/iYtZXuKcroGYhWZPCPBmAcXIgSPFEqOgra+wX+hdx3GLlnEpbsy63FlTcQ6tmOYBT4RIOx1j6FuOcTS7FzEWUQoCM4iQGiQSNY29KQuJcWa5iFvKlu3bttKBO9lzAGZhcLCdBCjTUgzRUcRe+GsriFzNEKpU+J9AygmWYSTlBOiEzMCi14B/dBy3wpLdsuzgZoZD4S0ONCRrzBIMg+VUbeED6feXAAQohVG27EkwPLy5VX7Rh8LZwrmzbAQhLrl8zmNFBjq0tm57RBq1wntZetGLVtFRviuLhjzBgnLLafzNv5VjT7s5SVdEzYJLaIRYAeCXDkZQZ0Pn11NDcZxJg5UsRrCoNLc6gwqDKYnXSifFuIZGbKbeNvESzEtkXWB44AYgawNdI5iqnZrD96BmY24JlkAyKWPIskbkaTO8Ch/cL9SVEUYe5fdjc7uSkbrzlhGZRII1Kz7ChmHW+9q1cKm3eZlUJlI722SAr203SWOUycsS2kQSuKw32dCc5uG6cik/iXd2ATcaDkQSo6Vd4JhUa4+JAvZMM3d2RlJuXG5eFULZSGBJiBI2y0WmgG6AXFeG3Gv3b1x1YqRbCZRoQYJUDTMSsFoLH00rONYosTmGVLBFtRBCHMZJ/lZmuENppy5Uc7c9o7Ny5bOVpfDm6qBEzpmWVuMSC1u4DmUBZzGFIjcO1lUe5aa4LikNlc+EmHmX/CWg6kgERyiiF3aKWDVFkoFtzp4REnUlhGuhJHsdqF8e7V5PBa1bWd49/7VR47x/uwUSAdRAOg1/cek0oWscysWhWzAghhI15jmCJkEUxRbETn4QQBJJLEsTvVq2vSdulRcOcXBMQRuKvd5lpUm7oicnZGbbRET7VV/wCGkHQwatd6zTyA3PIep2FaHEWwNHYzyCn65itYuXg0qJ31onKxWd4JE+sb1fwePvnTOwAHWrGFUOIEkcwQAR5xJ+dWPsORHLDoB5zQTyVprYLlXZSXjd8bXWHpH9qr3sVcf43d+fiZj9CYr1rFa92aKzLPbQjnXt62rDUTWuStsprPNmEb4O2wiMsVf4Zg7anSqBBHiqTh98l99ADWyuuwt0He98hXlVu9HUfOspNCqFnnWzaVrmrQtVxTZ0LsHdGGyXcQbVu3fIAS7q18EMFYKASlqchLsApy6TOh/h9jvcVaNwZne8rvmdCZ+O9YJBPiRXZws/CSB8MDj9t8s9DuOvr8zTBwjtDBZHgZjaK3CTKmy2ZSdDMxA/xEEayqpQLMWVJHXP4ZdhbBs3MTdVme5ecrmywBbunIyxrHhG/Tal04u2l58XhR3qhm71XBS8U1JzKP+eusZWXMu4OnhWuE9pbrWktI160Ftd3AcrmG5Agg6S2oj4Z1mnB8ELafe2s4znNeBUXQxgEYjQK77eKATp0oZd7KYX/JlLjqm9g2NhbF2xcIVu8Um/YYeI23dZfUSVYnUEbTqPxnHbiWraN4muktdBETuzAQwaD4tB11qxxHIZNtLRLjwsO8W4IbQsjNlfLEDNmOtQYXic2CkWXhgEUhlcprMkt4m2jSIrr+zteCuuChVVrluzZYK+fJdIXMJDEZgNNNzPrFMacGexd7+xb4b4QCbyvBhl0JVoyZgc2o3IM0E4OMPcFtg5wpV4yIFdWXNDI4MEKQPiG0nfemq92evpiAbd22Rcm5byPkLgljkyxF0hW5sRpsIFbdHN2DeOcaxV1GN9c1plKMEKvbg6ywVmj3iKju3CEtZRbhwcvjTZTlylQpj0NUeINiSxthEDyQEVihJUiVj4xMGYLAxqTQg4sG73d9zbcpqyZpkbKhIX3KwPWIrNs6kuh2xmHFq0t+/mRdpKWzLaiEBKk6DeANd6XuC/ZmxH3oxWVYYl1XPMZwFKudDlGpkajlqLXYm7bv4+wndSQ4ZnPiISza8MtGglEHWi/8U2t27pRWIfujcyopi1bWdY+GSZb+kAzutbSozk7oNdpeyhvWMK5Y2rpuBmcEjIhV7pBnYKVB1gaEUm8e4vbdRaw925omTvFzmbUk20GgKozozMd3lM0gKBc492ovYhMMjkEsqF9IBusAmQFjr4mOsCZEaTQPifHEN0W0VkhfgCFXfWQzXGlVQgbIHEDcmtsFL7I8XbVlwQYKMyCwx2kq2UZR1AYDTXbpQqzfuPaIZmctdKKVWHLxbBhTBEiGIO2Y7VZ4rjDewrZUZGW4oDB80OgW5C+BSRDLyPqIpmxwwx4TZxwdUuq47zKASrXZLoyxoYynYaBY5UKTCdeTlfGLariXRGZlRioLRmMGGmNN5qM4NWE7H971vxs2/tL9y2a3plaCM3hBJIIBBmeQ25mSZU0WZExt50x2qo8ufegacCyakaDpvB6VatYyBAB/7iSfltUWIxDNudthWiWzR1a+Rl32GOH4FsTIzwyjw5gMs8pA26SPrVrjfBrdkLlLFiBIMbxrEcp9aocJxvdkkc6LLaN5gx2FKlLiY3QHt4a4dUBnl68vrTj2o4gmHurhsspat20N1hJa4AM7Hy1H10NScCwynE2U6uCfRfEfopqrxdxird8xLMXdfUyR+cVLKam1yWgXNNbKF5zzC/Ifp+fnUBuf0r8qCcM43kGVwWUDwkRmHlr8S76aRNGoBEqQQdR5jqKOWNwdMBxcTRrh5ae1VnunYmrBWo3SdxWo4putVyTEUQuW4E1UuQAWmfLrTUw0RKayoTjTXtMpmkb6GP2fOsDVBaufhO/L+1b01qhjVEk1ur1HWLQghPhmOK3EIAkEHXpqN9xGadOnOnS1/EG7bxEtdN0MEVs85CjLEXBEAKDJPlMcq5yWjWrdq7n/ABBDG5bKNBpEnypcoJleHL4Z0zHcXwpuXLmGuB0ykZSjKynykDvF0GpggEUv9pcOuVSuslQGAHLUqZIIMgjeJ57UOwXGibbWRbUyVaVgEEakpG6lTHsOleWrJtOFgrdYzALKSIkEBoJ0HntQJNMqdMvdm8NetEYyw9ln8YfCvcKM67zaYwHAWJAIYZecimy72hxPEbClMBNsBgct0g6GCyu8OuVpX3Ijelm7mGHZHCsAxKgqjKH8OWSJ8RBcFuWSBynTB57pK5GlTr8JAIEgkiFIKk69VO1a97BSJ0xiKMjpiY3Ld6jCTqc3epKn0kedTcP4sCLtu27m0VE23uqyKUacwOWEOoEKRMnQ8vU4dcveH7MoVTqbkE7SxEyRMgxIG1RJwm6rdbaHa1bQLmImAx1aS3Iaz50HFDORrd7RJYuMEXuWGYm6FGZCSYyqywwYAgkmPFrW/EeLtiHe8Tbi6FHhBAAlbey7kmZHPTQ6yR47i8LfDHuEtuQUd1tqBqZVihJCnQ6rG/pFfAsURjadu9bMWCl0A0ygwNcxCgaCR862/BlfxFd8aUstcsMr3iLeaZMPbfNBA8yD5TrXnHcd9oxLNYebYW2yOAAlq4z6q2zEG5qRGmdq34jhb1+3dLC+924ciZ840tn+YgATA3InN5TQ/s/wZFsXnui6l0q4tMrEIMsAZ9wyzmOsDWTsKNpVYFuw/wAQtKgAtoWW4DcOXwqQzoHFuBMgLdknKeUDeheOVRhb6C4rWWs96iicubLnRiDqHEx6CDvU/Z7Fm7g79llAu4c9/h2knws2W6ikwSBAlduWmlD+ICxYw7WST3hQqoGY6OZgGIy6z4tcsbk6rjrRs2qbYlKfvBPVfzqzcesGCn309POtcVbKtB56/Pl+ntT7TZ5bPMJbDOAadcNwVO725Us8KwuoJp0svCelRepm7SQjI30hVu9nbneeFSRNH0wptJqIrMNxps58Og515xLiRuabCglKUqTGSpqiTgjMGv3eaWLmX/G8W1/zGvOG8PcAmK9w17JhLrD8dy3b/wDyDcP/AI1Jw7jDKNdqx2ElHSYl9peDNafPEK5O2wbePfU/OqWB4q9rQeJNyp284O6n09waeeP4bv7LZGBB1jzBkfWufthiFZiIykLtz/TSrsUlONSGyilrwE73aCRohB/xAj/Lr9K0w3F2YwVXblm/vQqalwvxA0bxxS6F8VQZxF0kabc6HYt/CPf8/wDapxciocQmYacj9CP9BQQVApFAmsr3L6fOsqm0NPQN/St7u9ZWVxz6NQalrKyhYDNGrwVlZXeDUMHAkAxCQANbW3m6g/MaV1jjtlTdMgGA5EgaHuyNPYke9e1lSz7R6mP838hR4l8A9f8AxB/PWjHZNQyNmEzkBnWQYBB6gjSK8rK59ms84+5QlUJRTBKroCftESQNNiR70Sx7EfZ40kpPnqu/WsrKF+Tf4QP23EGyebk5jzaM0ZuvvRHAIPsKtAzMyyeZh1iTzrKyufYP8JBw2+xfKWJUjVSTHx9Nqq3DGExAG0Jp/wB7VlZRf+gIDdyqYvEZFCxhxGUARmJJiOp3pGt32dmLMWOY6kkn61lZTl2/5Cc/QRv/AA1XxR0sean/AMayspcf9/oRLsLcL396YifAfSvKyosv5hEuwQTpUTmsrKZENF66f/R2/wD7rn+RKqs2lZWViCl2iMOQDBP7FCcYPu19X/SvaynYwvCA396lwvP2/OsrKsfTDfRc4YuZmnX1161d4lso5ZW05fhrKyp5fmN8C8aysrKsXRx//9k="/>
          <p:cNvSpPr>
            <a:spLocks noChangeAspect="1" noChangeArrowheads="1"/>
          </p:cNvSpPr>
          <p:nvPr/>
        </p:nvSpPr>
        <p:spPr bwMode="auto">
          <a:xfrm>
            <a:off x="155575" y="-1897063"/>
            <a:ext cx="5286375" cy="3962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TExQVFBUWGBgXGBgYGBcdGBoYGBccGBcYFxwcHCYeGBojGhcYIC8gJCcpLCwsFx4xNTAqNSYrLCkBCQoKDgwOGg8PGiwkHyQsLywsNCwsLCwsLCwsLCwpLCwsLCwsLCwsLCwsLCwsLCwsLCwpLCwsLCwsLCwsLCwsLP/AABEIAMIBAwMBIgACEQEDEQH/xAAcAAACAgMBAQAAAAAAAAAAAAAFBgMEAAIHAQj/xABAEAACAQIEAwYDBgQEBQUAAAABAhEAAwQSITEFQVEGEyJhcYEykaEUI0KxwfAHUmLRcrLh8RUzY4LCJDRDc5L/xAAZAQADAQEBAAAAAAAAAAAAAAACAwQBAAX/xAAtEQACAgICAQQABAYDAAAAAAAAAQIRAyESMUEEEyJRBTJhcUKBkaGx8BQz0f/aAAwDAQACEQMRAD8AF9q+ElnVhqIcCeZkED5TS/iOG3VSSkAzqSBtv/auj3ipXPGq5WWeo1BHtuDyFInE7veMUe4bd3cF47q5m5zE2m5ayum4qWSR2SMH8mVcdZw6DKXzsUER8Kkbgxz3360Fx5LIAp5agabQNqs4jCd0xVlIbnm39RyI8xU+HwxOS5Aj7wHTYomfX2ih6pge45LilQAsWmYgax5zAFbYu0FYhSCNKKpc25e1D8XhmDExvzG1GpbJrsrAVjLIivRV3DWxGwNE2aNfDu0CXlQ3GAuk92wA3bYMOikEe80xYZa55ngdPSnjgnEftNvMBlZIV+ctHxDoDr9agy4+HyXRNkh5QWU6GtHGlSxFax8qWmJBN5D3ix/MPzrnzMJOXQSYHlOn0rpt1QHViYAYamBzrmeJPjYgzLN+Zqn03bKsPTJLIq1YxLI0ozKeqkjaqtqtg2tUPYxhW/i3uEM7ZiABMCYHWN68tYpkMqxB8qqK8VjMaDiugEWcPiiGMkw0yOWvl61LbuQKqWhU4rqSZ0jd7k1WJ10rd7mulaAxXcqDiia1POoxeqF8VppVa7e510XbOonxGIqvbdmYKoLMTAA3JNQvcmjnDu1NqwsLZIMasCCW6kkwfaik5RXxVm7S0M3DOGvYs5HKTOZoHyBb8UV6BrQJ+265vDbLLOpJgx5D+9YnaK42oVVU7Dc+s/6V57xZG7aJvbm3bDTab/Kt7R1qg/GLciZOgG3lqd+tE+HYhbi5lnQxr7bUPGS7QDjJLZdt29qkNusDRFbs1NQBpFZXlZRGEuGuAqpOuhGsfPnsdfQ0o9tOHRlujYeE+U7fUj50W7L8Sz2hO/P12H79Ku8awYuW2BAgg7R6g+v96sPea5xaOd4XHDS3d8VqfdJ/Eh5RzGx6UwYThjWMPi1Yg5Fcof5u8thVYf8AbOnr7qboQSp3GhpmxvHg2FSR42RrYj+nw5j8z8qTlT1RJG/6C3bNTK9VAatYayWIA509oW0avhFYdPSt8DgHbwqpYk6QCZNXOE4IXLgB1H510vBYRUQKoAAEACh2BJtCNhOw994LFbY5zqw9hp9azFY63gLot4cZ3U/eu+5Gh7tdIAI3IHTfk2dpOKGxYZ1Guir6tpPnG8eVcuusWJJJJOpJ1JPU11Xpmx32P3ZvtMt8Mt0qlwN4RMZlaYA6lY19jRhz/euSo5BBBggyPUbU48M7TtcaHAB0iNjpBmeZ396kzYnHceheTF5Rd7XOBhH1ElkAHMnMGIHsCfaufBtab+2OKm0iQDLls06jKIgDoc2/lSmi0/03/XY3EqiT220rJ1rFGlaEU4It22mpymlU7VT56FoBolt1IdjVVWM1bfQAc+dBJ0ao7ICYqBm61KVJqG5dgwPnQxTYZhtn0rQqBzr1mneqzNTVAxHlyAdKp4lqsOaq3hNOigjfCa67Cjly7EAbaUMt6qpGmXf1qa5doXtmlxrnnTR2MxoYXEI1BzTyg6R9KTS0D1o/2MLnEqqmAQS46hQYn3IpWVfFgZFcWh1I1ry4Iq5cs5Z51VqKzzjzIev0rKwtXtbbNtiL2Y4hkuAHQN+ddAW8HGTmdhPKZ26BpHuOtckUkV0Hs/xTwjNzAk7nWBoeesH9zVzPbwS1Qp9rcB3d7MAYfy/ENPeRHyNUsfhsjBIIKgSDyJ1PrqTqY9Ke+0fDRfReRDKZ6ZSD7afKTSRxe+Wv3WJnxHX00j2rjMq4xb+yrhMIztlUSYJ9gJo/wvheW27EQ2QkeRG36fKrPZngzWy1y4IJlQOgnUz5xRLFYbfoa7lslUtgfshYm7ryp8LUpcDt5bpI9KY7tw7DesFzVsUO2/EO8urZUkhNSBtnP6gf5qWLlsjQ6HpXTMNwoKGKBUYz4soieum9JHGeBXrTMSrOo17wDQzqSYJjWd61aCT8AcW9anDRUCPW7tWs1lniHEjdRFI8SkyetVFWoi/L61NZGsViioqkF4Jra15cWvc1VMTjMqz8vWtSbYKTsL8I4ZcxD93bEmJ8gJgk+Wopxw/8MbpUkPmP+HKvzJMnygVX/hBwO8CcZeYpaIJtrMFzsWK81A+GepI3k9XsPcuFWUqFOsROmkazH+/z871PqJQnUWqX+fothgi1cuzmeH/h9c8SyoO8n4h5ZR+dAsd2au2jqM3UqDp612+9b18Rkwdx9fKqmN7PBk16T71N/wAuV2w3gi1o4VxDDZEHnQkiuscU7G273hDlT5ZTHqPz2pH7Q9hsVhtcve2zs9sE6f1Luv1HnXpYs0XSemSvFKIvTVe4akW5qR00PkfPpUd6q0DRG5qA169yo81Ekcy3hToR51PbtyYov2e7IXLgNxyLVqN2517i+E92CQQZ5+VJlNJmd9Ap31pk7B4rJiCMhcupUEH4ROZmPUQKWmEGmPsFcb7WADEo86TIAmPLWNfKhyfkYMvys6BirxaNqp3GFT3gTNVLoivOTPPIya9rSRWVtmHOdKYOzeIkFNyNRtt7+/yFWm4PhsWrGwr4a6P/AI3+BtNlO3yj0ofawJw98yGKwemb03if71dDJGTryethT5aHjCJnXlpIjmD+s6n38q55xzAizeOhyk5h6TJj98xTn2bxsMFaH7xZhJ031adhqfeqvangxvPbEiZ3A/DBkAfIe1NfRRmjcQlkgT8qhvWWffSty7gDXX0FeC4TuT8/7UqJ53RBgMNlY6e9EkA6iqaprIq0j6gURzLSjly9K3v4VbiFHXMp0I6ivLelL3GO2NpVdbTMbgBAOXwhh671wC30UeN9jcKksL/caaKxBG++pzUl30hiAysoPxg+E+nWt8ZjGuNmuMXPViSY5e3lVW63M7/lRpMoiq7NjcRerH2/L/arNti8NARR05+vlVXB4XMZOvTzoti8O1s5WEMACRpInWD0Pka6Rz0VjrQbix8UdBt5n/SKKgUycI7FWcQi3rzOoBKsEOrfygHkZrlNQdsfhx85fE07K9q79x7NgKxTRSRPw210JaIidIERBGsiOycGvMtsTMiI/U+n9qVrVtMLbtogthQBAXmfxGBCz1Om9F8Fx0vAVCSPTb514frZtv4xpHowhXb2FrUm42ZiRpqdhPIDryotj8WVtSmp2AoTg7jsRntgADcmfLYbUWwZB9przcmW2rN4asUbCd4pulsviPlGvmPrRW1d7qBmJB2Hpv7xr7GqPbDsVduA3cFdNq5mzsmmW5oQfQmeehjlXDuKcTxdm41p7t1GRj4ST4SdRlB2HTl8tPX9Pjh6ld7/ALiW6O3cZvcPukW8UtkM3wm6Ek6bo8A891OnlXNe1XZ3hysRhsUtt13S4+dI5EMJdZka+LTlSHxDjd+5IuXHYTmgk5Q3Mhdl3nQChpea9PF6LhtSYmUk+0Hr3AroOoXLydXVrZ9GUkHTloeoFYmGsoRLl2kfDtQJbpEgEgHcA6GNp60Rw+VRbe4wGYnQAyFGzEdCZ+VUyhKuxLpdI6BhcGjIC1xnPJeQ+dBMVeLrEmdd5IPlTBw5VayGtsHEaEGf9taAW08S+o/OvMhK27JPclJ7AT29dND9KnwHFr2HZmttlZlKEgCcpIJg8thqKO43hquJGh/Ogf2cklSNRzqyMlLQcXyGXsdx97mJVHd2zKwAYkiQM36Gm6+da5lYxAsmUkN/MN9Ry6b07cFxnfYdHExquv8AScpPzFT+px8PkhXqMVVIvM9ZUBfzFZUdkgnY7jbuSpY6H0gj8jVO5xK4Z8RM8zqf3pUt7i4u+HEiTst9R94vQXAP+cnr4hrB5VSv2mRsrRsCCplWU7Mp5qeterGP2eorjuLOk9mcWGsqVhZgtA1kHb5fSKJY5IEjUjX5D/TfzpK7GcRKt3fImR+vtp9aerqkiRz0+gg/LStKovktlS6PrqKqM/XWrKGRHT9OXy0qvfI3/etLqtHnONOjdLs1Fd4patsM7haVe0mKIYINiJPWJMD03oEGrUjeI19p+0Fu6nd22J8UkiQIggg/zDXzFKpOY5V3+lROZ0+dT4S8UYQY16T9OdGlQSSQQ4Vwk27v3yaHYzIMg6gjQ6fpRvtB2WtEIwYISTObQkSDA58yf1qth73f3UGyyIOWRvAzASFmCddNI5wbWPP3jXHBY7ZQRrzhcxiNfTSnxSKVjrsuYLJYwly/h7am4uVAFWTnchQYjXLDGKTrWHu3WaEuOwkvCsSDPiL6aa7k029lc5sOt4L95o68tTyI2YEIwI2NTcZx6YVT3ed7lyCTcYNqo0cqFUE7atJ6QKTPTKZ4Iyhzk6oTcTgblqBcRkJ1GYRI8jsaYeHcRVcOiGG1LBehJJltehAHv60sY7Gu7F7js7HcsST9eXlXvDsTSpRtbJMeR423AP4niDzJMzt5eQ6CiHZzFNai4DBmSOo5g0GW1nirKo1vVZK8x0qeSi1xA925XezsHDuIF1UgSp5yDB/OjGEuRodDXLOy/aEo4t5xlbr68vmfrXSsLj15nkNfqK8D1Hp+Ej1YZPcgF01pb7W9g8Ljl++Tx7LcXRx78x5GmO2wAmoLmME6Ult4UpRdMFJt6PnrtR/B/GYck2h9ot8iPjA81P6UmXeBX1+KxeEf9N/zivrZruutVrmTmBV+L8byxVSjf9jngTPka5clpACxGizAj1k/OtblwsSWJJO5Jk19Kcb7E4HFSbllM38y+FvmINcp7c/wzXCr3lh2ZZ1V4kdII/WvX9N+K4szUWmn/vkTPBKOxX4B2luYZoBzWzuhJj1X+U+m/Omw3UuILtr4WI05qf5T9flXPrdoswUAljoAN66R2J7K5LF977lQQixyDzKgdWj8+dV+ohCK5+f8kc8euRbwmALESDG9X8dwQPbOWF5QOempOs1WXEi14VuMQNBOU6dNRPtVj/jJOhcL1Pdzv6P5VPDNBIHHkxxRzDH3GVmXoTvWmA4ldD2wrOQjSFnSJltNtfOnjG9nEvEyytJmFkE/vpQriPAltJ9ypVhvM6/Onf8AIxyVGyyw+xksXhcUOOfpWVzwcVuroGIjlWVM/SS8Mm9hfZJcNHeDcJa8ptsrBRrbciIYnVBO6t5bHXnVJOMXZhMlvyt20H1gn610HheCufZ0NyVugSxPr4Z84iqJuVaKLSFu3aFosIIygQOYIMn5gmnbA4tcgJIA8J8jqY09x8vKlvEXXxB+EBkBDRzOYhvkREdKK9mVb4SIKEg5iAIAPM6agnT89q2LbVsphpuJYxGBdYcAgERB6A7+W+1UMZcKqS0ADXWnZsauItGABEr5AnzjpXNO2eKCoiaEsc3oANPmT9DXNfQnNH5WAeMYsXHBGsCJ2qkMMzaICx5xy0J/IGvLTZ3CaAnny9zyFNmDuJYS27wdxIiSTsPPp005b0yEWwFGwVguyd1rYc6TEA+bZZ+dCMRZKuRI0n84B8pifSn7CcbN/JZtIykkqqDLJ0kx0UAE/XlS/iLKOtzuUtuVWbjlfEw5ta5DKATO5AMCtkkiiPppyTkvBnZjGrbYtJBIiAdIkHXz1j/WmW9h0cKsKx6xB16wNpgaUs4LhtphOcr1ykEnoQSNI9KMJKXAFOYCeeo20/LU1u6H45KifFXgkMuy/Tz9NZ9xvSji+Jm85dvQDoP3r70d7Q42LDKg+LKjHT/E22gB29I60J4HwY3GEjQnT9QfXby8qB7E+pm2+CBeJwzOPCJqvhbZQwa6rhrVpMqn44KweZOoPz09VqlxdcPbAUoM5BJgbZjJJPUnlR+26EQg3oX8AQUBHOiAMLNQtgjbOTeNQRqCG8QII30NQ4u6QtebJfKiSS+bBWIxHjMaQdCORpo4D2wP/KuOBIjXZuWh5ct+vlSW76mtM8iD/tTsmCORUyzFllE73wvtFzEnTLBO0eZ0J1qw3EBsoAE8p/2rmXZ+1d+yI1rfM6ETIaBmBg6HTTXpWYrtDfw7APbZAfxL4k9wfEp8pIry834dJ/l2j0oZl2zp/wBqBPPTrt9Kp4/i+QT+ulIWG/iESSHUfMD311qPFdp3vMERd920I8hpIk1JH8PnypoasilpDSO2aE5SDPtQ3tJfbE2+6tqczdQQF8zpoKFYLgzXLk5gFG5hs3Q5SeXnTdaswNicqiT0AEAk+1ejj/D4RkpfQGSVKjn1rszbwpOXxvHjY7+YUch5fOrvEcQFw1pdwzO5HX8IPyBNHhZU25MSzHp1+Z/frQfHYYsUtqC7ZQqhRJJOsAct5PTcxFes+0iUU8bxUg6MY6SdOgmaoXO0sZV03EkiYH7+VdCt/wAHxctE3r7W7p+EIFZV6Z51c9cpUeu9KPHP4V4rDyURcSgk5rRh4HVDqT5LmrVwemTvLButBrDcMv8Adm6LbBIDB1e26weYa2x+VVziSZn3pP4ZfvYZy1m+1lho4GYRE+G4h0IGu4PpTBh+Js4zXAmuneWj4D6puh9NPIVPlwVuJNkwvtG1zhdpiSVEnzrKtIsiRr5jasqfk/smuQb4LwC1bt2w6gupz5v6j+YH6Uex1zw+9CiahxnEoYKeQ/Oq12UuJ41iLykMEDsM7kGE2UswG6QBO0ET5glg+I28jAtLCWyqSQGCwrA6BphhtsDtNB2xfSheP4f3qeD7ts8tCgFxlg5T+J4Og+U7UdFOGdtWibg/aG+MQl1bv3Ls5ZYEZFYqAVIBzEFSMs7mdjWuNwqtd727dIkBltFWAy6Bf6cvkNduQqfA8Jdbk28M9w2wTkJXN3bFjCAKDcy6FhpvpJNKfHu0F17rqVCMNVhV0gknlrp06HczRpX0VSSfYQODX7Sq+EAkZjljc7id9NtzRfilhLWKNh1JtLGo/rUeJR6nlS32bZr+KJv6zbjNoDuII1GkchECKae1el1Vn8C7dJMa8zpH+9MrirAW3SLgsKc7W5AKsgKgSA0KSBI1K+EiRoTrQ3DcCC3GjEvlMEhbbBiRrqC0BhrqCdzrrUHDsW9ptzkMFgNQYMz/AH/XStu1/aa3bt5bZOe4DGp8ImMzT5gwPKglc2qLsGb2oNNgrF4qwLgNhzlzkwVVdZjwBTCopIAHPaI3v8ExbXXzMPwyAZkaaSNY66cusUuDDILS5Z8RVNzuEZ5PWGyGNtCNKd+G4O3YsCW+8aDyABJ0Ea7aVvHVIjVJkPaiwqYadZOSekllmBG+/pr7U+B8Ua2pOh5QRz8/3yirn8Q7jLh1CnZbU+QJeSfImB8qDYPCFrCuCIDDWY5aiOo6D8qFJ1YM4KU7ZPw/HMuJzXM1wMYJJ6knN7REUe4ri1lmMTpBIIGvMj9PKqOGwEkNIgkadTr8hrW3HF718oYbkyTG3Lb1o4ukMcU2VeHYZTaQsc1xPCGBYGQxJ0BgggnfYkxBq7d4cXWq2DwpRmBMjT28vONvYVLi+M92IGtefmblPRB6mXLLT8C/jeGOpOk+lUY60fTtAh+IRXpvWrhIgaAGfWnqTXaDWOL6Yx8DxIw+AsmSWdncwCQozRHmxiI8jUPa/tR3Di2mVmymSROWfhB6ys71rgeN28Pg4KnMLht2jI8RbxGAd1U3NT5xyMLuP7PXbjs5YEsZYnlJ/Yjyok1ZROL4KKWwMge/d8Kksx0A/f1p6Th1wW7CMhRlKqWAEMwzRBGoJhfeau9meALZSVTxH8R+IjqTyG5jl0mmi5gVKRcGadIP0MASCOXPSukrCxJ43ZR4NgljvBqxkMxnce/PppW3E+JBbZKwAoO3URt7ke8a1QY93J7x2XcAkQfUgagE+W0TrQHFX7l8FC4ybEqIMfyjU/P6Vzkoq2ZlyKPybLuHx5K27ayzGAfINzPT0olwjiIt3WMakkTzjkB0GlDcBh8pECAoJ+SmKt4C0BUcskpvR52bK5x10OK4qRNVMRxFRzoTiseyppNc4452ouZyBIqiKsTCFjx2gfC3YN1VLL8Lg5bg9GGseW1JbcPwaEsWzeIMDCgneVcDwOD5KpGuvRcxXFHfdjVTN51QotD4px8jrf7Y2SxPdofPKv8AavKTUsswkKxHUKSPmBWV3FBcH9HWG09aXsZfm40dY+VXb2NuAElQfOdhS+uNzP3aDM0dQFknYnlS4ryaleg1gr2Qq5EqGgkzHIH5TPpJ5GrnF+B3zaGIustq6VzW8OEIgmfCwYnXLrJVQBGhJ0r3+zrW7Ls15D+FrSMM4DyO8zmSqALqoAmOoFMfDODZ7K5TcMMYCgQZMk5iQTmYkkzrr1rHI9HFi4grsd/EFrj2bDhc+bw3AqgkBWgMwMkeU8qM9sOGW79xzcS2LqMCZgHrqRz1Iobc4faPELbTluqpvFCpGgU2ucZPjU5ddt6i4vju9v3GeCLjHacsyQRvoY/etNx96DcaVsUMfZNq5IBUzOmzIs6CeXp8+hbE8SF3xsCDA9dCw9xH5VNxLCvdsEHTuoZX1BIgzrOvLedKq8JFm4iq2hygBllZ3YyNNww31gCmzQmJFi3yoYge/qZ6HYef5UI4xwBnsreiJGmZ1HhBJmCNtddR1iimNwMkWwfuz+IzlAkzJgldufUelT4vjBIyMAymRprlBGVo3mBOmsg0EXT2FLa0LmFvCbSkqFy6knTMQoBk9Y+ppr4VYLkmVJEjxaAkfyttEfOljEcLNoJeUZhJABWVCQBlE6TJIJMTEdabOC4kdyFu21tjQnwkKhIOV/MNIE677mDR0DdBLil5b1oFwCGIRllfDLRmAMaAgRGvrSzxLLYdF+KyNlAGxGQKFA1EifU86v3ciL35YtbRg6KCIyqY1nmxlfbyqpjridyr3FYXrmqpmDlp5CJyaRAjTUUtfoH+55ibN1F+7A0ltSAQJkDzjbr89cswwLXGHgkM1tSyg/4gAWOkQPOq637Rbwpce3DMC+ugPibT4hm0M86muYwoQwVkZSwErljQEqg6gQSPY7Gi9ty7M5pBJsXbZfu7mduYYMrkgSYDAZueg2pRx2MLOfWj+K4tbAtMxDFtWFsgkJIOZlmYInnpUHarCWDlfDo2oDM0sZkmSVMxuuo358qV7ahIlliW5IX3ufXaiPCcA19rdtDDO+WTsogEs3kBJofYsM8QCcp16Cfypq7NcGZrdx1LJkDi4CACNNSpOnwlT7jfauZ2LFye+jOL4I4jEJbsT3FhFt2ydBoSzXW6u7Et11p34NwrKgA1MAeZ5a6dfzrOG4ANZNzuxh1VURLYJJuMxMmTqCAJOlGbubCXEkAmA6HkRI06g+X9q1lHltkN5RbOU7jpHltuJ5fTyoJ/x0tdGHUeMjMpnRgTtII0Cz4tdvOpu1PadDNxkRH2YqNW0IjczodfTpSZhMbbvYhbmIvdzkkpB1k+fLT9867oGWRRVsYrPC714lXGQIcpUFZJEGfDoF6dR01pk4H2VXmB/pS2e1vd3lIu2rob8SQA6iTkOpyMupBO89JhxwHGFcyhMjWCCCBtqOY8xpUmVN7JcsXJ8+0Q8Z4KLY8I0Jge4oCgCtB0pk41x62cgJ2YMwkSNYE9Jk/KgOLspcPeDPHRYmfM7Cp8c9iZR1+gTw1tWWDQHtB2Gt3gSo16ireF4qBpky+pLfnp9KJ/bMyxNWJsVqJyHGdlrGHb/wBTi0T/AKdpTcukeceFPeagXtBhbP8A7bBqzCPvcUe8bTmLYhFNGe3nAtTcG9IIcdRT4Lktsrjk18UMjfxAx0/+5dfJVthR5ABdBWUu17R+1D6M5y+x5x3FYZkPwyNP08624XeS2t6/CqF12EZ2MagbgAyd+XUSE4zgyHUsZMA+U1twzM1xEAJzOgiCdCwBMDcCZ25UvtBR1JDmbg7k3GJBMErvoFO0csw0POaNWsUqYWyi7vEL4iST4iB11JEc4PlQu2iWLLWMWGS09wixeAAZC+ZCGES66TrqJnQTGlrEDDYc3WdWC3O7zqAclshsrWx/MQBmPISBqZpLtHqrdfoF8ZdtOTetlRfXPaZZnMsqcoIG4CkwfOlPGYW6MzsVcHmCNjsCOfL2jrpeyhGTMrldGFwRDITAlYHiGXeOnLcteazi7ZN1mXwsyrbzA5F008WrADaB6UcJ8TZdUwDiOLXGDZMp8EQSIHlHoxEeVUOFurquS3/zRnJEHIyKJidYIhR0PrRXFdlsPduB7TlbJtgNbtu2YN4i/iuKQCdNBpE+VXuy/ZtLF5HS413uQxCFZbWAokeE6SCdNxtTnki6EKD2QpbRLKkqVzNAQSTtIbX+YyTPtSvxC0wIbLAYmSRESSYM7tHQD4fOmtOEX0ttbvXDBSc7ox+9AADFo8IHrOlUsRZIU27gIcwH8RBLELbzid1gCPSYJNEqdox2haxbXLcFC4B3CiQI3kbfsdaO4C7du4V7tq5cygxbUEK91wQSCxXYKSwSPHJAiDI3C2btu8UbxLDkaeEmFAaDoXhQvi6GNxTbwi5Zt2EN2/kIEhYgySNFLgI6AhSDq0j8O1ClRz2ylYwNn7Gn2i6ijKzhSVKBjKzrEwZ6jyrTGdiWFte6vdzlBBPdrBzCCR+PvCIXNmnLP8xm9x7E4DF2rZv5LOIbQXkju1InunYrqEPhJy7EkHQTSqezGIuOUHELV51YmPtJzBGIOdZPxMYMA6GJOumK/Do5teVZpxPsdjpkXjcVlXM2YosWvgUidcsEiBpBO9Bn4fibV1lud7lgqzqGYMLkFwpaJLcz5c+bHwfs3ibbhXvlEImGJYNBPwqYlQf6lnfSnyzw+26lA1vFOQqmRABJkGASRrscxWi9zjpuzHjXaVCFwO2+Ni4clpVfLFpWFwQAFzMwIIhuny0q12n7NPaKZhcdS+oGRTJ/FmHIc9jsARuGniDWcCblgsoIaGNiRcylZLLmJlg2VchOXVtRBFBsfxZ1wpS5ZlUuWmzHMAXNkowzazDMSWA3Uz0oHNt2coix2VwBuPcw6kQlwd2SPAxa4yi420iFGv6xTpewGJQob6qA9vKCDKEDTwEcviaTvm5GkXg+LutiZS60W7ZCssaAlQiarBM5W5iQNtRXQm49evpYsuqKuHQLmJIkZQqsRyMQSPKdK6XZqk6S8BG5izkVJ1Bn0kQCepjb1oN2h7SnKiMzOV+ASZGka+UadN6E8d7Qi0uRYdzyG0Ec/L+9LXDuLEM7XhnY6qRA9j0A9679xGTIo9BM4Zrj5n1J+XoK9xvZPKhury1KkEmOZHMxvFDW7S31OYrbK+hB9vF+lHuA9rkZMmIOWZi5y15GPh9dtOVc3ZFJt7CXZXgeGUs7mziWA0CtKAGRJUjU6HepsVgZkWhfWWB1ZHUKPwqMytHqTS5xTs13QGIwjm4u/hOY69Co1FNnCMSDaVpmQN9/ektUzo5Zw3Fm/Dey40zOr6aswOc6kwVmNJ3k0avcORFgPcI6FhHsAKHpiZ2NbXrpiSdPyqd4flZyyOT+QG7Q40WFJGsfza0uYbt71VflRHjuLtX81tbql45aj0nafeucYmyUYqarhjjLsZTiux3xXboEeHID/hB/Og93tnf6WGHRrKn8opYNb20LGBrTfZiglKS8h0drE/FgMGTzOQifadKyqCcDciaysrF/rZ3uv7DfGL8vGmn7+dacFxgs4i1cILBXBIDFSRsRI1jqOYkHQ0O787jfzAPzB0NWWx9okMbORgDJtOQCY+LI+YKf8JA8qyqVGI7R29wFvFcMsNYdHcPbAIifvFKkETv4ySN9zQvgSYdWupew9m9auI7amSPs9xrTQsQCGKiQQdjQjspcQ4d2JulsKLjiMhkyLesmf/kJGg+FdY0M/GcRmi0me1cd8wXMrZUUKFXQAAHUlYkmSdaQ27s9SG4pA3jikooUQyqvdzBDKQrMgM8m8xMr50L4RibbFS10WB3gtuXQ5rbZSJcEFcsyDoYjXaiK4u2950JY21WIhyULQqsIkkaMeew8gfcVwjEJcuXR3d5WDWzcs5+80PiDwIS7IjK2VhrBrYrQyT2e4biuVw6vbY2z4su7KJGVhJU6GNCB5UdwnC7d+4oQlzkDEpGbQAiEPiIEjUDpS0OLjNNy1bcouVLhtRdUzEXYIF3mPizaD1ovw/iYtZXuKcroGYhWZPCPBmAcXIgSPFEqOgra+wX+hdx3GLlnEpbsy63FlTcQ6tmOYBT4RIOx1j6FuOcTS7FzEWUQoCM4iQGiQSNY29KQuJcWa5iFvKlu3bttKBO9lzAGZhcLCdBCjTUgzRUcRe+GsriFzNEKpU+J9AygmWYSTlBOiEzMCi14B/dBy3wpLdsuzgZoZD4S0ONCRrzBIMg+VUbeED6feXAAQohVG27EkwPLy5VX7Rh8LZwrmzbAQhLrl8zmNFBjq0tm57RBq1wntZetGLVtFRviuLhjzBgnLLafzNv5VjT7s5SVdEzYJLaIRYAeCXDkZQZ0Pn11NDcZxJg5UsRrCoNLc6gwqDKYnXSifFuIZGbKbeNvESzEtkXWB44AYgawNdI5iqnZrD96BmY24JlkAyKWPIskbkaTO8Ch/cL9SVEUYe5fdjc7uSkbrzlhGZRII1Kz7ChmHW+9q1cKm3eZlUJlI722SAr203SWOUycsS2kQSuKw32dCc5uG6cik/iXd2ATcaDkQSo6Vd4JhUa4+JAvZMM3d2RlJuXG5eFULZSGBJiBI2y0WmgG6AXFeG3Gv3b1x1YqRbCZRoQYJUDTMSsFoLH00rONYosTmGVLBFtRBCHMZJ/lZmuENppy5Uc7c9o7Ny5bOVpfDm6qBEzpmWVuMSC1u4DmUBZzGFIjcO1lUe5aa4LikNlc+EmHmX/CWg6kgERyiiF3aKWDVFkoFtzp4REnUlhGuhJHsdqF8e7V5PBa1bWd49/7VR47x/uwUSAdRAOg1/cek0oWscysWhWzAghhI15jmCJkEUxRbETn4QQBJJLEsTvVq2vSdulRcOcXBMQRuKvd5lpUm7oicnZGbbRET7VV/wCGkHQwatd6zTyA3PIep2FaHEWwNHYzyCn65itYuXg0qJ31onKxWd4JE+sb1fwePvnTOwAHWrGFUOIEkcwQAR5xJ+dWPsORHLDoB5zQTyVprYLlXZSXjd8bXWHpH9qr3sVcf43d+fiZj9CYr1rFa92aKzLPbQjnXt62rDUTWuStsprPNmEb4O2wiMsVf4Zg7anSqBBHiqTh98l99ADWyuuwt0He98hXlVu9HUfOspNCqFnnWzaVrmrQtVxTZ0LsHdGGyXcQbVu3fIAS7q18EMFYKASlqchLsApy6TOh/h9jvcVaNwZne8rvmdCZ+O9YJBPiRXZws/CSB8MDj9t8s9DuOvr8zTBwjtDBZHgZjaK3CTKmy2ZSdDMxA/xEEayqpQLMWVJHXP4ZdhbBs3MTdVme5ecrmywBbunIyxrHhG/Tal04u2l58XhR3qhm71XBS8U1JzKP+eusZWXMu4OnhWuE9pbrWktI160Ftd3AcrmG5Agg6S2oj4Z1mnB8ELafe2s4znNeBUXQxgEYjQK77eKATp0oZd7KYX/JlLjqm9g2NhbF2xcIVu8Um/YYeI23dZfUSVYnUEbTqPxnHbiWraN4muktdBETuzAQwaD4tB11qxxHIZNtLRLjwsO8W4IbQsjNlfLEDNmOtQYXic2CkWXhgEUhlcprMkt4m2jSIrr+zteCuuChVVrluzZYK+fJdIXMJDEZgNNNzPrFMacGexd7+xb4b4QCbyvBhl0JVoyZgc2o3IM0E4OMPcFtg5wpV4yIFdWXNDI4MEKQPiG0nfemq92evpiAbd22Rcm5byPkLgljkyxF0hW5sRpsIFbdHN2DeOcaxV1GN9c1plKMEKvbg6ywVmj3iKju3CEtZRbhwcvjTZTlylQpj0NUeINiSxthEDyQEVihJUiVj4xMGYLAxqTQg4sG73d9zbcpqyZpkbKhIX3KwPWIrNs6kuh2xmHFq0t+/mRdpKWzLaiEBKk6DeANd6XuC/ZmxH3oxWVYYl1XPMZwFKudDlGpkajlqLXYm7bv4+wndSQ4ZnPiISza8MtGglEHWi/8U2t27pRWIfujcyopi1bWdY+GSZb+kAzutbSozk7oNdpeyhvWMK5Y2rpuBmcEjIhV7pBnYKVB1gaEUm8e4vbdRaw925omTvFzmbUk20GgKozozMd3lM0gKBc492ovYhMMjkEsqF9IBusAmQFjr4mOsCZEaTQPifHEN0W0VkhfgCFXfWQzXGlVQgbIHEDcmtsFL7I8XbVlwQYKMyCwx2kq2UZR1AYDTXbpQqzfuPaIZmctdKKVWHLxbBhTBEiGIO2Y7VZ4rjDewrZUZGW4oDB80OgW5C+BSRDLyPqIpmxwwx4TZxwdUuq47zKASrXZLoyxoYynYaBY5UKTCdeTlfGLariXRGZlRioLRmMGGmNN5qM4NWE7H971vxs2/tL9y2a3plaCM3hBJIIBBmeQ25mSZU0WZExt50x2qo8ufegacCyakaDpvB6VatYyBAB/7iSfltUWIxDNudthWiWzR1a+Rl32GOH4FsTIzwyjw5gMs8pA26SPrVrjfBrdkLlLFiBIMbxrEcp9aocJxvdkkc6LLaN5gx2FKlLiY3QHt4a4dUBnl68vrTj2o4gmHurhsspat20N1hJa4AM7Hy1H10NScCwynE2U6uCfRfEfopqrxdxird8xLMXdfUyR+cVLKam1yWgXNNbKF5zzC/Ifp+fnUBuf0r8qCcM43kGVwWUDwkRmHlr8S76aRNGoBEqQQdR5jqKOWNwdMBxcTRrh5ae1VnunYmrBWo3SdxWo4putVyTEUQuW4E1UuQAWmfLrTUw0RKayoTjTXtMpmkb6GP2fOsDVBaufhO/L+1b01qhjVEk1ur1HWLQghPhmOK3EIAkEHXpqN9xGadOnOnS1/EG7bxEtdN0MEVs85CjLEXBEAKDJPlMcq5yWjWrdq7n/ABBDG5bKNBpEnypcoJleHL4Z0zHcXwpuXLmGuB0ykZSjKynykDvF0GpggEUv9pcOuVSuslQGAHLUqZIIMgjeJ57UOwXGibbWRbUyVaVgEEakpG6lTHsOleWrJtOFgrdYzALKSIkEBoJ0HntQJNMqdMvdm8NetEYyw9ln8YfCvcKM67zaYwHAWJAIYZecimy72hxPEbClMBNsBgct0g6GCyu8OuVpX3Ijelm7mGHZHCsAxKgqjKH8OWSJ8RBcFuWSBynTB57pK5GlTr8JAIEgkiFIKk69VO1a97BSJ0xiKMjpiY3Ld6jCTqc3epKn0kedTcP4sCLtu27m0VE23uqyKUacwOWEOoEKRMnQ8vU4dcveH7MoVTqbkE7SxEyRMgxIG1RJwm6rdbaHa1bQLmImAx1aS3Iaz50HFDORrd7RJYuMEXuWGYm6FGZCSYyqywwYAgkmPFrW/EeLtiHe8Tbi6FHhBAAlbey7kmZHPTQ6yR47i8LfDHuEtuQUd1tqBqZVihJCnQ6rG/pFfAsURjadu9bMWCl0A0ygwNcxCgaCR862/BlfxFd8aUstcsMr3iLeaZMPbfNBA8yD5TrXnHcd9oxLNYebYW2yOAAlq4z6q2zEG5qRGmdq34jhb1+3dLC+924ciZ840tn+YgATA3InN5TQ/s/wZFsXnui6l0q4tMrEIMsAZ9wyzmOsDWTsKNpVYFuw/wAQtKgAtoWW4DcOXwqQzoHFuBMgLdknKeUDeheOVRhb6C4rWWs96iicubLnRiDqHEx6CDvU/Z7Fm7g79llAu4c9/h2knws2W6ikwSBAlduWmlD+ICxYw7WST3hQqoGY6OZgGIy6z4tcsbk6rjrRs2qbYlKfvBPVfzqzcesGCn309POtcVbKtB56/Pl+ntT7TZ5bPMJbDOAadcNwVO725Us8KwuoJp0svCelRepm7SQjI30hVu9nbneeFSRNH0wptJqIrMNxps58Og515xLiRuabCglKUqTGSpqiTgjMGv3eaWLmX/G8W1/zGvOG8PcAmK9w17JhLrD8dy3b/wDyDcP/AI1Jw7jDKNdqx2ElHSYl9peDNafPEK5O2wbePfU/OqWB4q9rQeJNyp284O6n09waeeP4bv7LZGBB1jzBkfWufthiFZiIykLtz/TSrsUlONSGyilrwE73aCRohB/xAj/Lr9K0w3F2YwVXblm/vQqalwvxA0bxxS6F8VQZxF0kabc6HYt/CPf8/wDapxciocQmYacj9CP9BQQVApFAmsr3L6fOsqm0NPQN/St7u9ZWVxz6NQalrKyhYDNGrwVlZXeDUMHAkAxCQANbW3m6g/MaV1jjtlTdMgGA5EgaHuyNPYke9e1lSz7R6mP838hR4l8A9f8AxB/PWjHZNQyNmEzkBnWQYBB6gjSK8rK59ms84+5QlUJRTBKroCftESQNNiR70Sx7EfZ40kpPnqu/WsrKF+Tf4QP23EGyebk5jzaM0ZuvvRHAIPsKtAzMyyeZh1iTzrKyufYP8JBw2+xfKWJUjVSTHx9Nqq3DGExAG0Jp/wB7VlZRf+gIDdyqYvEZFCxhxGUARmJJiOp3pGt32dmLMWOY6kkn61lZTl2/5Cc/QRv/AA1XxR0sean/AMayspcf9/oRLsLcL396YifAfSvKyosv5hEuwQTpUTmsrKZENF66f/R2/wD7rn+RKqs2lZWViCl2iMOQDBP7FCcYPu19X/SvaynYwvCA396lwvP2/OsrKsfTDfRc4YuZmnX1161d4lso5ZW05fhrKyp5fmN8C8aysrKsXRx//9k="/>
          <p:cNvSpPr>
            <a:spLocks noChangeAspect="1" noChangeArrowheads="1"/>
          </p:cNvSpPr>
          <p:nvPr/>
        </p:nvSpPr>
        <p:spPr bwMode="auto">
          <a:xfrm>
            <a:off x="307975" y="-1744663"/>
            <a:ext cx="5286375" cy="3962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SERUTExQVFBUWGBgXGBgYGBcdGBoYGBccGBcYFxwcHCYeGBojGhcYIC8gJCcpLCwsFx4xNTAqNSYrLCkBCQoKDgwOGg8PGiwkHyQsLywsNCwsLCwsLCwsLCwpLCwsLCwsLCwsLCwsLCwsLCwsLCwpLCwsLCwsLCwsLCwsLP/AABEIAMIBAwMBIgACEQEDEQH/xAAcAAACAgMBAQAAAAAAAAAAAAAFBgMEAAIHAQj/xABAEAACAQIEAwYDBgQEBQUAAAABAhEAAwQSITEFQVEGEyJhcYEykaEUI0KxwfAHUmLRcrLh8RUzY4LCJDRDc5L/xAAZAQADAQEBAAAAAAAAAAAAAAACAwQBAAX/xAAtEQACAgICAQQABAYDAAAAAAAAAQIRAyESMUEEEyJRBTJhcUKBkaGx8BQz0f/aAAwDAQACEQMRAD8AF9q+ElnVhqIcCeZkED5TS/iOG3VSSkAzqSBtv/auj3ipXPGq5WWeo1BHtuDyFInE7veMUe4bd3cF47q5m5zE2m5ayum4qWSR2SMH8mVcdZw6DKXzsUER8Kkbgxz3360Fx5LIAp5agabQNqs4jCd0xVlIbnm39RyI8xU+HwxOS5Aj7wHTYomfX2ih6pge45LilQAsWmYgax5zAFbYu0FYhSCNKKpc25e1D8XhmDExvzG1GpbJrsrAVjLIivRV3DWxGwNE2aNfDu0CXlQ3GAuk92wA3bYMOikEe80xYZa55ngdPSnjgnEftNvMBlZIV+ctHxDoDr9agy4+HyXRNkh5QWU6GtHGlSxFax8qWmJBN5D3ix/MPzrnzMJOXQSYHlOn0rpt1QHViYAYamBzrmeJPjYgzLN+Zqn03bKsPTJLIq1YxLI0ozKeqkjaqtqtg2tUPYxhW/i3uEM7ZiABMCYHWN68tYpkMqxB8qqK8VjMaDiugEWcPiiGMkw0yOWvl61LbuQKqWhU4rqSZ0jd7k1WJ10rd7mulaAxXcqDiia1POoxeqF8VppVa7e510XbOonxGIqvbdmYKoLMTAA3JNQvcmjnDu1NqwsLZIMasCCW6kkwfaik5RXxVm7S0M3DOGvYs5HKTOZoHyBb8UV6BrQJ+265vDbLLOpJgx5D+9YnaK42oVVU7Dc+s/6V57xZG7aJvbm3bDTab/Kt7R1qg/GLciZOgG3lqd+tE+HYhbi5lnQxr7bUPGS7QDjJLZdt29qkNusDRFbs1NQBpFZXlZRGEuGuAqpOuhGsfPnsdfQ0o9tOHRlujYeE+U7fUj50W7L8Sz2hO/P12H79Ku8awYuW2BAgg7R6g+v96sPea5xaOd4XHDS3d8VqfdJ/Eh5RzGx6UwYThjWMPi1Yg5Fcof5u8thVYf8AbOnr7qboQSp3GhpmxvHg2FSR42RrYj+nw5j8z8qTlT1RJG/6C3bNTK9VAatYayWIA509oW0avhFYdPSt8DgHbwqpYk6QCZNXOE4IXLgB1H510vBYRUQKoAAEACh2BJtCNhOw994LFbY5zqw9hp9azFY63gLot4cZ3U/eu+5Gh7tdIAI3IHTfk2dpOKGxYZ1Guir6tpPnG8eVcuusWJJJJOpJ1JPU11Xpmx32P3ZvtMt8Mt0qlwN4RMZlaYA6lY19jRhz/euSo5BBBggyPUbU48M7TtcaHAB0iNjpBmeZ396kzYnHceheTF5Rd7XOBhH1ElkAHMnMGIHsCfaufBtab+2OKm0iQDLls06jKIgDoc2/lSmi0/03/XY3EqiT220rJ1rFGlaEU4It22mpymlU7VT56FoBolt1IdjVVWM1bfQAc+dBJ0ao7ICYqBm61KVJqG5dgwPnQxTYZhtn0rQqBzr1mneqzNTVAxHlyAdKp4lqsOaq3hNOigjfCa67Cjly7EAbaUMt6qpGmXf1qa5doXtmlxrnnTR2MxoYXEI1BzTyg6R9KTS0D1o/2MLnEqqmAQS46hQYn3IpWVfFgZFcWh1I1ry4Iq5cs5Z51VqKzzjzIev0rKwtXtbbNtiL2Y4hkuAHQN+ddAW8HGTmdhPKZ26BpHuOtckUkV0Hs/xTwjNzAk7nWBoeesH9zVzPbwS1Qp9rcB3d7MAYfy/ENPeRHyNUsfhsjBIIKgSDyJ1PrqTqY9Ke+0fDRfReRDKZ6ZSD7afKTSRxe+Wv3WJnxHX00j2rjMq4xb+yrhMIztlUSYJ9gJo/wvheW27EQ2QkeRG36fKrPZngzWy1y4IJlQOgnUz5xRLFYbfoa7lslUtgfshYm7ryp8LUpcDt5bpI9KY7tw7DesFzVsUO2/EO8urZUkhNSBtnP6gf5qWLlsjQ6HpXTMNwoKGKBUYz4soieum9JHGeBXrTMSrOo17wDQzqSYJjWd61aCT8AcW9anDRUCPW7tWs1lniHEjdRFI8SkyetVFWoi/L61NZGsViioqkF4Jra15cWvc1VMTjMqz8vWtSbYKTsL8I4ZcxD93bEmJ8gJgk+Wopxw/8MbpUkPmP+HKvzJMnygVX/hBwO8CcZeYpaIJtrMFzsWK81A+GepI3k9XsPcuFWUqFOsROmkazH+/z871PqJQnUWqX+fothgi1cuzmeH/h9c8SyoO8n4h5ZR+dAsd2au2jqM3UqDp612+9b18Rkwdx9fKqmN7PBk16T71N/wAuV2w3gi1o4VxDDZEHnQkiuscU7G273hDlT5ZTHqPz2pH7Q9hsVhtcve2zs9sE6f1Luv1HnXpYs0XSemSvFKIvTVe4akW5qR00PkfPpUd6q0DRG5qA169yo81Ekcy3hToR51PbtyYov2e7IXLgNxyLVqN2517i+E92CQQZ5+VJlNJmd9Ap31pk7B4rJiCMhcupUEH4ROZmPUQKWmEGmPsFcb7WADEo86TIAmPLWNfKhyfkYMvys6BirxaNqp3GFT3gTNVLoivOTPPIya9rSRWVtmHOdKYOzeIkFNyNRtt7+/yFWm4PhsWrGwr4a6P/AI3+BtNlO3yj0ofawJw98yGKwemb03if71dDJGTryethT5aHjCJnXlpIjmD+s6n38q55xzAizeOhyk5h6TJj98xTn2bxsMFaH7xZhJ031adhqfeqvangxvPbEiZ3A/DBkAfIe1NfRRmjcQlkgT8qhvWWffSty7gDXX0FeC4TuT8/7UqJ53RBgMNlY6e9EkA6iqaprIq0j6gURzLSjly9K3v4VbiFHXMp0I6ivLelL3GO2NpVdbTMbgBAOXwhh671wC30UeN9jcKksL/caaKxBG++pzUl30hiAysoPxg+E+nWt8ZjGuNmuMXPViSY5e3lVW63M7/lRpMoiq7NjcRerH2/L/arNti8NARR05+vlVXB4XMZOvTzoti8O1s5WEMACRpInWD0Pka6Rz0VjrQbix8UdBt5n/SKKgUycI7FWcQi3rzOoBKsEOrfygHkZrlNQdsfhx85fE07K9q79x7NgKxTRSRPw210JaIidIERBGsiOycGvMtsTMiI/U+n9qVrVtMLbtogthQBAXmfxGBCz1Om9F8Fx0vAVCSPTb514frZtv4xpHowhXb2FrUm42ZiRpqdhPIDryotj8WVtSmp2AoTg7jsRntgADcmfLYbUWwZB9przcmW2rN4asUbCd4pulsviPlGvmPrRW1d7qBmJB2Hpv7xr7GqPbDsVduA3cFdNq5mzsmmW5oQfQmeehjlXDuKcTxdm41p7t1GRj4ST4SdRlB2HTl8tPX9Pjh6ld7/ALiW6O3cZvcPukW8UtkM3wm6Ek6bo8A891OnlXNe1XZ3hysRhsUtt13S4+dI5EMJdZka+LTlSHxDjd+5IuXHYTmgk5Q3Mhdl3nQChpea9PF6LhtSYmUk+0Hr3AroOoXLydXVrZ9GUkHTloeoFYmGsoRLl2kfDtQJbpEgEgHcA6GNp60Rw+VRbe4wGYnQAyFGzEdCZ+VUyhKuxLpdI6BhcGjIC1xnPJeQ+dBMVeLrEmdd5IPlTBw5VayGtsHEaEGf9taAW08S+o/OvMhK27JPclJ7AT29dND9KnwHFr2HZmttlZlKEgCcpIJg8thqKO43hquJGh/Ogf2cklSNRzqyMlLQcXyGXsdx97mJVHd2zKwAYkiQM36Gm6+da5lYxAsmUkN/MN9Ry6b07cFxnfYdHExquv8AScpPzFT+px8PkhXqMVVIvM9ZUBfzFZUdkgnY7jbuSpY6H0gj8jVO5xK4Z8RM8zqf3pUt7i4u+HEiTst9R94vQXAP+cnr4hrB5VSv2mRsrRsCCplWU7Mp5qeterGP2eorjuLOk9mcWGsqVhZgtA1kHb5fSKJY5IEjUjX5D/TfzpK7GcRKt3fImR+vtp9aerqkiRz0+gg/LStKovktlS6PrqKqM/XWrKGRHT9OXy0qvfI3/etLqtHnONOjdLs1Fd4patsM7haVe0mKIYINiJPWJMD03oEGrUjeI19p+0Fu6nd22J8UkiQIggg/zDXzFKpOY5V3+lROZ0+dT4S8UYQY16T9OdGlQSSQQ4Vwk27v3yaHYzIMg6gjQ6fpRvtB2WtEIwYISTObQkSDA58yf1qth73f3UGyyIOWRvAzASFmCddNI5wbWPP3jXHBY7ZQRrzhcxiNfTSnxSKVjrsuYLJYwly/h7am4uVAFWTnchQYjXLDGKTrWHu3WaEuOwkvCsSDPiL6aa7k029lc5sOt4L95o68tTyI2YEIwI2NTcZx6YVT3ed7lyCTcYNqo0cqFUE7atJ6QKTPTKZ4Iyhzk6oTcTgblqBcRkJ1GYRI8jsaYeHcRVcOiGG1LBehJJltehAHv60sY7Gu7F7js7HcsST9eXlXvDsTSpRtbJMeR423AP4niDzJMzt5eQ6CiHZzFNai4DBmSOo5g0GW1nirKo1vVZK8x0qeSi1xA925XezsHDuIF1UgSp5yDB/OjGEuRodDXLOy/aEo4t5xlbr68vmfrXSsLj15nkNfqK8D1Hp+Ej1YZPcgF01pb7W9g8Ljl++Tx7LcXRx78x5GmO2wAmoLmME6Ult4UpRdMFJt6PnrtR/B/GYck2h9ot8iPjA81P6UmXeBX1+KxeEf9N/zivrZruutVrmTmBV+L8byxVSjf9jngTPka5clpACxGizAj1k/OtblwsSWJJO5Jk19Kcb7E4HFSbllM38y+FvmINcp7c/wzXCr3lh2ZZ1V4kdII/WvX9N+K4szUWmn/vkTPBKOxX4B2luYZoBzWzuhJj1X+U+m/Omw3UuILtr4WI05qf5T9flXPrdoswUAljoAN66R2J7K5LF977lQQixyDzKgdWj8+dV+ohCK5+f8kc8euRbwmALESDG9X8dwQPbOWF5QOempOs1WXEi14VuMQNBOU6dNRPtVj/jJOhcL1Pdzv6P5VPDNBIHHkxxRzDH3GVmXoTvWmA4ldD2wrOQjSFnSJltNtfOnjG9nEvEyytJmFkE/vpQriPAltJ9ypVhvM6/Onf8AIxyVGyyw+xksXhcUOOfpWVzwcVuroGIjlWVM/SS8Mm9hfZJcNHeDcJa8ptsrBRrbciIYnVBO6t5bHXnVJOMXZhMlvyt20H1gn610HheCufZ0NyVugSxPr4Z84iqJuVaKLSFu3aFosIIygQOYIMn5gmnbA4tcgJIA8J8jqY09x8vKlvEXXxB+EBkBDRzOYhvkREdKK9mVb4SIKEg5iAIAPM6agnT89q2LbVsphpuJYxGBdYcAgERB6A7+W+1UMZcKqS0ADXWnZsauItGABEr5AnzjpXNO2eKCoiaEsc3oANPmT9DXNfQnNH5WAeMYsXHBGsCJ2qkMMzaICx5xy0J/IGvLTZ3CaAnny9zyFNmDuJYS27wdxIiSTsPPp005b0yEWwFGwVguyd1rYc6TEA+bZZ+dCMRZKuRI0n84B8pifSn7CcbN/JZtIykkqqDLJ0kx0UAE/XlS/iLKOtzuUtuVWbjlfEw5ta5DKATO5AMCtkkiiPppyTkvBnZjGrbYtJBIiAdIkHXz1j/WmW9h0cKsKx6xB16wNpgaUs4LhtphOcr1ykEnoQSNI9KMJKXAFOYCeeo20/LU1u6H45KifFXgkMuy/Tz9NZ9xvSji+Jm85dvQDoP3r70d7Q42LDKg+LKjHT/E22gB29I60J4HwY3GEjQnT9QfXby8qB7E+pm2+CBeJwzOPCJqvhbZQwa6rhrVpMqn44KweZOoPz09VqlxdcPbAUoM5BJgbZjJJPUnlR+26EQg3oX8AQUBHOiAMLNQtgjbOTeNQRqCG8QII30NQ4u6QtebJfKiSS+bBWIxHjMaQdCORpo4D2wP/KuOBIjXZuWh5ct+vlSW76mtM8iD/tTsmCORUyzFllE73wvtFzEnTLBO0eZ0J1qw3EBsoAE8p/2rmXZ+1d+yI1rfM6ETIaBmBg6HTTXpWYrtDfw7APbZAfxL4k9wfEp8pIry834dJ/l2j0oZl2zp/wBqBPPTrt9Kp4/i+QT+ulIWG/iESSHUfMD311qPFdp3vMERd920I8hpIk1JH8PnypoasilpDSO2aE5SDPtQ3tJfbE2+6tqczdQQF8zpoKFYLgzXLk5gFG5hs3Q5SeXnTdaswNicqiT0AEAk+1ejj/D4RkpfQGSVKjn1rszbwpOXxvHjY7+YUch5fOrvEcQFw1pdwzO5HX8IPyBNHhZU25MSzHp1+Z/frQfHYYsUtqC7ZQqhRJJOsAct5PTcxFes+0iUU8bxUg6MY6SdOgmaoXO0sZV03EkiYH7+VdCt/wAHxctE3r7W7p+EIFZV6Z51c9cpUeu9KPHP4V4rDyURcSgk5rRh4HVDqT5LmrVwemTvLButBrDcMv8Adm6LbBIDB1e26weYa2x+VVziSZn3pP4ZfvYZy1m+1lho4GYRE+G4h0IGu4PpTBh+Js4zXAmuneWj4D6puh9NPIVPlwVuJNkwvtG1zhdpiSVEnzrKtIsiRr5jasqfk/smuQb4LwC1bt2w6gupz5v6j+YH6Uex1zw+9CiahxnEoYKeQ/Oq12UuJ41iLykMEDsM7kGE2UswG6QBO0ET5glg+I28jAtLCWyqSQGCwrA6BphhtsDtNB2xfSheP4f3qeD7ts8tCgFxlg5T+J4Og+U7UdFOGdtWibg/aG+MQl1bv3Ls5ZYEZFYqAVIBzEFSMs7mdjWuNwqtd727dIkBltFWAy6Bf6cvkNduQqfA8Jdbk28M9w2wTkJXN3bFjCAKDcy6FhpvpJNKfHu0F17rqVCMNVhV0gknlrp06HczRpX0VSSfYQODX7Sq+EAkZjljc7id9NtzRfilhLWKNh1JtLGo/rUeJR6nlS32bZr+KJv6zbjNoDuII1GkchECKae1el1Vn8C7dJMa8zpH+9MrirAW3SLgsKc7W5AKsgKgSA0KSBI1K+EiRoTrQ3DcCC3GjEvlMEhbbBiRrqC0BhrqCdzrrUHDsW9ptzkMFgNQYMz/AH/XStu1/aa3bt5bZOe4DGp8ImMzT5gwPKglc2qLsGb2oNNgrF4qwLgNhzlzkwVVdZjwBTCopIAHPaI3v8ExbXXzMPwyAZkaaSNY66cusUuDDILS5Z8RVNzuEZ5PWGyGNtCNKd+G4O3YsCW+8aDyABJ0Ea7aVvHVIjVJkPaiwqYadZOSekllmBG+/pr7U+B8Ua2pOh5QRz8/3yirn8Q7jLh1CnZbU+QJeSfImB8qDYPCFrCuCIDDWY5aiOo6D8qFJ1YM4KU7ZPw/HMuJzXM1wMYJJ6knN7REUe4ri1lmMTpBIIGvMj9PKqOGwEkNIgkadTr8hrW3HF718oYbkyTG3Lb1o4ukMcU2VeHYZTaQsc1xPCGBYGQxJ0BgggnfYkxBq7d4cXWq2DwpRmBMjT28vONvYVLi+M92IGtefmblPRB6mXLLT8C/jeGOpOk+lUY60fTtAh+IRXpvWrhIgaAGfWnqTXaDWOL6Yx8DxIw+AsmSWdncwCQozRHmxiI8jUPa/tR3Di2mVmymSROWfhB6ys71rgeN28Pg4KnMLht2jI8RbxGAd1U3NT5xyMLuP7PXbjs5YEsZYnlJ/Yjyok1ZROL4KKWwMge/d8Kksx0A/f1p6Th1wW7CMhRlKqWAEMwzRBGoJhfeau9meALZSVTxH8R+IjqTyG5jl0mmi5gVKRcGadIP0MASCOXPSukrCxJ43ZR4NgljvBqxkMxnce/PppW3E+JBbZKwAoO3URt7ke8a1QY93J7x2XcAkQfUgagE+W0TrQHFX7l8FC4ybEqIMfyjU/P6Vzkoq2ZlyKPybLuHx5K27ayzGAfINzPT0olwjiIt3WMakkTzjkB0GlDcBh8pECAoJ+SmKt4C0BUcskpvR52bK5x10OK4qRNVMRxFRzoTiseyppNc4452ouZyBIqiKsTCFjx2gfC3YN1VLL8Lg5bg9GGseW1JbcPwaEsWzeIMDCgneVcDwOD5KpGuvRcxXFHfdjVTN51QotD4px8jrf7Y2SxPdofPKv8AavKTUsswkKxHUKSPmBWV3FBcH9HWG09aXsZfm40dY+VXb2NuAElQfOdhS+uNzP3aDM0dQFknYnlS4ryaleg1gr2Qq5EqGgkzHIH5TPpJ5GrnF+B3zaGIustq6VzW8OEIgmfCwYnXLrJVQBGhJ0r3+zrW7Ls15D+FrSMM4DyO8zmSqALqoAmOoFMfDODZ7K5TcMMYCgQZMk5iQTmYkkzrr1rHI9HFi4grsd/EFrj2bDhc+bw3AqgkBWgMwMkeU8qM9sOGW79xzcS2LqMCZgHrqRz1Iobc4faPELbTluqpvFCpGgU2ucZPjU5ddt6i4vju9v3GeCLjHacsyQRvoY/etNx96DcaVsUMfZNq5IBUzOmzIs6CeXp8+hbE8SF3xsCDA9dCw9xH5VNxLCvdsEHTuoZX1BIgzrOvLedKq8JFm4iq2hygBllZ3YyNNww31gCmzQmJFi3yoYge/qZ6HYef5UI4xwBnsreiJGmZ1HhBJmCNtddR1iimNwMkWwfuz+IzlAkzJgldufUelT4vjBIyMAymRprlBGVo3mBOmsg0EXT2FLa0LmFvCbSkqFy6knTMQoBk9Y+ppr4VYLkmVJEjxaAkfyttEfOljEcLNoJeUZhJABWVCQBlE6TJIJMTEdabOC4kdyFu21tjQnwkKhIOV/MNIE677mDR0DdBLil5b1oFwCGIRllfDLRmAMaAgRGvrSzxLLYdF+KyNlAGxGQKFA1EifU86v3ciL35YtbRg6KCIyqY1nmxlfbyqpjridyr3FYXrmqpmDlp5CJyaRAjTUUtfoH+55ibN1F+7A0ltSAQJkDzjbr89cswwLXGHgkM1tSyg/4gAWOkQPOq637Rbwpce3DMC+ugPibT4hm0M86muYwoQwVkZSwErljQEqg6gQSPY7Gi9ty7M5pBJsXbZfu7mduYYMrkgSYDAZueg2pRx2MLOfWj+K4tbAtMxDFtWFsgkJIOZlmYInnpUHarCWDlfDo2oDM0sZkmSVMxuuo358qV7ahIlliW5IX3ufXaiPCcA19rdtDDO+WTsogEs3kBJofYsM8QCcp16Cfypq7NcGZrdx1LJkDi4CACNNSpOnwlT7jfauZ2LFye+jOL4I4jEJbsT3FhFt2ydBoSzXW6u7Et11p34NwrKgA1MAeZ5a6dfzrOG4ANZNzuxh1VURLYJJuMxMmTqCAJOlGbubCXEkAmA6HkRI06g+X9q1lHltkN5RbOU7jpHltuJ5fTyoJ/x0tdGHUeMjMpnRgTtII0Cz4tdvOpu1PadDNxkRH2YqNW0IjczodfTpSZhMbbvYhbmIvdzkkpB1k+fLT9867oGWRRVsYrPC714lXGQIcpUFZJEGfDoF6dR01pk4H2VXmB/pS2e1vd3lIu2rob8SQA6iTkOpyMupBO89JhxwHGFcyhMjWCCCBtqOY8xpUmVN7JcsXJ8+0Q8Z4KLY8I0Jge4oCgCtB0pk41x62cgJ2YMwkSNYE9Jk/KgOLspcPeDPHRYmfM7Cp8c9iZR1+gTw1tWWDQHtB2Gt3gSo16ireF4qBpky+pLfnp9KJ/bMyxNWJsVqJyHGdlrGHb/wBTi0T/AKdpTcukeceFPeagXtBhbP8A7bBqzCPvcUe8bTmLYhFNGe3nAtTcG9IIcdRT4Lktsrjk18UMjfxAx0/+5dfJVthR5ABdBWUu17R+1D6M5y+x5x3FYZkPwyNP08624XeS2t6/CqF12EZ2MagbgAyd+XUSE4zgyHUsZMA+U1twzM1xEAJzOgiCdCwBMDcCZ25UvtBR1JDmbg7k3GJBMErvoFO0csw0POaNWsUqYWyi7vEL4iST4iB11JEc4PlQu2iWLLWMWGS09wixeAAZC+ZCGES66TrqJnQTGlrEDDYc3WdWC3O7zqAclshsrWx/MQBmPISBqZpLtHqrdfoF8ZdtOTetlRfXPaZZnMsqcoIG4CkwfOlPGYW6MzsVcHmCNjsCOfL2jrpeyhGTMrldGFwRDITAlYHiGXeOnLcteazi7ZN1mXwsyrbzA5F008WrADaB6UcJ8TZdUwDiOLXGDZMp8EQSIHlHoxEeVUOFurquS3/zRnJEHIyKJidYIhR0PrRXFdlsPduB7TlbJtgNbtu2YN4i/iuKQCdNBpE+VXuy/ZtLF5HS413uQxCFZbWAokeE6SCdNxtTnki6EKD2QpbRLKkqVzNAQSTtIbX+YyTPtSvxC0wIbLAYmSRESSYM7tHQD4fOmtOEX0ttbvXDBSc7ox+9AADFo8IHrOlUsRZIU27gIcwH8RBLELbzid1gCPSYJNEqdox2haxbXLcFC4B3CiQI3kbfsdaO4C7du4V7tq5cygxbUEK91wQSCxXYKSwSPHJAiDI3C2btu8UbxLDkaeEmFAaDoXhQvi6GNxTbwi5Zt2EN2/kIEhYgySNFLgI6AhSDq0j8O1ClRz2ylYwNn7Gn2i6ijKzhSVKBjKzrEwZ6jyrTGdiWFte6vdzlBBPdrBzCCR+PvCIXNmnLP8xm9x7E4DF2rZv5LOIbQXkju1InunYrqEPhJy7EkHQTSqezGIuOUHELV51YmPtJzBGIOdZPxMYMA6GJOumK/Do5teVZpxPsdjpkXjcVlXM2YosWvgUidcsEiBpBO9Bn4fibV1lud7lgqzqGYMLkFwpaJLcz5c+bHwfs3ibbhXvlEImGJYNBPwqYlQf6lnfSnyzw+26lA1vFOQqmRABJkGASRrscxWi9zjpuzHjXaVCFwO2+Ni4clpVfLFpWFwQAFzMwIIhuny0q12n7NPaKZhcdS+oGRTJ/FmHIc9jsARuGniDWcCblgsoIaGNiRcylZLLmJlg2VchOXVtRBFBsfxZ1wpS5ZlUuWmzHMAXNkowzazDMSWA3Uz0oHNt2coix2VwBuPcw6kQlwd2SPAxa4yi420iFGv6xTpewGJQob6qA9vKCDKEDTwEcviaTvm5GkXg+LutiZS60W7ZCssaAlQiarBM5W5iQNtRXQm49evpYsuqKuHQLmJIkZQqsRyMQSPKdK6XZqk6S8BG5izkVJ1Bn0kQCepjb1oN2h7SnKiMzOV+ASZGka+UadN6E8d7Qi0uRYdzyG0Ec/L+9LXDuLEM7XhnY6qRA9j0A9679xGTIo9BM4Zrj5n1J+XoK9xvZPKhury1KkEmOZHMxvFDW7S31OYrbK+hB9vF+lHuA9rkZMmIOWZi5y15GPh9dtOVc3ZFJt7CXZXgeGUs7mziWA0CtKAGRJUjU6HepsVgZkWhfWWB1ZHUKPwqMytHqTS5xTs13QGIwjm4u/hOY69Co1FNnCMSDaVpmQN9/ektUzo5Zw3Fm/Dey40zOr6aswOc6kwVmNJ3k0avcORFgPcI6FhHsAKHpiZ2NbXrpiSdPyqd4flZyyOT+QG7Q40WFJGsfza0uYbt71VflRHjuLtX81tbql45aj0nafeucYmyUYqarhjjLsZTiux3xXboEeHID/hB/Og93tnf6WGHRrKn8opYNb20LGBrTfZiglKS8h0drE/FgMGTzOQifadKyqCcDciaysrF/rZ3uv7DfGL8vGmn7+dacFxgs4i1cILBXBIDFSRsRI1jqOYkHQ0O787jfzAPzB0NWWx9okMbORgDJtOQCY+LI+YKf8JA8qyqVGI7R29wFvFcMsNYdHcPbAIifvFKkETv4ySN9zQvgSYdWupew9m9auI7amSPs9xrTQsQCGKiQQdjQjspcQ4d2JulsKLjiMhkyLesmf/kJGg+FdY0M/GcRmi0me1cd8wXMrZUUKFXQAAHUlYkmSdaQ27s9SG4pA3jikooUQyqvdzBDKQrMgM8m8xMr50L4RibbFS10WB3gtuXQ5rbZSJcEFcsyDoYjXaiK4u2950JY21WIhyULQqsIkkaMeew8gfcVwjEJcuXR3d5WDWzcs5+80PiDwIS7IjK2VhrBrYrQyT2e4biuVw6vbY2z4su7KJGVhJU6GNCB5UdwnC7d+4oQlzkDEpGbQAiEPiIEjUDpS0OLjNNy1bcouVLhtRdUzEXYIF3mPizaD1ovw/iYtZXuKcroGYhWZPCPBmAcXIgSPFEqOgra+wX+hdx3GLlnEpbsy63FlTcQ6tmOYBT4RIOx1j6FuOcTS7FzEWUQoCM4iQGiQSNY29KQuJcWa5iFvKlu3bttKBO9lzAGZhcLCdBCjTUgzRUcRe+GsriFzNEKpU+J9AygmWYSTlBOiEzMCi14B/dBy3wpLdsuzgZoZD4S0ONCRrzBIMg+VUbeED6feXAAQohVG27EkwPLy5VX7Rh8LZwrmzbAQhLrl8zmNFBjq0tm57RBq1wntZetGLVtFRviuLhjzBgnLLafzNv5VjT7s5SVdEzYJLaIRYAeCXDkZQZ0Pn11NDcZxJg5UsRrCoNLc6gwqDKYnXSifFuIZGbKbeNvESzEtkXWB44AYgawNdI5iqnZrD96BmY24JlkAyKWPIskbkaTO8Ch/cL9SVEUYe5fdjc7uSkbrzlhGZRII1Kz7ChmHW+9q1cKm3eZlUJlI722SAr203SWOUycsS2kQSuKw32dCc5uG6cik/iXd2ATcaDkQSo6Vd4JhUa4+JAvZMM3d2RlJuXG5eFULZSGBJiBI2y0WmgG6AXFeG3Gv3b1x1YqRbCZRoQYJUDTMSsFoLH00rONYosTmGVLBFtRBCHMZJ/lZmuENppy5Uc7c9o7Ny5bOVpfDm6qBEzpmWVuMSC1u4DmUBZzGFIjcO1lUe5aa4LikNlc+EmHmX/CWg6kgERyiiF3aKWDVFkoFtzp4REnUlhGuhJHsdqF8e7V5PBa1bWd49/7VR47x/uwUSAdRAOg1/cek0oWscysWhWzAghhI15jmCJkEUxRbETn4QQBJJLEsTvVq2vSdulRcOcXBMQRuKvd5lpUm7oicnZGbbRET7VV/wCGkHQwatd6zTyA3PIep2FaHEWwNHYzyCn65itYuXg0qJ31onKxWd4JE+sb1fwePvnTOwAHWrGFUOIEkcwQAR5xJ+dWPsORHLDoB5zQTyVprYLlXZSXjd8bXWHpH9qr3sVcf43d+fiZj9CYr1rFa92aKzLPbQjnXt62rDUTWuStsprPNmEb4O2wiMsVf4Zg7anSqBBHiqTh98l99ADWyuuwt0He98hXlVu9HUfOspNCqFnnWzaVrmrQtVxTZ0LsHdGGyXcQbVu3fIAS7q18EMFYKASlqchLsApy6TOh/h9jvcVaNwZne8rvmdCZ+O9YJBPiRXZws/CSB8MDj9t8s9DuOvr8zTBwjtDBZHgZjaK3CTKmy2ZSdDMxA/xEEayqpQLMWVJHXP4ZdhbBs3MTdVme5ecrmywBbunIyxrHhG/Tal04u2l58XhR3qhm71XBS8U1JzKP+eusZWXMu4OnhWuE9pbrWktI160Ftd3AcrmG5Agg6S2oj4Z1mnB8ELafe2s4znNeBUXQxgEYjQK77eKATp0oZd7KYX/JlLjqm9g2NhbF2xcIVu8Um/YYeI23dZfUSVYnUEbTqPxnHbiWraN4muktdBETuzAQwaD4tB11qxxHIZNtLRLjwsO8W4IbQsjNlfLEDNmOtQYXic2CkWXhgEUhlcprMkt4m2jSIrr+zteCuuChVVrluzZYK+fJdIXMJDEZgNNNzPrFMacGexd7+xb4b4QCbyvBhl0JVoyZgc2o3IM0E4OMPcFtg5wpV4yIFdWXNDI4MEKQPiG0nfemq92evpiAbd22Rcm5byPkLgljkyxF0hW5sRpsIFbdHN2DeOcaxV1GN9c1plKMEKvbg6ywVmj3iKju3CEtZRbhwcvjTZTlylQpj0NUeINiSxthEDyQEVihJUiVj4xMGYLAxqTQg4sG73d9zbcpqyZpkbKhIX3KwPWIrNs6kuh2xmHFq0t+/mRdpKWzLaiEBKk6DeANd6XuC/ZmxH3oxWVYYl1XPMZwFKudDlGpkajlqLXYm7bv4+wndSQ4ZnPiISza8MtGglEHWi/8U2t27pRWIfujcyopi1bWdY+GSZb+kAzutbSozk7oNdpeyhvWMK5Y2rpuBmcEjIhV7pBnYKVB1gaEUm8e4vbdRaw925omTvFzmbUk20GgKozozMd3lM0gKBc492ovYhMMjkEsqF9IBusAmQFjr4mOsCZEaTQPifHEN0W0VkhfgCFXfWQzXGlVQgbIHEDcmtsFL7I8XbVlwQYKMyCwx2kq2UZR1AYDTXbpQqzfuPaIZmctdKKVWHLxbBhTBEiGIO2Y7VZ4rjDewrZUZGW4oDB80OgW5C+BSRDLyPqIpmxwwx4TZxwdUuq47zKASrXZLoyxoYynYaBY5UKTCdeTlfGLariXRGZlRioLRmMGGmNN5qM4NWE7H971vxs2/tL9y2a3plaCM3hBJIIBBmeQ25mSZU0WZExt50x2qo8ufegacCyakaDpvB6VatYyBAB/7iSfltUWIxDNudthWiWzR1a+Rl32GOH4FsTIzwyjw5gMs8pA26SPrVrjfBrdkLlLFiBIMbxrEcp9aocJxvdkkc6LLaN5gx2FKlLiY3QHt4a4dUBnl68vrTj2o4gmHurhsspat20N1hJa4AM7Hy1H10NScCwynE2U6uCfRfEfopqrxdxird8xLMXdfUyR+cVLKam1yWgXNNbKF5zzC/Ifp+fnUBuf0r8qCcM43kGVwWUDwkRmHlr8S76aRNGoBEqQQdR5jqKOWNwdMBxcTRrh5ae1VnunYmrBWo3SdxWo4putVyTEUQuW4E1UuQAWmfLrTUw0RKayoTjTXtMpmkb6GP2fOsDVBaufhO/L+1b01qhjVEk1ur1HWLQghPhmOK3EIAkEHXpqN9xGadOnOnS1/EG7bxEtdN0MEVs85CjLEXBEAKDJPlMcq5yWjWrdq7n/ABBDG5bKNBpEnypcoJleHL4Z0zHcXwpuXLmGuB0ykZSjKynykDvF0GpggEUv9pcOuVSuslQGAHLUqZIIMgjeJ57UOwXGibbWRbUyVaVgEEakpG6lTHsOleWrJtOFgrdYzALKSIkEBoJ0HntQJNMqdMvdm8NetEYyw9ln8YfCvcKM67zaYwHAWJAIYZecimy72hxPEbClMBNsBgct0g6GCyu8OuVpX3Ijelm7mGHZHCsAxKgqjKH8OWSJ8RBcFuWSBynTB57pK5GlTr8JAIEgkiFIKk69VO1a97BSJ0xiKMjpiY3Ld6jCTqc3epKn0kedTcP4sCLtu27m0VE23uqyKUacwOWEOoEKRMnQ8vU4dcveH7MoVTqbkE7SxEyRMgxIG1RJwm6rdbaHa1bQLmImAx1aS3Iaz50HFDORrd7RJYuMEXuWGYm6FGZCSYyqywwYAgkmPFrW/EeLtiHe8Tbi6FHhBAAlbey7kmZHPTQ6yR47i8LfDHuEtuQUd1tqBqZVihJCnQ6rG/pFfAsURjadu9bMWCl0A0ygwNcxCgaCR862/BlfxFd8aUstcsMr3iLeaZMPbfNBA8yD5TrXnHcd9oxLNYebYW2yOAAlq4z6q2zEG5qRGmdq34jhb1+3dLC+924ciZ840tn+YgATA3InN5TQ/s/wZFsXnui6l0q4tMrEIMsAZ9wyzmOsDWTsKNpVYFuw/wAQtKgAtoWW4DcOXwqQzoHFuBMgLdknKeUDeheOVRhb6C4rWWs96iicubLnRiDqHEx6CDvU/Z7Fm7g79llAu4c9/h2knws2W6ikwSBAlduWmlD+ICxYw7WST3hQqoGY6OZgGIy6z4tcsbk6rjrRs2qbYlKfvBPVfzqzcesGCn309POtcVbKtB56/Pl+ntT7TZ5bPMJbDOAadcNwVO725Us8KwuoJp0svCelRepm7SQjI30hVu9nbneeFSRNH0wptJqIrMNxps58Og515xLiRuabCglKUqTGSpqiTgjMGv3eaWLmX/G8W1/zGvOG8PcAmK9w17JhLrD8dy3b/wDyDcP/AI1Jw7jDKNdqx2ElHSYl9peDNafPEK5O2wbePfU/OqWB4q9rQeJNyp284O6n09waeeP4bv7LZGBB1jzBkfWufthiFZiIykLtz/TSrsUlONSGyilrwE73aCRohB/xAj/Lr9K0w3F2YwVXblm/vQqalwvxA0bxxS6F8VQZxF0kabc6HYt/CPf8/wDapxciocQmYacj9CP9BQQVApFAmsr3L6fOsqm0NPQN/St7u9ZWVxz6NQalrKyhYDNGrwVlZXeDUMHAkAxCQANbW3m6g/MaV1jjtlTdMgGA5EgaHuyNPYke9e1lSz7R6mP838hR4l8A9f8AxB/PWjHZNQyNmEzkBnWQYBB6gjSK8rK59ms84+5QlUJRTBKroCftESQNNiR70Sx7EfZ40kpPnqu/WsrKF+Tf4QP23EGyebk5jzaM0ZuvvRHAIPsKtAzMyyeZh1iTzrKyufYP8JBw2+xfKWJUjVSTHx9Nqq3DGExAG0Jp/wB7VlZRf+gIDdyqYvEZFCxhxGUARmJJiOp3pGt32dmLMWOY6kkn61lZTl2/5Cc/QRv/AA1XxR0sean/AMayspcf9/oRLsLcL396YifAfSvKyosv5hEuwQTpUTmsrKZENF66f/R2/wD7rn+RKqs2lZWViCl2iMOQDBP7FCcYPu19X/SvaynYwvCA396lwvP2/OsrKsfTDfRc4YuZmnX1161d4lso5ZW05fhrKyp5fmN8C8aysrKsXRx//9k="/>
          <p:cNvSpPr>
            <a:spLocks noChangeAspect="1" noChangeArrowheads="1"/>
          </p:cNvSpPr>
          <p:nvPr/>
        </p:nvSpPr>
        <p:spPr bwMode="auto">
          <a:xfrm>
            <a:off x="460375" y="-1592263"/>
            <a:ext cx="5286375" cy="3962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Content Placeholder 6"/>
          <p:cNvSpPr>
            <a:spLocks noGrp="1"/>
          </p:cNvSpPr>
          <p:nvPr>
            <p:ph idx="1"/>
          </p:nvPr>
        </p:nvSpPr>
        <p:spPr/>
        <p:txBody>
          <a:bodyPr>
            <a:normAutofit/>
          </a:bodyPr>
          <a:lstStyle/>
          <a:p>
            <a:r>
              <a:rPr lang="en-US" sz="5600" dirty="0" smtClean="0">
                <a:solidFill>
                  <a:srgbClr val="FF0000"/>
                </a:solidFill>
              </a:rPr>
              <a:t>Xylem</a:t>
            </a:r>
            <a:endParaRPr lang="en-US" sz="5600" dirty="0">
              <a:solidFill>
                <a:srgbClr val="FF0000"/>
              </a:solidFill>
            </a:endParaRPr>
          </a:p>
        </p:txBody>
      </p:sp>
    </p:spTree>
    <p:extLst>
      <p:ext uri="{BB962C8B-B14F-4D97-AF65-F5344CB8AC3E}">
        <p14:creationId xmlns:p14="http://schemas.microsoft.com/office/powerpoint/2010/main" val="5601981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685800"/>
            <a:ext cx="9067800" cy="5897563"/>
          </a:xfrm>
        </p:spPr>
        <p:txBody>
          <a:bodyPr>
            <a:normAutofit fontScale="77500" lnSpcReduction="20000"/>
          </a:bodyPr>
          <a:lstStyle/>
          <a:p>
            <a:pPr algn="ctr"/>
            <a:r>
              <a:rPr lang="en-US" sz="6400" dirty="0" smtClean="0"/>
              <a:t>Which function would an algal cell not be able to perform if its chloroplasts were removed?</a:t>
            </a:r>
          </a:p>
          <a:p>
            <a:pPr algn="ctr"/>
            <a:endParaRPr lang="en-US" sz="6400" dirty="0"/>
          </a:p>
          <a:p>
            <a:pPr algn="ctr"/>
            <a:r>
              <a:rPr lang="en-US" sz="6400" dirty="0" smtClean="0"/>
              <a:t>A. cellular respiration</a:t>
            </a:r>
          </a:p>
          <a:p>
            <a:pPr algn="ctr"/>
            <a:r>
              <a:rPr lang="en-US" sz="6400" dirty="0" smtClean="0"/>
              <a:t>B. protein synthesis</a:t>
            </a:r>
          </a:p>
          <a:p>
            <a:pPr algn="ctr"/>
            <a:r>
              <a:rPr lang="en-US" sz="6400" dirty="0" smtClean="0"/>
              <a:t>C. storage and transport</a:t>
            </a:r>
          </a:p>
          <a:p>
            <a:pPr algn="ctr"/>
            <a:r>
              <a:rPr lang="en-US" sz="6400" dirty="0" smtClean="0"/>
              <a:t>D. photosynthesis</a:t>
            </a:r>
            <a:endParaRPr lang="en-US" sz="6400" dirty="0"/>
          </a:p>
        </p:txBody>
      </p:sp>
    </p:spTree>
    <p:extLst>
      <p:ext uri="{BB962C8B-B14F-4D97-AF65-F5344CB8AC3E}">
        <p14:creationId xmlns:p14="http://schemas.microsoft.com/office/powerpoint/2010/main" val="39139252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685800"/>
            <a:ext cx="9067800" cy="5897563"/>
          </a:xfrm>
        </p:spPr>
        <p:txBody>
          <a:bodyPr>
            <a:normAutofit fontScale="77500" lnSpcReduction="20000"/>
          </a:bodyPr>
          <a:lstStyle/>
          <a:p>
            <a:pPr algn="ctr"/>
            <a:r>
              <a:rPr lang="en-US" sz="6400" dirty="0" smtClean="0"/>
              <a:t>Which function would an algal cell not be able to perform if its chloroplasts were removed?</a:t>
            </a:r>
          </a:p>
          <a:p>
            <a:pPr algn="ctr"/>
            <a:endParaRPr lang="en-US" sz="6400" dirty="0"/>
          </a:p>
          <a:p>
            <a:pPr algn="ctr"/>
            <a:r>
              <a:rPr lang="en-US" sz="6400" dirty="0" smtClean="0"/>
              <a:t>A. cellular respiration</a:t>
            </a:r>
          </a:p>
          <a:p>
            <a:pPr algn="ctr"/>
            <a:r>
              <a:rPr lang="en-US" sz="6400" dirty="0" smtClean="0"/>
              <a:t>B. protein synthesis</a:t>
            </a:r>
          </a:p>
          <a:p>
            <a:pPr algn="ctr"/>
            <a:r>
              <a:rPr lang="en-US" sz="6400" dirty="0" smtClean="0"/>
              <a:t>C. storage and transport</a:t>
            </a:r>
          </a:p>
          <a:p>
            <a:pPr algn="ctr"/>
            <a:r>
              <a:rPr lang="en-US" sz="6400" dirty="0" smtClean="0">
                <a:solidFill>
                  <a:srgbClr val="FF0000"/>
                </a:solidFill>
              </a:rPr>
              <a:t>D. photosynthesis</a:t>
            </a:r>
            <a:endParaRPr lang="en-US" sz="6400" dirty="0">
              <a:solidFill>
                <a:srgbClr val="FF0000"/>
              </a:solidFill>
            </a:endParaRPr>
          </a:p>
        </p:txBody>
      </p:sp>
    </p:spTree>
    <p:extLst>
      <p:ext uri="{BB962C8B-B14F-4D97-AF65-F5344CB8AC3E}">
        <p14:creationId xmlns:p14="http://schemas.microsoft.com/office/powerpoint/2010/main" val="34636176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4525963"/>
          </a:xfrm>
        </p:spPr>
        <p:txBody>
          <a:bodyPr>
            <a:noAutofit/>
          </a:bodyPr>
          <a:lstStyle/>
          <a:p>
            <a:pPr marL="0" indent="0" algn="ctr">
              <a:buNone/>
            </a:pPr>
            <a:r>
              <a:rPr lang="en-US" sz="3300" dirty="0" smtClean="0"/>
              <a:t>What is the meaning of the phrase “a gene is turned on”?</a:t>
            </a:r>
          </a:p>
          <a:p>
            <a:pPr marL="0" indent="0" algn="ctr">
              <a:buNone/>
            </a:pPr>
            <a:endParaRPr lang="en-US" sz="3300" dirty="0"/>
          </a:p>
          <a:p>
            <a:pPr marL="1143000" indent="-1143000" algn="ctr">
              <a:buAutoNum type="alphaUcPeriod"/>
            </a:pPr>
            <a:r>
              <a:rPr lang="en-US" sz="3300" dirty="0" smtClean="0"/>
              <a:t>The protein the gene codes for is produced.</a:t>
            </a:r>
          </a:p>
          <a:p>
            <a:pPr marL="1143000" indent="-1143000" algn="ctr">
              <a:buAutoNum type="alphaUcPeriod"/>
            </a:pPr>
            <a:r>
              <a:rPr lang="en-US" sz="3300" dirty="0" smtClean="0"/>
              <a:t>mRNA releases the gene into the cytoplasm</a:t>
            </a:r>
          </a:p>
          <a:p>
            <a:pPr marL="1143000" indent="-1143000" algn="ctr">
              <a:buAutoNum type="alphaUcPeriod"/>
            </a:pPr>
            <a:r>
              <a:rPr lang="en-US" sz="3300" dirty="0" smtClean="0"/>
              <a:t>The corresponding section of DNA is replicated.</a:t>
            </a:r>
          </a:p>
          <a:p>
            <a:pPr marL="1143000" indent="-1143000" algn="ctr">
              <a:buAutoNum type="alphaUcPeriod"/>
            </a:pPr>
            <a:r>
              <a:rPr lang="en-US" sz="3300" dirty="0" smtClean="0"/>
              <a:t>DNA transcription and replication are complete.</a:t>
            </a:r>
            <a:endParaRPr lang="en-US" sz="3300" dirty="0"/>
          </a:p>
        </p:txBody>
      </p:sp>
    </p:spTree>
    <p:extLst>
      <p:ext uri="{BB962C8B-B14F-4D97-AF65-F5344CB8AC3E}">
        <p14:creationId xmlns:p14="http://schemas.microsoft.com/office/powerpoint/2010/main" val="17177182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0" y="762000"/>
            <a:ext cx="9144000" cy="4525963"/>
          </a:xfrm>
        </p:spPr>
        <p:txBody>
          <a:bodyPr>
            <a:noAutofit/>
          </a:bodyPr>
          <a:lstStyle/>
          <a:p>
            <a:pPr marL="0" indent="0" algn="ctr">
              <a:buNone/>
            </a:pPr>
            <a:r>
              <a:rPr lang="en-US" sz="3300" dirty="0" smtClean="0"/>
              <a:t>What is the meaning of the phrase “a gene is turned on”?</a:t>
            </a:r>
          </a:p>
          <a:p>
            <a:pPr marL="0" indent="0" algn="ctr">
              <a:buNone/>
            </a:pPr>
            <a:endParaRPr lang="en-US" sz="3300" dirty="0"/>
          </a:p>
          <a:p>
            <a:pPr marL="1143000" indent="-1143000" algn="ctr">
              <a:buAutoNum type="alphaUcPeriod"/>
            </a:pPr>
            <a:r>
              <a:rPr lang="en-US" sz="3300" dirty="0" smtClean="0">
                <a:solidFill>
                  <a:srgbClr val="FF0000"/>
                </a:solidFill>
              </a:rPr>
              <a:t>The protein the gene codes for is produced.</a:t>
            </a:r>
          </a:p>
          <a:p>
            <a:pPr marL="1143000" indent="-1143000" algn="ctr">
              <a:buAutoNum type="alphaUcPeriod"/>
            </a:pPr>
            <a:r>
              <a:rPr lang="en-US" sz="3300" dirty="0" smtClean="0"/>
              <a:t>mRNA releases the gene into the cytoplasm</a:t>
            </a:r>
          </a:p>
          <a:p>
            <a:pPr marL="1143000" indent="-1143000" algn="ctr">
              <a:buAutoNum type="alphaUcPeriod"/>
            </a:pPr>
            <a:r>
              <a:rPr lang="en-US" sz="3300" dirty="0" smtClean="0"/>
              <a:t>The corresponding section of DNA is replicated.</a:t>
            </a:r>
          </a:p>
          <a:p>
            <a:pPr marL="1143000" indent="-1143000" algn="ctr">
              <a:buAutoNum type="alphaUcPeriod"/>
            </a:pPr>
            <a:r>
              <a:rPr lang="en-US" sz="3300" dirty="0" smtClean="0"/>
              <a:t>DNA transcription and replication are complete.</a:t>
            </a:r>
            <a:endParaRPr lang="en-US" sz="3300" dirty="0"/>
          </a:p>
        </p:txBody>
      </p:sp>
    </p:spTree>
    <p:extLst>
      <p:ext uri="{BB962C8B-B14F-4D97-AF65-F5344CB8AC3E}">
        <p14:creationId xmlns:p14="http://schemas.microsoft.com/office/powerpoint/2010/main" val="30300580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014" y="609600"/>
            <a:ext cx="8915400" cy="5973763"/>
          </a:xfrm>
        </p:spPr>
        <p:txBody>
          <a:bodyPr>
            <a:normAutofit/>
          </a:bodyPr>
          <a:lstStyle/>
          <a:p>
            <a:pPr algn="ctr"/>
            <a:r>
              <a:rPr lang="en-US" sz="3500" dirty="0" smtClean="0"/>
              <a:t>The picture below shows four different beak shapes in finches.  A comparison of these four beak shapes would most likely be the focus of what type of study in finches?</a:t>
            </a:r>
          </a:p>
          <a:p>
            <a:pPr marL="0" indent="0" algn="ctr">
              <a:buNone/>
            </a:pPr>
            <a:endParaRPr lang="en-US" sz="3500" dirty="0" smtClean="0"/>
          </a:p>
          <a:p>
            <a:pPr lvl="5" algn="r"/>
            <a:r>
              <a:rPr lang="en-US" sz="2700" dirty="0" smtClean="0"/>
              <a:t>A. a study of feeding adaptations</a:t>
            </a:r>
          </a:p>
          <a:p>
            <a:pPr lvl="5" algn="r"/>
            <a:r>
              <a:rPr lang="en-US" sz="2700" dirty="0" smtClean="0"/>
              <a:t>B. a study of digestive adaptations</a:t>
            </a:r>
          </a:p>
          <a:p>
            <a:pPr lvl="5" algn="r"/>
            <a:r>
              <a:rPr lang="en-US" sz="2700" dirty="0" smtClean="0"/>
              <a:t>C. a study of camouflage adaptations</a:t>
            </a:r>
          </a:p>
          <a:p>
            <a:pPr lvl="5" algn="r"/>
            <a:r>
              <a:rPr lang="en-US" sz="2700" dirty="0" smtClean="0"/>
              <a:t>D. a study of reproductive adaptations</a:t>
            </a:r>
            <a:endParaRPr lang="en-US" sz="35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200400"/>
            <a:ext cx="28575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3958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0014" y="609600"/>
            <a:ext cx="8915400" cy="5973763"/>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r>
              <a:rPr lang="en-US" sz="3500" dirty="0" smtClean="0"/>
              <a:t>The picture below shows four different beak shapes in finches.  A comparison of these four beak shapes would most likely be the focus of what type of study in finches?</a:t>
            </a:r>
          </a:p>
          <a:p>
            <a:pPr marL="0" indent="0" algn="ctr">
              <a:buFont typeface="Wingdings 2"/>
              <a:buNone/>
            </a:pPr>
            <a:endParaRPr lang="en-US" sz="3500" dirty="0" smtClean="0"/>
          </a:p>
          <a:p>
            <a:pPr lvl="5" algn="r"/>
            <a:r>
              <a:rPr lang="en-US" sz="2700" dirty="0" smtClean="0">
                <a:solidFill>
                  <a:srgbClr val="FF0000"/>
                </a:solidFill>
              </a:rPr>
              <a:t>A. a study of feeding adaptations</a:t>
            </a:r>
          </a:p>
          <a:p>
            <a:pPr lvl="5" algn="r"/>
            <a:r>
              <a:rPr lang="en-US" sz="2700" dirty="0" smtClean="0"/>
              <a:t>B. a study of digestive adaptations</a:t>
            </a:r>
          </a:p>
          <a:p>
            <a:pPr lvl="5" algn="r"/>
            <a:r>
              <a:rPr lang="en-US" sz="2700" dirty="0" smtClean="0"/>
              <a:t>C. a study of camouflage adaptations</a:t>
            </a:r>
          </a:p>
          <a:p>
            <a:pPr lvl="5" algn="r"/>
            <a:r>
              <a:rPr lang="en-US" sz="2700" dirty="0" smtClean="0"/>
              <a:t>D. a study of reproductive adaptations</a:t>
            </a:r>
            <a:endParaRPr lang="en-US" sz="35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429000"/>
            <a:ext cx="28575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72541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15400" cy="5973763"/>
          </a:xfrm>
        </p:spPr>
        <p:txBody>
          <a:bodyPr>
            <a:normAutofit fontScale="77500" lnSpcReduction="20000"/>
          </a:bodyPr>
          <a:lstStyle/>
          <a:p>
            <a:pPr algn="ctr"/>
            <a:r>
              <a:rPr lang="en-US" sz="6400" dirty="0" smtClean="0"/>
              <a:t>Which group of organisms is responsible for nitrogen fixation and </a:t>
            </a:r>
            <a:r>
              <a:rPr lang="en-US" sz="6400" dirty="0" err="1" smtClean="0"/>
              <a:t>denitrification</a:t>
            </a:r>
            <a:r>
              <a:rPr lang="en-US" sz="6400" dirty="0" smtClean="0"/>
              <a:t>?</a:t>
            </a:r>
          </a:p>
          <a:p>
            <a:pPr algn="ctr"/>
            <a:endParaRPr lang="en-US" sz="6400" dirty="0"/>
          </a:p>
          <a:p>
            <a:pPr algn="ctr"/>
            <a:r>
              <a:rPr lang="en-US" sz="6400" dirty="0" smtClean="0"/>
              <a:t>A. fungi</a:t>
            </a:r>
          </a:p>
          <a:p>
            <a:pPr algn="ctr"/>
            <a:r>
              <a:rPr lang="en-US" sz="6400" dirty="0" smtClean="0"/>
              <a:t>B. plants</a:t>
            </a:r>
          </a:p>
          <a:p>
            <a:pPr algn="ctr"/>
            <a:r>
              <a:rPr lang="en-US" sz="6400" dirty="0" smtClean="0"/>
              <a:t>C. bacteria</a:t>
            </a:r>
          </a:p>
          <a:p>
            <a:pPr algn="ctr"/>
            <a:r>
              <a:rPr lang="en-US" sz="6400" dirty="0" smtClean="0"/>
              <a:t>D. humans</a:t>
            </a:r>
            <a:endParaRPr lang="en-US" sz="6400" dirty="0"/>
          </a:p>
        </p:txBody>
      </p:sp>
    </p:spTree>
    <p:extLst>
      <p:ext uri="{BB962C8B-B14F-4D97-AF65-F5344CB8AC3E}">
        <p14:creationId xmlns:p14="http://schemas.microsoft.com/office/powerpoint/2010/main" val="21339659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685800"/>
            <a:ext cx="8915400" cy="5973763"/>
          </a:xfrm>
        </p:spPr>
        <p:txBody>
          <a:bodyPr>
            <a:normAutofit fontScale="77500" lnSpcReduction="20000"/>
          </a:bodyPr>
          <a:lstStyle/>
          <a:p>
            <a:pPr algn="ctr"/>
            <a:r>
              <a:rPr lang="en-US" sz="6400" dirty="0" smtClean="0"/>
              <a:t>Which group of organisms is responsible for nitrogen fixation and </a:t>
            </a:r>
            <a:r>
              <a:rPr lang="en-US" sz="6400" dirty="0" err="1" smtClean="0"/>
              <a:t>denitrification</a:t>
            </a:r>
            <a:r>
              <a:rPr lang="en-US" sz="6400" dirty="0" smtClean="0"/>
              <a:t>?</a:t>
            </a:r>
          </a:p>
          <a:p>
            <a:pPr algn="ctr"/>
            <a:endParaRPr lang="en-US" sz="6400" dirty="0"/>
          </a:p>
          <a:p>
            <a:pPr algn="ctr"/>
            <a:r>
              <a:rPr lang="en-US" sz="6400" dirty="0" smtClean="0"/>
              <a:t>A. fungi</a:t>
            </a:r>
          </a:p>
          <a:p>
            <a:pPr algn="ctr"/>
            <a:r>
              <a:rPr lang="en-US" sz="6400" dirty="0" smtClean="0"/>
              <a:t>B. plants</a:t>
            </a:r>
          </a:p>
          <a:p>
            <a:pPr algn="ctr"/>
            <a:r>
              <a:rPr lang="en-US" sz="6400" dirty="0" smtClean="0">
                <a:solidFill>
                  <a:srgbClr val="FF0000"/>
                </a:solidFill>
              </a:rPr>
              <a:t>C. bacteria</a:t>
            </a:r>
          </a:p>
          <a:p>
            <a:pPr algn="ctr"/>
            <a:r>
              <a:rPr lang="en-US" sz="6400" dirty="0" smtClean="0"/>
              <a:t>D. humans</a:t>
            </a:r>
            <a:endParaRPr lang="en-US" sz="6400" dirty="0"/>
          </a:p>
        </p:txBody>
      </p:sp>
    </p:spTree>
    <p:extLst>
      <p:ext uri="{BB962C8B-B14F-4D97-AF65-F5344CB8AC3E}">
        <p14:creationId xmlns:p14="http://schemas.microsoft.com/office/powerpoint/2010/main" val="2193753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ctr"/>
            <a:r>
              <a:rPr lang="en-US" sz="6400" dirty="0" smtClean="0"/>
              <a:t>It is a </a:t>
            </a:r>
            <a:r>
              <a:rPr lang="en-US" sz="6400" dirty="0" smtClean="0">
                <a:solidFill>
                  <a:srgbClr val="FF0000"/>
                </a:solidFill>
              </a:rPr>
              <a:t>Paramecium</a:t>
            </a:r>
            <a:r>
              <a:rPr lang="en-US" sz="6400" dirty="0" smtClean="0"/>
              <a:t>, and structure #1 is </a:t>
            </a:r>
            <a:r>
              <a:rPr lang="en-US" sz="6400" dirty="0" smtClean="0">
                <a:solidFill>
                  <a:srgbClr val="FF0000"/>
                </a:solidFill>
              </a:rPr>
              <a:t>cilia</a:t>
            </a:r>
            <a:r>
              <a:rPr lang="en-US" sz="6400" dirty="0" smtClean="0"/>
              <a:t>.  If this structure did not function, </a:t>
            </a:r>
            <a:r>
              <a:rPr lang="en-US" sz="6400" dirty="0" smtClean="0">
                <a:solidFill>
                  <a:srgbClr val="FF0000"/>
                </a:solidFill>
              </a:rPr>
              <a:t>the organism would be unable to move to catch food or flee from predators</a:t>
            </a:r>
            <a:r>
              <a:rPr lang="en-US" sz="6400" dirty="0" smtClean="0"/>
              <a:t>.</a:t>
            </a:r>
            <a:endParaRPr lang="en-US" sz="6400" dirty="0"/>
          </a:p>
        </p:txBody>
      </p:sp>
    </p:spTree>
    <p:extLst>
      <p:ext uri="{BB962C8B-B14F-4D97-AF65-F5344CB8AC3E}">
        <p14:creationId xmlns:p14="http://schemas.microsoft.com/office/powerpoint/2010/main" val="12764614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15400" cy="4525963"/>
          </a:xfrm>
        </p:spPr>
        <p:txBody>
          <a:bodyPr>
            <a:noAutofit/>
          </a:bodyPr>
          <a:lstStyle/>
          <a:p>
            <a:pPr algn="ctr"/>
            <a:r>
              <a:rPr lang="en-US" sz="3300" dirty="0" smtClean="0"/>
              <a:t>Barnacles are small crustaceans that attach themselves to the bodies of whales without harming or benefiting them.  The barnacles travel with the whales.  Which term best describes the relationship between the whales and the barnacles?</a:t>
            </a:r>
          </a:p>
          <a:p>
            <a:pPr algn="ctr"/>
            <a:endParaRPr lang="en-US" sz="3300" dirty="0"/>
          </a:p>
          <a:p>
            <a:pPr algn="ctr"/>
            <a:r>
              <a:rPr lang="en-US" sz="3300" dirty="0" smtClean="0"/>
              <a:t>A. predation</a:t>
            </a:r>
          </a:p>
          <a:p>
            <a:pPr algn="ctr"/>
            <a:r>
              <a:rPr lang="en-US" sz="3300" dirty="0" smtClean="0"/>
              <a:t>B. mutualism</a:t>
            </a:r>
          </a:p>
          <a:p>
            <a:pPr algn="ctr"/>
            <a:r>
              <a:rPr lang="en-US" sz="3300" dirty="0" smtClean="0"/>
              <a:t>C. parasitism</a:t>
            </a:r>
          </a:p>
          <a:p>
            <a:pPr algn="ctr"/>
            <a:r>
              <a:rPr lang="en-US" sz="3300" dirty="0" smtClean="0"/>
              <a:t>D. </a:t>
            </a:r>
            <a:r>
              <a:rPr lang="en-US" sz="3300" dirty="0" err="1" smtClean="0"/>
              <a:t>commensualism</a:t>
            </a:r>
            <a:endParaRPr lang="en-US" sz="3300" dirty="0"/>
          </a:p>
        </p:txBody>
      </p:sp>
    </p:spTree>
    <p:extLst>
      <p:ext uri="{BB962C8B-B14F-4D97-AF65-F5344CB8AC3E}">
        <p14:creationId xmlns:p14="http://schemas.microsoft.com/office/powerpoint/2010/main" val="9090515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09600"/>
            <a:ext cx="8229600" cy="4389120"/>
          </a:xfrm>
        </p:spPr>
        <p:txBody>
          <a:bodyPr>
            <a:noAutofit/>
          </a:bodyPr>
          <a:lstStyle/>
          <a:p>
            <a:pPr algn="ctr"/>
            <a:r>
              <a:rPr lang="en-US" sz="3300" dirty="0" smtClean="0"/>
              <a:t>Barnacles are small crustaceans that attach themselves to the bodies of whales without harming or benefiting them.  The barnacles travel with the whales.  Which term best describes the relationship between the whales and the barnacles?</a:t>
            </a:r>
          </a:p>
          <a:p>
            <a:pPr algn="ctr"/>
            <a:endParaRPr lang="en-US" sz="3300" dirty="0"/>
          </a:p>
          <a:p>
            <a:pPr algn="ctr"/>
            <a:r>
              <a:rPr lang="en-US" sz="3300" dirty="0" smtClean="0"/>
              <a:t>A. predation</a:t>
            </a:r>
          </a:p>
          <a:p>
            <a:pPr algn="ctr"/>
            <a:r>
              <a:rPr lang="en-US" sz="3300" dirty="0" smtClean="0"/>
              <a:t>B. mutualism</a:t>
            </a:r>
          </a:p>
          <a:p>
            <a:pPr algn="ctr"/>
            <a:r>
              <a:rPr lang="en-US" sz="3300" dirty="0" smtClean="0"/>
              <a:t>C. parasitism</a:t>
            </a:r>
          </a:p>
          <a:p>
            <a:pPr algn="ctr"/>
            <a:r>
              <a:rPr lang="en-US" sz="3300" dirty="0" smtClean="0">
                <a:solidFill>
                  <a:srgbClr val="FF0000"/>
                </a:solidFill>
              </a:rPr>
              <a:t>D. </a:t>
            </a:r>
            <a:r>
              <a:rPr lang="en-US" sz="3300" dirty="0" err="1" smtClean="0">
                <a:solidFill>
                  <a:srgbClr val="FF0000"/>
                </a:solidFill>
              </a:rPr>
              <a:t>commensualism</a:t>
            </a:r>
            <a:endParaRPr lang="en-US" sz="3300" dirty="0">
              <a:solidFill>
                <a:srgbClr val="FF0000"/>
              </a:solidFill>
            </a:endParaRPr>
          </a:p>
        </p:txBody>
      </p:sp>
    </p:spTree>
    <p:extLst>
      <p:ext uri="{BB962C8B-B14F-4D97-AF65-F5344CB8AC3E}">
        <p14:creationId xmlns:p14="http://schemas.microsoft.com/office/powerpoint/2010/main" val="33259660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5287963"/>
          </a:xfrm>
        </p:spPr>
        <p:txBody>
          <a:bodyPr>
            <a:noAutofit/>
          </a:bodyPr>
          <a:lstStyle/>
          <a:p>
            <a:pPr marL="0" indent="0" algn="ctr">
              <a:buNone/>
            </a:pPr>
            <a:r>
              <a:rPr lang="en-US" sz="3000" dirty="0" smtClean="0"/>
              <a:t>An energy pyramid is a model used to show the flow of energy between trophic levels in an ecosystem.  Which statement describes the relationship between biomass and energy pyramids?</a:t>
            </a:r>
          </a:p>
          <a:p>
            <a:pPr marL="0" indent="0" algn="ctr">
              <a:buNone/>
            </a:pPr>
            <a:endParaRPr lang="en-US" sz="3000" dirty="0"/>
          </a:p>
          <a:p>
            <a:pPr marL="1143000" indent="-1143000" algn="ctr">
              <a:buAutoNum type="alphaUcPeriod"/>
            </a:pPr>
            <a:r>
              <a:rPr lang="en-US" sz="3000" dirty="0" smtClean="0"/>
              <a:t>Biomass is lowest at the producer level</a:t>
            </a:r>
          </a:p>
          <a:p>
            <a:pPr marL="1143000" indent="-1143000" algn="ctr">
              <a:buAutoNum type="alphaUcPeriod"/>
            </a:pPr>
            <a:r>
              <a:rPr lang="en-US" sz="3000" dirty="0" smtClean="0"/>
              <a:t>Biomass is lowest at the highest trophic level</a:t>
            </a:r>
          </a:p>
          <a:p>
            <a:pPr marL="1143000" indent="-1143000" algn="ctr">
              <a:buAutoNum type="alphaUcPeriod"/>
            </a:pPr>
            <a:r>
              <a:rPr lang="en-US" sz="3000" dirty="0" smtClean="0"/>
              <a:t>Biomass is equally distributed among the trophic levels</a:t>
            </a:r>
          </a:p>
          <a:p>
            <a:pPr marL="1143000" indent="-1143000" algn="ctr">
              <a:buAutoNum type="alphaUcPeriod"/>
            </a:pPr>
            <a:r>
              <a:rPr lang="en-US" sz="3000" dirty="0" smtClean="0"/>
              <a:t>Biomass continuously cycles between the trophic levels.</a:t>
            </a:r>
            <a:endParaRPr lang="en-US" sz="3000" dirty="0"/>
          </a:p>
        </p:txBody>
      </p:sp>
    </p:spTree>
    <p:extLst>
      <p:ext uri="{BB962C8B-B14F-4D97-AF65-F5344CB8AC3E}">
        <p14:creationId xmlns:p14="http://schemas.microsoft.com/office/powerpoint/2010/main" val="38886730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533400"/>
            <a:ext cx="8839200" cy="5287963"/>
          </a:xfrm>
        </p:spPr>
        <p:txBody>
          <a:bodyPr>
            <a:noAutofit/>
          </a:bodyPr>
          <a:lstStyle/>
          <a:p>
            <a:pPr marL="0" indent="0" algn="ctr">
              <a:buNone/>
            </a:pPr>
            <a:r>
              <a:rPr lang="en-US" sz="3000" dirty="0" smtClean="0"/>
              <a:t>An energy pyramid is a model used to show the flow of energy between trophic levels in an ecosystem.  Which statement describes the relationship between biomass and energy pyramids?</a:t>
            </a:r>
          </a:p>
          <a:p>
            <a:pPr marL="0" indent="0" algn="ctr">
              <a:buNone/>
            </a:pPr>
            <a:endParaRPr lang="en-US" sz="3000" dirty="0"/>
          </a:p>
          <a:p>
            <a:pPr marL="1143000" indent="-1143000" algn="ctr">
              <a:buAutoNum type="alphaUcPeriod"/>
            </a:pPr>
            <a:r>
              <a:rPr lang="en-US" sz="3000" dirty="0" smtClean="0"/>
              <a:t>Biomass is lowest at the producer level</a:t>
            </a:r>
          </a:p>
          <a:p>
            <a:pPr marL="1143000" indent="-1143000" algn="ctr">
              <a:buAutoNum type="alphaUcPeriod"/>
            </a:pPr>
            <a:r>
              <a:rPr lang="en-US" sz="3000" dirty="0" smtClean="0">
                <a:solidFill>
                  <a:srgbClr val="FF0000"/>
                </a:solidFill>
              </a:rPr>
              <a:t>Biomass is lowest at the highest trophic level</a:t>
            </a:r>
          </a:p>
          <a:p>
            <a:pPr marL="1143000" indent="-1143000" algn="ctr">
              <a:buAutoNum type="alphaUcPeriod"/>
            </a:pPr>
            <a:r>
              <a:rPr lang="en-US" sz="3000" dirty="0" smtClean="0"/>
              <a:t>Biomass is equally distributed among the trophic levels</a:t>
            </a:r>
          </a:p>
          <a:p>
            <a:pPr marL="1143000" indent="-1143000" algn="ctr">
              <a:buAutoNum type="alphaUcPeriod"/>
            </a:pPr>
            <a:r>
              <a:rPr lang="en-US" sz="3000" dirty="0" smtClean="0"/>
              <a:t>Biomass continuously cycles between the trophic levels.</a:t>
            </a:r>
            <a:endParaRPr lang="en-US" sz="3000" dirty="0"/>
          </a:p>
        </p:txBody>
      </p:sp>
    </p:spTree>
    <p:extLst>
      <p:ext uri="{BB962C8B-B14F-4D97-AF65-F5344CB8AC3E}">
        <p14:creationId xmlns:p14="http://schemas.microsoft.com/office/powerpoint/2010/main" val="29245173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458200" cy="5973763"/>
          </a:xfrm>
        </p:spPr>
        <p:txBody>
          <a:bodyPr>
            <a:noAutofit/>
          </a:bodyPr>
          <a:lstStyle/>
          <a:p>
            <a:pPr algn="ctr"/>
            <a:r>
              <a:rPr lang="en-US" sz="3100" dirty="0" smtClean="0"/>
              <a:t>In an ecosystem, each trophic level receives energy from the level below it.  What is the source of energy for the first trophic level?</a:t>
            </a:r>
          </a:p>
          <a:p>
            <a:pPr algn="ctr"/>
            <a:endParaRPr lang="en-US" sz="3100" dirty="0"/>
          </a:p>
          <a:p>
            <a:pPr algn="ctr"/>
            <a:r>
              <a:rPr lang="en-US" sz="3100" dirty="0" smtClean="0"/>
              <a:t>A. Energy is recycled to the first trophic level from all the higher levels.</a:t>
            </a:r>
          </a:p>
          <a:p>
            <a:pPr algn="ctr"/>
            <a:r>
              <a:rPr lang="en-US" sz="3100" dirty="0" smtClean="0"/>
              <a:t>B. The first trophic level receives a continuous supply of radiant energy from the sun.</a:t>
            </a:r>
          </a:p>
          <a:p>
            <a:pPr algn="ctr"/>
            <a:r>
              <a:rPr lang="en-US" sz="3100" dirty="0" smtClean="0"/>
              <a:t>C. The first trophic level produces energy without any input from the environment.</a:t>
            </a:r>
          </a:p>
          <a:p>
            <a:pPr algn="ctr"/>
            <a:r>
              <a:rPr lang="en-US" sz="3100" dirty="0" smtClean="0"/>
              <a:t>D. The first trophic level converts nutrients in soil into energy.</a:t>
            </a:r>
          </a:p>
        </p:txBody>
      </p:sp>
    </p:spTree>
    <p:extLst>
      <p:ext uri="{BB962C8B-B14F-4D97-AF65-F5344CB8AC3E}">
        <p14:creationId xmlns:p14="http://schemas.microsoft.com/office/powerpoint/2010/main" val="10293440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457200"/>
            <a:ext cx="8458200" cy="5973763"/>
          </a:xfrm>
        </p:spPr>
        <p:txBody>
          <a:bodyPr>
            <a:noAutofit/>
          </a:bodyPr>
          <a:lstStyle/>
          <a:p>
            <a:pPr algn="ctr"/>
            <a:r>
              <a:rPr lang="en-US" sz="3100" dirty="0" smtClean="0"/>
              <a:t>In an ecosystem, each trophic level receives energy from the level below it.  What is the source of energy for the first trophic level?</a:t>
            </a:r>
          </a:p>
          <a:p>
            <a:pPr algn="ctr"/>
            <a:endParaRPr lang="en-US" sz="3100" dirty="0"/>
          </a:p>
          <a:p>
            <a:pPr algn="ctr"/>
            <a:r>
              <a:rPr lang="en-US" sz="3100" dirty="0" smtClean="0"/>
              <a:t>A. Energy is recycled to the first trophic level from all the higher levels.</a:t>
            </a:r>
          </a:p>
          <a:p>
            <a:pPr algn="ctr"/>
            <a:r>
              <a:rPr lang="en-US" sz="3100" dirty="0" smtClean="0">
                <a:solidFill>
                  <a:srgbClr val="FF0000"/>
                </a:solidFill>
              </a:rPr>
              <a:t>B. The first trophic level receives a continuous supply of radiant energy from the sun.</a:t>
            </a:r>
          </a:p>
          <a:p>
            <a:pPr algn="ctr"/>
            <a:r>
              <a:rPr lang="en-US" sz="3100" dirty="0" smtClean="0"/>
              <a:t>C. The first trophic level produces energy without any input from the environment.</a:t>
            </a:r>
          </a:p>
          <a:p>
            <a:pPr algn="ctr"/>
            <a:r>
              <a:rPr lang="en-US" sz="3100" dirty="0" smtClean="0"/>
              <a:t>D. The first trophic level converts nutrients in soil into energy.</a:t>
            </a:r>
          </a:p>
        </p:txBody>
      </p:sp>
    </p:spTree>
    <p:extLst>
      <p:ext uri="{BB962C8B-B14F-4D97-AF65-F5344CB8AC3E}">
        <p14:creationId xmlns:p14="http://schemas.microsoft.com/office/powerpoint/2010/main" val="14391615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38800"/>
          </a:xfrm>
        </p:spPr>
        <p:txBody>
          <a:bodyPr>
            <a:noAutofit/>
          </a:bodyPr>
          <a:lstStyle/>
          <a:p>
            <a:pPr algn="ctr"/>
            <a:r>
              <a:rPr lang="en-US" sz="2700" dirty="0" smtClean="0"/>
              <a:t>Which interaction is the best example of mutualism?</a:t>
            </a:r>
          </a:p>
          <a:p>
            <a:pPr marL="0" indent="0">
              <a:buNone/>
            </a:pPr>
            <a:endParaRPr lang="en-US" sz="2700" dirty="0" smtClean="0"/>
          </a:p>
          <a:p>
            <a:r>
              <a:rPr lang="en-US" sz="2700" dirty="0" smtClean="0"/>
              <a:t>A. Tapeworms consume nutrients available in the host’s intestines, weakening the host</a:t>
            </a:r>
          </a:p>
          <a:p>
            <a:r>
              <a:rPr lang="en-US" sz="2700" dirty="0" smtClean="0"/>
              <a:t>B. Wolves hunt rabbits and prevent the rabbit population from increasing past the carrying capacity of the ecosystem.</a:t>
            </a:r>
          </a:p>
          <a:p>
            <a:r>
              <a:rPr lang="en-US" sz="2700" dirty="0" smtClean="0"/>
              <a:t>C. Bacteria in the digestive system of termites break down the cellulose in the wood that the termites eat.</a:t>
            </a:r>
          </a:p>
          <a:p>
            <a:r>
              <a:rPr lang="en-US" sz="2700" dirty="0" smtClean="0"/>
              <a:t>D. Lions and hyenas both hunt the same zebra population.  If lions catch more zebras, hyenas will catch fewer zebras.</a:t>
            </a:r>
            <a:endParaRPr lang="en-US" sz="2700" dirty="0"/>
          </a:p>
        </p:txBody>
      </p:sp>
    </p:spTree>
    <p:extLst>
      <p:ext uri="{BB962C8B-B14F-4D97-AF65-F5344CB8AC3E}">
        <p14:creationId xmlns:p14="http://schemas.microsoft.com/office/powerpoint/2010/main" val="23842251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85800"/>
            <a:ext cx="8229600" cy="5638800"/>
          </a:xfrm>
        </p:spPr>
        <p:txBody>
          <a:bodyPr>
            <a:noAutofit/>
          </a:bodyPr>
          <a:lstStyle/>
          <a:p>
            <a:pPr algn="ctr"/>
            <a:r>
              <a:rPr lang="en-US" sz="2700" dirty="0" smtClean="0"/>
              <a:t>Which interaction is the best example of mutualism?</a:t>
            </a:r>
          </a:p>
          <a:p>
            <a:pPr marL="0" indent="0">
              <a:buNone/>
            </a:pPr>
            <a:endParaRPr lang="en-US" sz="2700" dirty="0" smtClean="0"/>
          </a:p>
          <a:p>
            <a:r>
              <a:rPr lang="en-US" sz="2700" dirty="0" smtClean="0"/>
              <a:t>A. Tapeworms consume nutrients available in the host’s intestines, weakening the host</a:t>
            </a:r>
          </a:p>
          <a:p>
            <a:r>
              <a:rPr lang="en-US" sz="2700" dirty="0" smtClean="0"/>
              <a:t>B. Wolves hunt rabbits and prevent the rabbit population from increasing past the carrying capacity of the ecosystem.</a:t>
            </a:r>
          </a:p>
          <a:p>
            <a:r>
              <a:rPr lang="en-US" sz="2700" dirty="0" smtClean="0">
                <a:solidFill>
                  <a:srgbClr val="FF0000"/>
                </a:solidFill>
              </a:rPr>
              <a:t>C. Bacteria in the digestive system of termites break down the cellulose in the wood that the termites eat.</a:t>
            </a:r>
          </a:p>
          <a:p>
            <a:r>
              <a:rPr lang="en-US" sz="2700" dirty="0" smtClean="0"/>
              <a:t>D. Lions and hyenas both hunt the same zebra population.  If lions catch more zebras, hyenas will catch fewer zebras.</a:t>
            </a:r>
            <a:endParaRPr lang="en-US" sz="2700" dirty="0"/>
          </a:p>
        </p:txBody>
      </p:sp>
    </p:spTree>
    <p:extLst>
      <p:ext uri="{BB962C8B-B14F-4D97-AF65-F5344CB8AC3E}">
        <p14:creationId xmlns:p14="http://schemas.microsoft.com/office/powerpoint/2010/main" val="7098609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389120"/>
          </a:xfrm>
        </p:spPr>
        <p:txBody>
          <a:bodyPr>
            <a:noAutofit/>
          </a:bodyPr>
          <a:lstStyle/>
          <a:p>
            <a:r>
              <a:rPr lang="en-US" sz="3500" dirty="0" smtClean="0"/>
              <a:t>Which environmental impact is most associated with the overuse of pesticides?</a:t>
            </a:r>
          </a:p>
          <a:p>
            <a:endParaRPr lang="en-US" sz="3500" dirty="0"/>
          </a:p>
          <a:p>
            <a:r>
              <a:rPr lang="en-US" sz="3500" dirty="0" smtClean="0"/>
              <a:t>A. </a:t>
            </a:r>
            <a:r>
              <a:rPr lang="en-US" sz="3500" dirty="0" err="1" smtClean="0"/>
              <a:t>biomagnification</a:t>
            </a:r>
            <a:endParaRPr lang="en-US" sz="3500" dirty="0" smtClean="0"/>
          </a:p>
          <a:p>
            <a:r>
              <a:rPr lang="en-US" sz="3500" dirty="0" smtClean="0"/>
              <a:t>B. eutrophication</a:t>
            </a:r>
          </a:p>
          <a:p>
            <a:r>
              <a:rPr lang="en-US" sz="3500" dirty="0" smtClean="0"/>
              <a:t>C. acid rain</a:t>
            </a:r>
          </a:p>
          <a:p>
            <a:r>
              <a:rPr lang="en-US" sz="3500" dirty="0" smtClean="0"/>
              <a:t>D. deforestation</a:t>
            </a:r>
            <a:endParaRPr lang="en-US" sz="3500" dirty="0"/>
          </a:p>
        </p:txBody>
      </p:sp>
    </p:spTree>
    <p:extLst>
      <p:ext uri="{BB962C8B-B14F-4D97-AF65-F5344CB8AC3E}">
        <p14:creationId xmlns:p14="http://schemas.microsoft.com/office/powerpoint/2010/main" val="19727802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990600"/>
            <a:ext cx="8229600" cy="4389120"/>
          </a:xfrm>
        </p:spPr>
        <p:txBody>
          <a:bodyPr>
            <a:noAutofit/>
          </a:bodyPr>
          <a:lstStyle/>
          <a:p>
            <a:r>
              <a:rPr lang="en-US" sz="3500" dirty="0" smtClean="0"/>
              <a:t>Which environmental impact is most associated with the overuse of pesticides?</a:t>
            </a:r>
          </a:p>
          <a:p>
            <a:endParaRPr lang="en-US" sz="3500" dirty="0"/>
          </a:p>
          <a:p>
            <a:r>
              <a:rPr lang="en-US" sz="3500" dirty="0" smtClean="0">
                <a:solidFill>
                  <a:srgbClr val="FF0000"/>
                </a:solidFill>
              </a:rPr>
              <a:t>A. </a:t>
            </a:r>
            <a:r>
              <a:rPr lang="en-US" sz="3500" dirty="0" err="1" smtClean="0">
                <a:solidFill>
                  <a:srgbClr val="FF0000"/>
                </a:solidFill>
              </a:rPr>
              <a:t>biomagnification</a:t>
            </a:r>
            <a:endParaRPr lang="en-US" sz="3500" dirty="0" smtClean="0">
              <a:solidFill>
                <a:srgbClr val="FF0000"/>
              </a:solidFill>
            </a:endParaRPr>
          </a:p>
          <a:p>
            <a:r>
              <a:rPr lang="en-US" sz="3500" dirty="0" smtClean="0"/>
              <a:t>B. eutrophication</a:t>
            </a:r>
          </a:p>
          <a:p>
            <a:r>
              <a:rPr lang="en-US" sz="3500" dirty="0" smtClean="0"/>
              <a:t>C. acid rain</a:t>
            </a:r>
          </a:p>
          <a:p>
            <a:r>
              <a:rPr lang="en-US" sz="3500" dirty="0" smtClean="0"/>
              <a:t>D. deforestation</a:t>
            </a:r>
            <a:endParaRPr lang="en-US" sz="3500" dirty="0"/>
          </a:p>
        </p:txBody>
      </p:sp>
    </p:spTree>
    <p:extLst>
      <p:ext uri="{BB962C8B-B14F-4D97-AF65-F5344CB8AC3E}">
        <p14:creationId xmlns:p14="http://schemas.microsoft.com/office/powerpoint/2010/main" val="2969484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33400"/>
            <a:ext cx="8229600" cy="4389120"/>
          </a:xfrm>
        </p:spPr>
        <p:txBody>
          <a:bodyPr>
            <a:normAutofit/>
          </a:bodyPr>
          <a:lstStyle/>
          <a:p>
            <a:pPr algn="ctr"/>
            <a:r>
              <a:rPr lang="en-US" sz="6400" dirty="0" smtClean="0"/>
              <a:t>Identify the type of cell present below.  What is its function?</a:t>
            </a:r>
            <a:endParaRPr lang="en-US" sz="6400" dirty="0"/>
          </a:p>
        </p:txBody>
      </p:sp>
      <p:pic>
        <p:nvPicPr>
          <p:cNvPr id="2050" name="Picture 2" descr="http://previewcf.turbosquid.com/Preview/Content_2009_06_03__06_04_50/redbloodcell_01.png358b0716-78ab-4a07-9a7b-8799bd25fa1fLarg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733800"/>
            <a:ext cx="2667000" cy="266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613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410200"/>
          </a:xfrm>
        </p:spPr>
        <p:txBody>
          <a:bodyPr>
            <a:normAutofit/>
          </a:bodyPr>
          <a:lstStyle/>
          <a:p>
            <a:r>
              <a:rPr lang="en-US" sz="2800" dirty="0" smtClean="0"/>
              <a:t>Which of the following is the most serious environmental issue that can result when humans introduce a nonnative species of bird?</a:t>
            </a:r>
          </a:p>
          <a:p>
            <a:endParaRPr lang="en-US" sz="2800" dirty="0"/>
          </a:p>
          <a:p>
            <a:r>
              <a:rPr lang="en-US" sz="2800" dirty="0" smtClean="0"/>
              <a:t>A. Nonnative birds may outcompete native birds for habitat and food.</a:t>
            </a:r>
          </a:p>
          <a:p>
            <a:r>
              <a:rPr lang="en-US" sz="2800" dirty="0" smtClean="0"/>
              <a:t>B. Nonnative birds may breed with native birds.</a:t>
            </a:r>
          </a:p>
          <a:p>
            <a:r>
              <a:rPr lang="en-US" sz="2800" dirty="0" smtClean="0"/>
              <a:t>C. Native birds may prey on nonnative birds.</a:t>
            </a:r>
          </a:p>
          <a:p>
            <a:r>
              <a:rPr lang="en-US" sz="2800" dirty="0" smtClean="0"/>
              <a:t>D. Native birds may introduce diseases and parasites to nonnative birds.</a:t>
            </a:r>
            <a:endParaRPr lang="en-US" sz="2800" dirty="0"/>
          </a:p>
        </p:txBody>
      </p:sp>
    </p:spTree>
    <p:extLst>
      <p:ext uri="{BB962C8B-B14F-4D97-AF65-F5344CB8AC3E}">
        <p14:creationId xmlns:p14="http://schemas.microsoft.com/office/powerpoint/2010/main" val="23508462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914400"/>
            <a:ext cx="8229600" cy="54102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800" dirty="0" smtClean="0"/>
              <a:t>Which of the following is the most serious environmental issue that can result when humans introduce a nonnative species of bird?</a:t>
            </a:r>
          </a:p>
          <a:p>
            <a:endParaRPr lang="en-US" sz="2800" dirty="0" smtClean="0"/>
          </a:p>
          <a:p>
            <a:r>
              <a:rPr lang="en-US" sz="2800" dirty="0" smtClean="0">
                <a:solidFill>
                  <a:srgbClr val="FF0000"/>
                </a:solidFill>
              </a:rPr>
              <a:t>A. Nonnative birds may outcompete native birds for habitat and food.</a:t>
            </a:r>
          </a:p>
          <a:p>
            <a:r>
              <a:rPr lang="en-US" sz="2800" dirty="0" smtClean="0"/>
              <a:t>B. Nonnative birds may breed with native birds.</a:t>
            </a:r>
          </a:p>
          <a:p>
            <a:r>
              <a:rPr lang="en-US" sz="2800" dirty="0" smtClean="0"/>
              <a:t>C. Native birds may prey on nonnative birds.</a:t>
            </a:r>
          </a:p>
          <a:p>
            <a:r>
              <a:rPr lang="en-US" sz="2800" dirty="0" smtClean="0"/>
              <a:t>D. Native birds may introduce diseases and parasites to nonnative birds.</a:t>
            </a:r>
            <a:endParaRPr lang="en-US" sz="2800" dirty="0"/>
          </a:p>
        </p:txBody>
      </p:sp>
    </p:spTree>
    <p:extLst>
      <p:ext uri="{BB962C8B-B14F-4D97-AF65-F5344CB8AC3E}">
        <p14:creationId xmlns:p14="http://schemas.microsoft.com/office/powerpoint/2010/main" val="40568011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389120"/>
          </a:xfrm>
        </p:spPr>
        <p:txBody>
          <a:bodyPr>
            <a:noAutofit/>
          </a:bodyPr>
          <a:lstStyle/>
          <a:p>
            <a:r>
              <a:rPr lang="en-US" dirty="0" smtClean="0"/>
              <a:t>A population of elephants in a savannah ecosystem has reached its carrying capacity.  Which statement best describes the population of elephants?</a:t>
            </a:r>
          </a:p>
          <a:p>
            <a:endParaRPr lang="en-US" dirty="0"/>
          </a:p>
          <a:p>
            <a:r>
              <a:rPr lang="en-US" dirty="0" smtClean="0"/>
              <a:t>A. The population has become too dense for the ecosystem to support.</a:t>
            </a:r>
          </a:p>
          <a:p>
            <a:r>
              <a:rPr lang="en-US" dirty="0" smtClean="0"/>
              <a:t>B. The population will remain stable even if the ecosystem undergoes severe changes. </a:t>
            </a:r>
          </a:p>
          <a:p>
            <a:r>
              <a:rPr lang="en-US" dirty="0" smtClean="0"/>
              <a:t>C. The population has grown to the largest size the ecosystem can support.</a:t>
            </a:r>
          </a:p>
          <a:p>
            <a:r>
              <a:rPr lang="en-US" dirty="0" smtClean="0"/>
              <a:t>D. The population has decreased so much that it is in danger of not surviving.</a:t>
            </a:r>
          </a:p>
        </p:txBody>
      </p:sp>
    </p:spTree>
    <p:extLst>
      <p:ext uri="{BB962C8B-B14F-4D97-AF65-F5344CB8AC3E}">
        <p14:creationId xmlns:p14="http://schemas.microsoft.com/office/powerpoint/2010/main" val="159900874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457200" y="990600"/>
            <a:ext cx="8229600" cy="4389120"/>
          </a:xfrm>
        </p:spPr>
        <p:txBody>
          <a:bodyPr>
            <a:noAutofit/>
          </a:bodyPr>
          <a:lstStyle/>
          <a:p>
            <a:r>
              <a:rPr lang="en-US" dirty="0" smtClean="0"/>
              <a:t>A population of elephants in a savannah ecosystem has reached its carrying capacity.  Which statement best describes the population of elephants?</a:t>
            </a:r>
          </a:p>
          <a:p>
            <a:endParaRPr lang="en-US" dirty="0"/>
          </a:p>
          <a:p>
            <a:r>
              <a:rPr lang="en-US" dirty="0" smtClean="0"/>
              <a:t>A. The population has become too dense for the ecosystem to support.</a:t>
            </a:r>
          </a:p>
          <a:p>
            <a:r>
              <a:rPr lang="en-US" dirty="0" smtClean="0"/>
              <a:t>B. The population will remain stable even if the ecosystem undergoes severe changes. </a:t>
            </a:r>
          </a:p>
          <a:p>
            <a:r>
              <a:rPr lang="en-US" dirty="0" smtClean="0">
                <a:solidFill>
                  <a:srgbClr val="FF0000"/>
                </a:solidFill>
              </a:rPr>
              <a:t>C. The population has grown to the largest size the ecosystem can support.</a:t>
            </a:r>
          </a:p>
          <a:p>
            <a:r>
              <a:rPr lang="en-US" dirty="0" smtClean="0"/>
              <a:t>D. The population has decreased so much that it is in danger of not surviving.</a:t>
            </a:r>
          </a:p>
        </p:txBody>
      </p:sp>
    </p:spTree>
    <p:extLst>
      <p:ext uri="{BB962C8B-B14F-4D97-AF65-F5344CB8AC3E}">
        <p14:creationId xmlns:p14="http://schemas.microsoft.com/office/powerpoint/2010/main" val="27915251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4389120"/>
          </a:xfrm>
        </p:spPr>
        <p:txBody>
          <a:bodyPr>
            <a:noAutofit/>
          </a:bodyPr>
          <a:lstStyle/>
          <a:p>
            <a:r>
              <a:rPr lang="en-US" sz="3200" dirty="0" smtClean="0"/>
              <a:t>A certain office has decided to protect the environment by using less paper.  How will this most likely benefit the environment?</a:t>
            </a:r>
          </a:p>
          <a:p>
            <a:endParaRPr lang="en-US" sz="3200" dirty="0"/>
          </a:p>
          <a:p>
            <a:r>
              <a:rPr lang="en-US" sz="3200" dirty="0" smtClean="0"/>
              <a:t>A. It will help increase biodiversity.</a:t>
            </a:r>
          </a:p>
          <a:p>
            <a:r>
              <a:rPr lang="en-US" sz="3200" dirty="0" smtClean="0"/>
              <a:t>B. It will help conserve forests and save energy.</a:t>
            </a:r>
          </a:p>
          <a:p>
            <a:r>
              <a:rPr lang="en-US" sz="3200" dirty="0" smtClean="0"/>
              <a:t>C. It will help protect the soil.</a:t>
            </a:r>
          </a:p>
          <a:p>
            <a:r>
              <a:rPr lang="en-US" sz="3200" dirty="0" smtClean="0"/>
              <a:t>D. It will help reduce acid rain.</a:t>
            </a:r>
          </a:p>
        </p:txBody>
      </p:sp>
    </p:spTree>
    <p:extLst>
      <p:ext uri="{BB962C8B-B14F-4D97-AF65-F5344CB8AC3E}">
        <p14:creationId xmlns:p14="http://schemas.microsoft.com/office/powerpoint/2010/main" val="394325719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990600"/>
            <a:ext cx="8686800" cy="4389120"/>
          </a:xfrm>
        </p:spPr>
        <p:txBody>
          <a:bodyPr>
            <a:noAutofit/>
          </a:bodyPr>
          <a:lstStyle/>
          <a:p>
            <a:r>
              <a:rPr lang="en-US" sz="3200" dirty="0" smtClean="0"/>
              <a:t>A certain office has decided to protect the environment by using less paper.  How will this most likely benefit the environment?</a:t>
            </a:r>
          </a:p>
          <a:p>
            <a:endParaRPr lang="en-US" sz="3200" dirty="0"/>
          </a:p>
          <a:p>
            <a:r>
              <a:rPr lang="en-US" sz="3200" dirty="0" smtClean="0"/>
              <a:t>A. It will help increase biodiversity.</a:t>
            </a:r>
          </a:p>
          <a:p>
            <a:r>
              <a:rPr lang="en-US" sz="3200" dirty="0" smtClean="0">
                <a:solidFill>
                  <a:srgbClr val="FF0000"/>
                </a:solidFill>
              </a:rPr>
              <a:t>B. It will help conserve forests and save energy.</a:t>
            </a:r>
          </a:p>
          <a:p>
            <a:r>
              <a:rPr lang="en-US" sz="3200" dirty="0" smtClean="0"/>
              <a:t>C. It will help protect the soil.</a:t>
            </a:r>
          </a:p>
          <a:p>
            <a:r>
              <a:rPr lang="en-US" sz="3200" dirty="0" smtClean="0"/>
              <a:t>D. It will help reduce acid rain.</a:t>
            </a:r>
          </a:p>
        </p:txBody>
      </p:sp>
    </p:spTree>
    <p:extLst>
      <p:ext uri="{BB962C8B-B14F-4D97-AF65-F5344CB8AC3E}">
        <p14:creationId xmlns:p14="http://schemas.microsoft.com/office/powerpoint/2010/main" val="22339330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534400" cy="4389120"/>
          </a:xfrm>
        </p:spPr>
        <p:txBody>
          <a:bodyPr>
            <a:noAutofit/>
          </a:bodyPr>
          <a:lstStyle/>
          <a:p>
            <a:r>
              <a:rPr lang="en-US" sz="3000" dirty="0" smtClean="0"/>
              <a:t>Some plants, such as cultivated banana plants, reproduce asexually.  What is the </a:t>
            </a:r>
            <a:r>
              <a:rPr lang="en-US" sz="3000" b="1" i="1" dirty="0" smtClean="0"/>
              <a:t>most likely </a:t>
            </a:r>
            <a:r>
              <a:rPr lang="en-US" sz="3000" dirty="0" smtClean="0"/>
              <a:t>result in plants that reproduce asexually instead of sexually?</a:t>
            </a:r>
          </a:p>
          <a:p>
            <a:endParaRPr lang="en-US" sz="3000" dirty="0"/>
          </a:p>
          <a:p>
            <a:r>
              <a:rPr lang="en-US" sz="3000" dirty="0" smtClean="0"/>
              <a:t>A.  Most of the offspring are genetically identical.</a:t>
            </a:r>
          </a:p>
          <a:p>
            <a:r>
              <a:rPr lang="en-US" sz="3000" dirty="0" smtClean="0"/>
              <a:t>B. The offspring are genetically diverse.</a:t>
            </a:r>
          </a:p>
          <a:p>
            <a:r>
              <a:rPr lang="en-US" sz="3000" dirty="0" smtClean="0"/>
              <a:t>C. Few offspring are produced.</a:t>
            </a:r>
          </a:p>
          <a:p>
            <a:r>
              <a:rPr lang="en-US" sz="3000" dirty="0" smtClean="0"/>
              <a:t>D. The offspring have varied phenotypes.</a:t>
            </a:r>
            <a:endParaRPr lang="en-US" sz="3000" dirty="0"/>
          </a:p>
        </p:txBody>
      </p:sp>
    </p:spTree>
    <p:extLst>
      <p:ext uri="{BB962C8B-B14F-4D97-AF65-F5344CB8AC3E}">
        <p14:creationId xmlns:p14="http://schemas.microsoft.com/office/powerpoint/2010/main" val="23099660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990600"/>
            <a:ext cx="8534400" cy="43891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3000" dirty="0" smtClean="0"/>
              <a:t>Some plants, such as cultivated banana plants, reproduce asexually.  What is the </a:t>
            </a:r>
            <a:r>
              <a:rPr lang="en-US" sz="3000" b="1" i="1" dirty="0" smtClean="0"/>
              <a:t>most likely </a:t>
            </a:r>
            <a:r>
              <a:rPr lang="en-US" sz="3000" dirty="0" smtClean="0"/>
              <a:t>result in plants that reproduce asexually instead of sexually?</a:t>
            </a:r>
          </a:p>
          <a:p>
            <a:endParaRPr lang="en-US" sz="3000" dirty="0" smtClean="0"/>
          </a:p>
          <a:p>
            <a:r>
              <a:rPr lang="en-US" sz="3000" dirty="0" smtClean="0">
                <a:solidFill>
                  <a:srgbClr val="FF0000"/>
                </a:solidFill>
              </a:rPr>
              <a:t>A.  Most of the offspring are genetically identical.</a:t>
            </a:r>
          </a:p>
          <a:p>
            <a:r>
              <a:rPr lang="en-US" sz="3000" dirty="0" smtClean="0"/>
              <a:t>B. The offspring are genetically diverse.</a:t>
            </a:r>
          </a:p>
          <a:p>
            <a:r>
              <a:rPr lang="en-US" sz="3000" dirty="0" smtClean="0"/>
              <a:t>C. Few offspring are produced.</a:t>
            </a:r>
          </a:p>
          <a:p>
            <a:r>
              <a:rPr lang="en-US" sz="3000" dirty="0" smtClean="0"/>
              <a:t>D. The offspring have varied phenotypes.</a:t>
            </a:r>
            <a:endParaRPr lang="en-US" sz="3000" dirty="0"/>
          </a:p>
        </p:txBody>
      </p:sp>
    </p:spTree>
    <p:extLst>
      <p:ext uri="{BB962C8B-B14F-4D97-AF65-F5344CB8AC3E}">
        <p14:creationId xmlns:p14="http://schemas.microsoft.com/office/powerpoint/2010/main" val="11982840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63000" cy="5257800"/>
          </a:xfrm>
        </p:spPr>
        <p:txBody>
          <a:bodyPr>
            <a:normAutofit/>
          </a:bodyPr>
          <a:lstStyle/>
          <a:p>
            <a:pPr algn="just"/>
            <a:r>
              <a:rPr lang="en-US" sz="2800" dirty="0" smtClean="0"/>
              <a:t>A scientist examines an unknown cell to determine whether the cell is prokaryotic or eukaryotic.  If the cell is prokaryotic, which list includes the only structures that the scientist will observe?</a:t>
            </a:r>
          </a:p>
          <a:p>
            <a:pPr algn="just"/>
            <a:endParaRPr lang="en-US" sz="2800" dirty="0"/>
          </a:p>
          <a:p>
            <a:pPr algn="just"/>
            <a:r>
              <a:rPr lang="en-US" sz="2800" dirty="0" smtClean="0"/>
              <a:t>A. cell wall, plasma membrane, mitochondria</a:t>
            </a:r>
          </a:p>
          <a:p>
            <a:pPr algn="just"/>
            <a:r>
              <a:rPr lang="en-US" sz="2800" dirty="0" smtClean="0"/>
              <a:t>B. central vacuole, cell wall, lysosomes</a:t>
            </a:r>
          </a:p>
          <a:p>
            <a:pPr algn="just"/>
            <a:r>
              <a:rPr lang="en-US" sz="2800" dirty="0" smtClean="0"/>
              <a:t>C. cell wall, plasmid, ribosomes</a:t>
            </a:r>
          </a:p>
          <a:p>
            <a:pPr algn="just"/>
            <a:r>
              <a:rPr lang="en-US" sz="2800" dirty="0" smtClean="0"/>
              <a:t>D. plasma membrane, nucleus, mitochondria</a:t>
            </a:r>
            <a:endParaRPr lang="en-US" sz="2800" dirty="0"/>
          </a:p>
        </p:txBody>
      </p:sp>
    </p:spTree>
    <p:extLst>
      <p:ext uri="{BB962C8B-B14F-4D97-AF65-F5344CB8AC3E}">
        <p14:creationId xmlns:p14="http://schemas.microsoft.com/office/powerpoint/2010/main" val="5260475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2400" y="1295400"/>
            <a:ext cx="8763000" cy="525780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sz="2800" dirty="0" smtClean="0"/>
              <a:t>A scientist examines an unknown cell to determine whether the cell is prokaryotic or eukaryotic.  If the cell is prokaryotic, which list includes the only structures that the scientist will observe?</a:t>
            </a:r>
          </a:p>
          <a:p>
            <a:pPr algn="just"/>
            <a:endParaRPr lang="en-US" sz="2800" dirty="0" smtClean="0"/>
          </a:p>
          <a:p>
            <a:pPr algn="just"/>
            <a:r>
              <a:rPr lang="en-US" sz="2800" dirty="0" smtClean="0"/>
              <a:t>A. cell wall, plasma membrane, mitochondria</a:t>
            </a:r>
          </a:p>
          <a:p>
            <a:pPr algn="just"/>
            <a:r>
              <a:rPr lang="en-US" sz="2800" dirty="0" smtClean="0"/>
              <a:t>B. central vacuole, cell wall, lysosomes</a:t>
            </a:r>
          </a:p>
          <a:p>
            <a:pPr algn="just"/>
            <a:r>
              <a:rPr lang="en-US" sz="2800" dirty="0" smtClean="0">
                <a:solidFill>
                  <a:srgbClr val="FF0000"/>
                </a:solidFill>
              </a:rPr>
              <a:t>C. cell wall, plasmid, ribosomes</a:t>
            </a:r>
          </a:p>
          <a:p>
            <a:pPr algn="just"/>
            <a:r>
              <a:rPr lang="en-US" sz="2800" dirty="0" smtClean="0"/>
              <a:t>D. plasma membrane, nucleus, mitochondria</a:t>
            </a:r>
            <a:endParaRPr lang="en-US" sz="2800" dirty="0"/>
          </a:p>
        </p:txBody>
      </p:sp>
    </p:spTree>
    <p:extLst>
      <p:ext uri="{BB962C8B-B14F-4D97-AF65-F5344CB8AC3E}">
        <p14:creationId xmlns:p14="http://schemas.microsoft.com/office/powerpoint/2010/main" val="250176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447800"/>
            <a:ext cx="8229600" cy="4389120"/>
          </a:xfrm>
        </p:spPr>
        <p:txBody>
          <a:bodyPr>
            <a:normAutofit fontScale="92500" lnSpcReduction="10000"/>
          </a:bodyPr>
          <a:lstStyle/>
          <a:p>
            <a:pPr algn="ctr"/>
            <a:r>
              <a:rPr lang="en-US" sz="6400" dirty="0" smtClean="0">
                <a:solidFill>
                  <a:srgbClr val="FF0000"/>
                </a:solidFill>
              </a:rPr>
              <a:t>Red blood cell</a:t>
            </a:r>
          </a:p>
          <a:p>
            <a:pPr algn="ctr"/>
            <a:r>
              <a:rPr lang="en-US" sz="6400" dirty="0" smtClean="0">
                <a:solidFill>
                  <a:srgbClr val="FF0000"/>
                </a:solidFill>
              </a:rPr>
              <a:t>Purpose is to transport oxygen throughout the body and pick up wastes</a:t>
            </a:r>
            <a:endParaRPr lang="en-US" sz="6400" dirty="0">
              <a:solidFill>
                <a:srgbClr val="FF0000"/>
              </a:solidFill>
            </a:endParaRPr>
          </a:p>
        </p:txBody>
      </p:sp>
    </p:spTree>
    <p:extLst>
      <p:ext uri="{BB962C8B-B14F-4D97-AF65-F5344CB8AC3E}">
        <p14:creationId xmlns:p14="http://schemas.microsoft.com/office/powerpoint/2010/main" val="421402534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229600" cy="4389120"/>
          </a:xfrm>
        </p:spPr>
        <p:txBody>
          <a:bodyPr>
            <a:noAutofit/>
          </a:bodyPr>
          <a:lstStyle/>
          <a:p>
            <a:pPr algn="just"/>
            <a:r>
              <a:rPr lang="en-US" sz="3000" dirty="0" smtClean="0"/>
              <a:t>In multicellular organisms such as humans, the excretory system removes excess water.  Which structures do </a:t>
            </a:r>
            <a:r>
              <a:rPr lang="en-US" sz="3000" dirty="0" err="1" smtClean="0"/>
              <a:t>protists</a:t>
            </a:r>
            <a:r>
              <a:rPr lang="en-US" sz="3000" dirty="0" smtClean="0"/>
              <a:t> such as paramecia use to remove excess water?</a:t>
            </a:r>
          </a:p>
          <a:p>
            <a:pPr algn="just"/>
            <a:endParaRPr lang="en-US" sz="3000" dirty="0"/>
          </a:p>
          <a:p>
            <a:pPr algn="just"/>
            <a:r>
              <a:rPr lang="en-US" sz="3000" dirty="0" smtClean="0"/>
              <a:t>A. cilia</a:t>
            </a:r>
          </a:p>
          <a:p>
            <a:pPr algn="just"/>
            <a:r>
              <a:rPr lang="en-US" sz="3000" dirty="0" smtClean="0"/>
              <a:t>B. flagella</a:t>
            </a:r>
          </a:p>
          <a:p>
            <a:pPr algn="just"/>
            <a:r>
              <a:rPr lang="en-US" sz="3000" dirty="0" smtClean="0"/>
              <a:t>C. </a:t>
            </a:r>
            <a:r>
              <a:rPr lang="en-US" sz="3000" dirty="0" err="1" smtClean="0"/>
              <a:t>psuedopods</a:t>
            </a:r>
            <a:endParaRPr lang="en-US" sz="3000" dirty="0" smtClean="0"/>
          </a:p>
          <a:p>
            <a:pPr algn="just"/>
            <a:r>
              <a:rPr lang="en-US" sz="3000" dirty="0" smtClean="0"/>
              <a:t>D. contractile vacuoles</a:t>
            </a:r>
            <a:endParaRPr lang="en-US" sz="3000" dirty="0"/>
          </a:p>
        </p:txBody>
      </p:sp>
    </p:spTree>
    <p:extLst>
      <p:ext uri="{BB962C8B-B14F-4D97-AF65-F5344CB8AC3E}">
        <p14:creationId xmlns:p14="http://schemas.microsoft.com/office/powerpoint/2010/main" val="26316451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914400"/>
            <a:ext cx="8229600" cy="43891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sz="3000" dirty="0" smtClean="0"/>
              <a:t>In multicellular organisms such as humans, the excretory system removes excess water.  Which structures do </a:t>
            </a:r>
            <a:r>
              <a:rPr lang="en-US" sz="3000" dirty="0" err="1" smtClean="0"/>
              <a:t>protists</a:t>
            </a:r>
            <a:r>
              <a:rPr lang="en-US" sz="3000" dirty="0" smtClean="0"/>
              <a:t> such as paramecia use to remove excess water?</a:t>
            </a:r>
          </a:p>
          <a:p>
            <a:pPr algn="just"/>
            <a:endParaRPr lang="en-US" sz="3000" dirty="0" smtClean="0"/>
          </a:p>
          <a:p>
            <a:pPr algn="just"/>
            <a:r>
              <a:rPr lang="en-US" sz="3000" dirty="0" smtClean="0"/>
              <a:t>A. cilia</a:t>
            </a:r>
          </a:p>
          <a:p>
            <a:pPr algn="just"/>
            <a:r>
              <a:rPr lang="en-US" sz="3000" dirty="0" smtClean="0"/>
              <a:t>B. flagella</a:t>
            </a:r>
          </a:p>
          <a:p>
            <a:pPr algn="just"/>
            <a:r>
              <a:rPr lang="en-US" sz="3000" dirty="0" smtClean="0"/>
              <a:t>C. </a:t>
            </a:r>
            <a:r>
              <a:rPr lang="en-US" sz="3000" dirty="0" err="1" smtClean="0"/>
              <a:t>psuedopods</a:t>
            </a:r>
            <a:endParaRPr lang="en-US" sz="3000" dirty="0" smtClean="0"/>
          </a:p>
          <a:p>
            <a:pPr algn="just"/>
            <a:r>
              <a:rPr lang="en-US" sz="3000" dirty="0" smtClean="0">
                <a:solidFill>
                  <a:srgbClr val="FF0000"/>
                </a:solidFill>
              </a:rPr>
              <a:t>D. contractile vacuoles</a:t>
            </a:r>
            <a:endParaRPr lang="en-US" sz="3000" dirty="0">
              <a:solidFill>
                <a:srgbClr val="FF0000"/>
              </a:solidFill>
            </a:endParaRPr>
          </a:p>
        </p:txBody>
      </p:sp>
    </p:spTree>
    <p:extLst>
      <p:ext uri="{BB962C8B-B14F-4D97-AF65-F5344CB8AC3E}">
        <p14:creationId xmlns:p14="http://schemas.microsoft.com/office/powerpoint/2010/main" val="107331968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389120"/>
          </a:xfrm>
        </p:spPr>
        <p:txBody>
          <a:bodyPr>
            <a:noAutofit/>
          </a:bodyPr>
          <a:lstStyle/>
          <a:p>
            <a:pPr algn="just"/>
            <a:r>
              <a:rPr lang="en-US" sz="3000" dirty="0" smtClean="0"/>
              <a:t>Humans, like other multicellular organisms, are made up of different types of cells that perform different functions.  One of these cell types is the nerve cell.  From which cells do nerve cells develop?</a:t>
            </a:r>
          </a:p>
          <a:p>
            <a:pPr algn="just"/>
            <a:endParaRPr lang="en-US" sz="3000" dirty="0"/>
          </a:p>
          <a:p>
            <a:pPr algn="just"/>
            <a:r>
              <a:rPr lang="en-US" sz="3000" dirty="0" smtClean="0"/>
              <a:t>A. muscle cells</a:t>
            </a:r>
          </a:p>
          <a:p>
            <a:pPr algn="just"/>
            <a:r>
              <a:rPr lang="en-US" sz="3000" dirty="0" smtClean="0"/>
              <a:t>B. stem cells</a:t>
            </a:r>
          </a:p>
          <a:p>
            <a:pPr algn="just"/>
            <a:r>
              <a:rPr lang="en-US" sz="3000" dirty="0" smtClean="0"/>
              <a:t>C. sperm cells</a:t>
            </a:r>
          </a:p>
          <a:p>
            <a:pPr algn="just"/>
            <a:r>
              <a:rPr lang="en-US" sz="3000" dirty="0" smtClean="0"/>
              <a:t>D. white blood cells</a:t>
            </a:r>
            <a:endParaRPr lang="en-US" sz="3000" dirty="0"/>
          </a:p>
        </p:txBody>
      </p:sp>
    </p:spTree>
    <p:extLst>
      <p:ext uri="{BB962C8B-B14F-4D97-AF65-F5344CB8AC3E}">
        <p14:creationId xmlns:p14="http://schemas.microsoft.com/office/powerpoint/2010/main" val="305997202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143000"/>
            <a:ext cx="8229600" cy="43891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sz="3000" dirty="0" smtClean="0"/>
              <a:t>Humans, like other multicellular organisms, are made up of different types of cells that perform different functions.  One of these cell types is the nerve cell.  From which cells do nerve cells develop?</a:t>
            </a:r>
          </a:p>
          <a:p>
            <a:pPr algn="just"/>
            <a:endParaRPr lang="en-US" sz="3000" dirty="0" smtClean="0"/>
          </a:p>
          <a:p>
            <a:pPr algn="just"/>
            <a:r>
              <a:rPr lang="en-US" sz="3000" dirty="0" smtClean="0"/>
              <a:t>A. muscle cells</a:t>
            </a:r>
          </a:p>
          <a:p>
            <a:pPr algn="just"/>
            <a:r>
              <a:rPr lang="en-US" sz="3000" dirty="0" smtClean="0">
                <a:solidFill>
                  <a:srgbClr val="FF0000"/>
                </a:solidFill>
              </a:rPr>
              <a:t>B. stem cells</a:t>
            </a:r>
          </a:p>
          <a:p>
            <a:pPr algn="just"/>
            <a:r>
              <a:rPr lang="en-US" sz="3000" dirty="0" smtClean="0"/>
              <a:t>C. sperm cells</a:t>
            </a:r>
          </a:p>
          <a:p>
            <a:pPr algn="just"/>
            <a:r>
              <a:rPr lang="en-US" sz="3000" dirty="0" smtClean="0"/>
              <a:t>D. white blood cells</a:t>
            </a:r>
            <a:endParaRPr lang="en-US" sz="3000" dirty="0"/>
          </a:p>
        </p:txBody>
      </p:sp>
    </p:spTree>
    <p:extLst>
      <p:ext uri="{BB962C8B-B14F-4D97-AF65-F5344CB8AC3E}">
        <p14:creationId xmlns:p14="http://schemas.microsoft.com/office/powerpoint/2010/main" val="389423332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89120"/>
          </a:xfrm>
        </p:spPr>
        <p:txBody>
          <a:bodyPr>
            <a:normAutofit/>
          </a:bodyPr>
          <a:lstStyle/>
          <a:p>
            <a:pPr algn="just"/>
            <a:r>
              <a:rPr lang="en-US" sz="3500" dirty="0" smtClean="0"/>
              <a:t>In a cell, what does a buffer help maintain?</a:t>
            </a:r>
          </a:p>
          <a:p>
            <a:pPr algn="just"/>
            <a:endParaRPr lang="en-US" sz="3500" dirty="0"/>
          </a:p>
          <a:p>
            <a:pPr algn="just"/>
            <a:r>
              <a:rPr lang="en-US" sz="3500" dirty="0" smtClean="0"/>
              <a:t>A. a constant temperature</a:t>
            </a:r>
          </a:p>
          <a:p>
            <a:pPr algn="just"/>
            <a:r>
              <a:rPr lang="en-US" sz="3500" dirty="0" smtClean="0"/>
              <a:t>B. a low temperature</a:t>
            </a:r>
          </a:p>
          <a:p>
            <a:pPr algn="just"/>
            <a:r>
              <a:rPr lang="en-US" sz="3500" dirty="0" smtClean="0"/>
              <a:t>C. a constant pH</a:t>
            </a:r>
          </a:p>
          <a:p>
            <a:pPr algn="just"/>
            <a:r>
              <a:rPr lang="en-US" sz="3500" dirty="0" smtClean="0"/>
              <a:t>D. a low pH</a:t>
            </a:r>
            <a:endParaRPr lang="en-US" sz="3500" dirty="0"/>
          </a:p>
        </p:txBody>
      </p:sp>
    </p:spTree>
    <p:extLst>
      <p:ext uri="{BB962C8B-B14F-4D97-AF65-F5344CB8AC3E}">
        <p14:creationId xmlns:p14="http://schemas.microsoft.com/office/powerpoint/2010/main" val="136905457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143000"/>
            <a:ext cx="8229600" cy="438912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sz="3500" dirty="0" smtClean="0"/>
              <a:t>In a cell, what does a buffer help maintain?</a:t>
            </a:r>
          </a:p>
          <a:p>
            <a:pPr algn="just"/>
            <a:endParaRPr lang="en-US" sz="3500" dirty="0" smtClean="0"/>
          </a:p>
          <a:p>
            <a:pPr algn="just"/>
            <a:r>
              <a:rPr lang="en-US" sz="3500" dirty="0" smtClean="0"/>
              <a:t>A. a constant temperature</a:t>
            </a:r>
          </a:p>
          <a:p>
            <a:pPr algn="just"/>
            <a:r>
              <a:rPr lang="en-US" sz="3500" dirty="0" smtClean="0"/>
              <a:t>B. a low temperature</a:t>
            </a:r>
          </a:p>
          <a:p>
            <a:pPr algn="just"/>
            <a:r>
              <a:rPr lang="en-US" sz="3500" dirty="0" smtClean="0">
                <a:solidFill>
                  <a:srgbClr val="FF0000"/>
                </a:solidFill>
              </a:rPr>
              <a:t>C. a constant pH</a:t>
            </a:r>
          </a:p>
          <a:p>
            <a:pPr algn="just"/>
            <a:r>
              <a:rPr lang="en-US" sz="3500" dirty="0" smtClean="0"/>
              <a:t>D. a low pH</a:t>
            </a:r>
            <a:endParaRPr lang="en-US" sz="3500" dirty="0"/>
          </a:p>
        </p:txBody>
      </p:sp>
    </p:spTree>
    <p:extLst>
      <p:ext uri="{BB962C8B-B14F-4D97-AF65-F5344CB8AC3E}">
        <p14:creationId xmlns:p14="http://schemas.microsoft.com/office/powerpoint/2010/main" val="280454326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389120"/>
          </a:xfrm>
        </p:spPr>
        <p:txBody>
          <a:bodyPr>
            <a:noAutofit/>
          </a:bodyPr>
          <a:lstStyle/>
          <a:p>
            <a:r>
              <a:rPr lang="en-US" sz="3000" dirty="0" smtClean="0"/>
              <a:t>Which of the following statements best describes the cell cycle?</a:t>
            </a:r>
          </a:p>
          <a:p>
            <a:endParaRPr lang="en-US" sz="3000" dirty="0"/>
          </a:p>
          <a:p>
            <a:r>
              <a:rPr lang="en-US" sz="3000" dirty="0" smtClean="0"/>
              <a:t>A. Interphase is the reproductive phase; mitosis is the growth phase</a:t>
            </a:r>
          </a:p>
          <a:p>
            <a:r>
              <a:rPr lang="en-US" sz="3000" dirty="0" smtClean="0"/>
              <a:t>B. Interphase is the growth phase; mitosis is the reproductive phase</a:t>
            </a:r>
          </a:p>
          <a:p>
            <a:r>
              <a:rPr lang="en-US" sz="3000" dirty="0" smtClean="0"/>
              <a:t>C. Cytokinesis is the growth phase; the S phase is the reproductive phase</a:t>
            </a:r>
          </a:p>
          <a:p>
            <a:r>
              <a:rPr lang="en-US" sz="3000" dirty="0" smtClean="0"/>
              <a:t>D. Cytokinesis is the reproductive phase; the S phase is the growth phase</a:t>
            </a:r>
            <a:endParaRPr lang="en-US" sz="3000" dirty="0"/>
          </a:p>
        </p:txBody>
      </p:sp>
    </p:spTree>
    <p:extLst>
      <p:ext uri="{BB962C8B-B14F-4D97-AF65-F5344CB8AC3E}">
        <p14:creationId xmlns:p14="http://schemas.microsoft.com/office/powerpoint/2010/main" val="198489258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838200"/>
            <a:ext cx="8229600" cy="43891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3000" dirty="0" smtClean="0"/>
              <a:t>Which of the following statements best describes the cell cycle?</a:t>
            </a:r>
          </a:p>
          <a:p>
            <a:endParaRPr lang="en-US" sz="3000" dirty="0" smtClean="0"/>
          </a:p>
          <a:p>
            <a:r>
              <a:rPr lang="en-US" sz="3000" dirty="0" smtClean="0"/>
              <a:t>A. Interphase is the reproductive phase; mitosis is the growth phase</a:t>
            </a:r>
          </a:p>
          <a:p>
            <a:r>
              <a:rPr lang="en-US" sz="3000" dirty="0" smtClean="0">
                <a:solidFill>
                  <a:srgbClr val="FF0000"/>
                </a:solidFill>
              </a:rPr>
              <a:t>B. Interphase is the growth phase; mitosis is the reproductive phase</a:t>
            </a:r>
          </a:p>
          <a:p>
            <a:r>
              <a:rPr lang="en-US" sz="3000" dirty="0" smtClean="0"/>
              <a:t>C. Cytokinesis is the growth phase; the S phase is the reproductive phase</a:t>
            </a:r>
          </a:p>
          <a:p>
            <a:r>
              <a:rPr lang="en-US" sz="3000" dirty="0" smtClean="0"/>
              <a:t>D. Cytokinesis is the reproductive phase; the S phase is the growth phase</a:t>
            </a:r>
            <a:endParaRPr lang="en-US" sz="3000" dirty="0"/>
          </a:p>
        </p:txBody>
      </p:sp>
    </p:spTree>
    <p:extLst>
      <p:ext uri="{BB962C8B-B14F-4D97-AF65-F5344CB8AC3E}">
        <p14:creationId xmlns:p14="http://schemas.microsoft.com/office/powerpoint/2010/main" val="262727947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89120"/>
          </a:xfrm>
        </p:spPr>
        <p:txBody>
          <a:bodyPr>
            <a:normAutofit/>
          </a:bodyPr>
          <a:lstStyle/>
          <a:p>
            <a:r>
              <a:rPr lang="en-US" sz="3100" dirty="0" smtClean="0"/>
              <a:t>Which process of the carbon cycle removes carbon dioxide from the atmosphere?</a:t>
            </a:r>
          </a:p>
          <a:p>
            <a:endParaRPr lang="en-US" sz="3100" dirty="0"/>
          </a:p>
          <a:p>
            <a:r>
              <a:rPr lang="en-US" sz="3100" dirty="0" smtClean="0"/>
              <a:t>A. photosynthesis</a:t>
            </a:r>
          </a:p>
          <a:p>
            <a:r>
              <a:rPr lang="en-US" sz="3100" dirty="0" smtClean="0"/>
              <a:t>B. cellular respiration</a:t>
            </a:r>
          </a:p>
          <a:p>
            <a:r>
              <a:rPr lang="en-US" sz="3100" dirty="0" smtClean="0"/>
              <a:t>C. combustion of fossil fuels</a:t>
            </a:r>
          </a:p>
          <a:p>
            <a:r>
              <a:rPr lang="en-US" sz="3100" dirty="0" smtClean="0"/>
              <a:t>D. death and decomposition of organisms</a:t>
            </a:r>
            <a:endParaRPr lang="en-US" sz="3100" dirty="0"/>
          </a:p>
        </p:txBody>
      </p:sp>
    </p:spTree>
    <p:extLst>
      <p:ext uri="{BB962C8B-B14F-4D97-AF65-F5344CB8AC3E}">
        <p14:creationId xmlns:p14="http://schemas.microsoft.com/office/powerpoint/2010/main" val="276763385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143000"/>
            <a:ext cx="8229600" cy="438912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3100" dirty="0" smtClean="0"/>
              <a:t>Which process of the carbon cycle removes carbon dioxide from the atmosphere?</a:t>
            </a:r>
          </a:p>
          <a:p>
            <a:endParaRPr lang="en-US" sz="3100" dirty="0" smtClean="0"/>
          </a:p>
          <a:p>
            <a:r>
              <a:rPr lang="en-US" sz="3100" dirty="0" smtClean="0">
                <a:solidFill>
                  <a:srgbClr val="FF0000"/>
                </a:solidFill>
              </a:rPr>
              <a:t>A. photosynthesis</a:t>
            </a:r>
          </a:p>
          <a:p>
            <a:r>
              <a:rPr lang="en-US" sz="3100" dirty="0" smtClean="0"/>
              <a:t>B. cellular respiration</a:t>
            </a:r>
          </a:p>
          <a:p>
            <a:r>
              <a:rPr lang="en-US" sz="3100" dirty="0" smtClean="0"/>
              <a:t>C. combustion of fossil fuels</a:t>
            </a:r>
          </a:p>
          <a:p>
            <a:r>
              <a:rPr lang="en-US" sz="3100" dirty="0" smtClean="0"/>
              <a:t>D. death and decomposition of organisms</a:t>
            </a:r>
            <a:endParaRPr lang="en-US" sz="3100" dirty="0"/>
          </a:p>
        </p:txBody>
      </p:sp>
    </p:spTree>
    <p:extLst>
      <p:ext uri="{BB962C8B-B14F-4D97-AF65-F5344CB8AC3E}">
        <p14:creationId xmlns:p14="http://schemas.microsoft.com/office/powerpoint/2010/main" val="3430835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3352800"/>
          </a:xfrm>
        </p:spPr>
        <p:txBody>
          <a:bodyPr>
            <a:normAutofit/>
          </a:bodyPr>
          <a:lstStyle/>
          <a:p>
            <a:pPr algn="ctr"/>
            <a:r>
              <a:rPr lang="en-US" sz="4400" dirty="0" smtClean="0"/>
              <a:t>Identify the structures on the cell below.  Is this a plant or animal cell?  How do you know?</a:t>
            </a:r>
            <a:endParaRPr lang="en-US" sz="4400" dirty="0"/>
          </a:p>
        </p:txBody>
      </p:sp>
      <p:pic>
        <p:nvPicPr>
          <p:cNvPr id="3074" name="Picture 2" descr="http://270c81.medialib.glogster.com/media/72/72c2d1fb501e7ea8220380a7f3aef7aa2a4cad541d8010d7a07e8a4b57b6d2fb/animal-cell-worksheet-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590801"/>
            <a:ext cx="5857141" cy="4267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38400" y="2667000"/>
            <a:ext cx="41910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5453526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389120"/>
          </a:xfrm>
        </p:spPr>
        <p:txBody>
          <a:bodyPr>
            <a:noAutofit/>
          </a:bodyPr>
          <a:lstStyle/>
          <a:p>
            <a:pPr algn="just"/>
            <a:r>
              <a:rPr lang="en-US" sz="3200" dirty="0" smtClean="0"/>
              <a:t>In very hot or dry conditions, land snails may enter a state of inactivity and lowered metabolism.  Which adaptation does this </a:t>
            </a:r>
            <a:r>
              <a:rPr lang="en-US" sz="3200" b="1" i="1" dirty="0" smtClean="0"/>
              <a:t>best</a:t>
            </a:r>
            <a:r>
              <a:rPr lang="en-US" sz="3200" dirty="0" smtClean="0"/>
              <a:t> demonstrate?</a:t>
            </a:r>
          </a:p>
          <a:p>
            <a:endParaRPr lang="en-US" sz="3200" dirty="0"/>
          </a:p>
          <a:p>
            <a:r>
              <a:rPr lang="en-US" sz="3200" dirty="0" smtClean="0"/>
              <a:t>A. hibernation</a:t>
            </a:r>
          </a:p>
          <a:p>
            <a:r>
              <a:rPr lang="en-US" sz="3200" dirty="0" smtClean="0"/>
              <a:t>B. estivation</a:t>
            </a:r>
          </a:p>
          <a:p>
            <a:r>
              <a:rPr lang="en-US" sz="3200" dirty="0" smtClean="0"/>
              <a:t>C. imprinting</a:t>
            </a:r>
          </a:p>
          <a:p>
            <a:r>
              <a:rPr lang="en-US" sz="3200" dirty="0" smtClean="0"/>
              <a:t>D. migration</a:t>
            </a:r>
            <a:endParaRPr lang="en-US" sz="3200" dirty="0"/>
          </a:p>
        </p:txBody>
      </p:sp>
    </p:spTree>
    <p:extLst>
      <p:ext uri="{BB962C8B-B14F-4D97-AF65-F5344CB8AC3E}">
        <p14:creationId xmlns:p14="http://schemas.microsoft.com/office/powerpoint/2010/main" val="120250862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838200"/>
            <a:ext cx="8229600" cy="43891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3200" dirty="0" smtClean="0"/>
              <a:t>In very hot or dry conditions, land snails may enter a state of inactivity and lowered metabolism.  Which adaptation does this best demonstrate?</a:t>
            </a:r>
          </a:p>
          <a:p>
            <a:endParaRPr lang="en-US" sz="3200" dirty="0" smtClean="0"/>
          </a:p>
          <a:p>
            <a:r>
              <a:rPr lang="en-US" sz="3200" dirty="0" smtClean="0"/>
              <a:t>A. hibernation</a:t>
            </a:r>
          </a:p>
          <a:p>
            <a:r>
              <a:rPr lang="en-US" sz="3200" dirty="0" smtClean="0">
                <a:solidFill>
                  <a:srgbClr val="FF0000"/>
                </a:solidFill>
              </a:rPr>
              <a:t>B. estivation</a:t>
            </a:r>
          </a:p>
          <a:p>
            <a:r>
              <a:rPr lang="en-US" sz="3200" dirty="0" smtClean="0"/>
              <a:t>C. imprinting</a:t>
            </a:r>
          </a:p>
          <a:p>
            <a:r>
              <a:rPr lang="en-US" sz="3200" dirty="0" smtClean="0"/>
              <a:t>D. migration</a:t>
            </a:r>
            <a:endParaRPr lang="en-US" sz="3200" dirty="0"/>
          </a:p>
        </p:txBody>
      </p:sp>
    </p:spTree>
    <p:extLst>
      <p:ext uri="{BB962C8B-B14F-4D97-AF65-F5344CB8AC3E}">
        <p14:creationId xmlns:p14="http://schemas.microsoft.com/office/powerpoint/2010/main" val="384817365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389120"/>
          </a:xfrm>
        </p:spPr>
        <p:txBody>
          <a:bodyPr>
            <a:noAutofit/>
          </a:bodyPr>
          <a:lstStyle/>
          <a:p>
            <a:r>
              <a:rPr lang="en-US" sz="3200" dirty="0" smtClean="0"/>
              <a:t>Which method would be </a:t>
            </a:r>
            <a:r>
              <a:rPr lang="en-US" sz="3200" b="1" i="1" dirty="0" smtClean="0"/>
              <a:t>most helpful </a:t>
            </a:r>
            <a:r>
              <a:rPr lang="en-US" sz="3200" dirty="0" smtClean="0"/>
              <a:t>in preventing eutrophication of lakes and waterways?</a:t>
            </a:r>
          </a:p>
          <a:p>
            <a:endParaRPr lang="en-US" sz="3200" dirty="0"/>
          </a:p>
          <a:p>
            <a:r>
              <a:rPr lang="en-US" sz="3200" dirty="0" smtClean="0"/>
              <a:t>A. recycling aluminum</a:t>
            </a:r>
          </a:p>
          <a:p>
            <a:r>
              <a:rPr lang="en-US" sz="3200" dirty="0" smtClean="0"/>
              <a:t>B. conserving fossil fuels</a:t>
            </a:r>
          </a:p>
          <a:p>
            <a:r>
              <a:rPr lang="en-US" sz="3200" dirty="0" smtClean="0"/>
              <a:t>C. reducing runoff from farms</a:t>
            </a:r>
          </a:p>
          <a:p>
            <a:r>
              <a:rPr lang="en-US" sz="3200" dirty="0" smtClean="0"/>
              <a:t>D. using less pesticide</a:t>
            </a:r>
            <a:endParaRPr lang="en-US" sz="3200" dirty="0"/>
          </a:p>
        </p:txBody>
      </p:sp>
    </p:spTree>
    <p:extLst>
      <p:ext uri="{BB962C8B-B14F-4D97-AF65-F5344CB8AC3E}">
        <p14:creationId xmlns:p14="http://schemas.microsoft.com/office/powerpoint/2010/main" val="229965852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914400"/>
            <a:ext cx="8229600" cy="43891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3200" dirty="0" smtClean="0"/>
              <a:t>Which method would be </a:t>
            </a:r>
            <a:r>
              <a:rPr lang="en-US" sz="3200" b="1" i="1" dirty="0" smtClean="0"/>
              <a:t>most helpful </a:t>
            </a:r>
            <a:r>
              <a:rPr lang="en-US" sz="3200" dirty="0" smtClean="0"/>
              <a:t>in preventing eutrophication of lakes and waterways?</a:t>
            </a:r>
          </a:p>
          <a:p>
            <a:endParaRPr lang="en-US" sz="3200" dirty="0" smtClean="0"/>
          </a:p>
          <a:p>
            <a:r>
              <a:rPr lang="en-US" sz="3200" dirty="0" smtClean="0"/>
              <a:t>A. recycling aluminum</a:t>
            </a:r>
          </a:p>
          <a:p>
            <a:r>
              <a:rPr lang="en-US" sz="3200" dirty="0" smtClean="0"/>
              <a:t>B. conserving fossil fuels</a:t>
            </a:r>
          </a:p>
          <a:p>
            <a:r>
              <a:rPr lang="en-US" sz="3200" dirty="0" smtClean="0">
                <a:solidFill>
                  <a:srgbClr val="FF0000"/>
                </a:solidFill>
              </a:rPr>
              <a:t>C. reducing runoff from farms</a:t>
            </a:r>
          </a:p>
          <a:p>
            <a:r>
              <a:rPr lang="en-US" sz="3200" dirty="0" smtClean="0"/>
              <a:t>D. using less pesticide</a:t>
            </a:r>
            <a:endParaRPr lang="en-US" sz="3200" dirty="0"/>
          </a:p>
        </p:txBody>
      </p:sp>
    </p:spTree>
    <p:extLst>
      <p:ext uri="{BB962C8B-B14F-4D97-AF65-F5344CB8AC3E}">
        <p14:creationId xmlns:p14="http://schemas.microsoft.com/office/powerpoint/2010/main" val="335733728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389120"/>
          </a:xfrm>
        </p:spPr>
        <p:txBody>
          <a:bodyPr>
            <a:noAutofit/>
          </a:bodyPr>
          <a:lstStyle/>
          <a:p>
            <a:pPr algn="just"/>
            <a:r>
              <a:rPr lang="en-US" sz="2800" dirty="0" smtClean="0"/>
              <a:t>The organelles within a cell work together to help the cell function.  Which statement best describes a relationship between mitochondria and ribosomes?</a:t>
            </a:r>
          </a:p>
          <a:p>
            <a:pPr algn="just"/>
            <a:endParaRPr lang="en-US" sz="2800" dirty="0"/>
          </a:p>
          <a:p>
            <a:pPr algn="just"/>
            <a:r>
              <a:rPr lang="en-US" sz="2800" dirty="0" smtClean="0"/>
              <a:t>A. Ribosomes contain waste produced by mitochondria.</a:t>
            </a:r>
          </a:p>
          <a:p>
            <a:pPr algn="just"/>
            <a:r>
              <a:rPr lang="en-US" sz="2800" dirty="0" smtClean="0"/>
              <a:t>B. Ribosomes and mitochondria perform the same function.</a:t>
            </a:r>
          </a:p>
          <a:p>
            <a:pPr algn="just"/>
            <a:r>
              <a:rPr lang="en-US" sz="2800" dirty="0" smtClean="0"/>
              <a:t>C. Mitochondria generate energy using enzymes made by ribosomes.</a:t>
            </a:r>
          </a:p>
          <a:p>
            <a:pPr algn="just"/>
            <a:r>
              <a:rPr lang="en-US" sz="2800" dirty="0" smtClean="0"/>
              <a:t>D. Mitochondria produce the RNA molecules used by ribosomes to synthesize proteins.</a:t>
            </a:r>
            <a:endParaRPr lang="en-US" sz="2800" dirty="0"/>
          </a:p>
        </p:txBody>
      </p:sp>
    </p:spTree>
    <p:extLst>
      <p:ext uri="{BB962C8B-B14F-4D97-AF65-F5344CB8AC3E}">
        <p14:creationId xmlns:p14="http://schemas.microsoft.com/office/powerpoint/2010/main" val="257358493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762000"/>
            <a:ext cx="8229600" cy="43891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sz="2800" dirty="0" smtClean="0"/>
              <a:t>The organelles within a cell work together to help the cell function.  Which statement best describes a relationship between mitochondria and ribosomes?</a:t>
            </a:r>
          </a:p>
          <a:p>
            <a:pPr algn="just"/>
            <a:endParaRPr lang="en-US" sz="2800" dirty="0" smtClean="0"/>
          </a:p>
          <a:p>
            <a:pPr algn="just"/>
            <a:r>
              <a:rPr lang="en-US" sz="2800" dirty="0" smtClean="0"/>
              <a:t>A. Ribosomes contain waste produced by mitochondria.</a:t>
            </a:r>
          </a:p>
          <a:p>
            <a:pPr algn="just"/>
            <a:r>
              <a:rPr lang="en-US" sz="2800" dirty="0" smtClean="0"/>
              <a:t>B. Ribosomes and mitochondria perform the same function.</a:t>
            </a:r>
          </a:p>
          <a:p>
            <a:pPr algn="just"/>
            <a:r>
              <a:rPr lang="en-US" sz="2800" dirty="0" smtClean="0">
                <a:solidFill>
                  <a:srgbClr val="FF0000"/>
                </a:solidFill>
              </a:rPr>
              <a:t>C. Mitochondria generate energy using enzymes made by ribosomes.</a:t>
            </a:r>
          </a:p>
          <a:p>
            <a:pPr algn="just"/>
            <a:r>
              <a:rPr lang="en-US" sz="2800" dirty="0" smtClean="0"/>
              <a:t>D. Mitochondria produce the RNA molecules used by ribosomes to synthesize proteins.</a:t>
            </a:r>
            <a:endParaRPr lang="en-US" sz="2800" dirty="0"/>
          </a:p>
        </p:txBody>
      </p:sp>
    </p:spTree>
    <p:extLst>
      <p:ext uri="{BB962C8B-B14F-4D97-AF65-F5344CB8AC3E}">
        <p14:creationId xmlns:p14="http://schemas.microsoft.com/office/powerpoint/2010/main" val="360853477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389120"/>
          </a:xfrm>
        </p:spPr>
        <p:txBody>
          <a:bodyPr>
            <a:normAutofit/>
          </a:bodyPr>
          <a:lstStyle/>
          <a:p>
            <a:r>
              <a:rPr lang="en-US" sz="3000" dirty="0" smtClean="0"/>
              <a:t>In which cells would the gene be expressed that codes for the production of hemoglobin?</a:t>
            </a:r>
          </a:p>
          <a:p>
            <a:endParaRPr lang="en-US" sz="3000" dirty="0"/>
          </a:p>
          <a:p>
            <a:r>
              <a:rPr lang="en-US" sz="3000" dirty="0" smtClean="0"/>
              <a:t>A. liver cells</a:t>
            </a:r>
          </a:p>
          <a:p>
            <a:r>
              <a:rPr lang="en-US" sz="3000" dirty="0" smtClean="0"/>
              <a:t>B. stomach cells</a:t>
            </a:r>
          </a:p>
          <a:p>
            <a:r>
              <a:rPr lang="en-US" sz="3000" dirty="0" smtClean="0"/>
              <a:t>C. red blood cells</a:t>
            </a:r>
          </a:p>
          <a:p>
            <a:r>
              <a:rPr lang="en-US" sz="3000" dirty="0" smtClean="0"/>
              <a:t>D. pancreas cells</a:t>
            </a:r>
          </a:p>
        </p:txBody>
      </p:sp>
    </p:spTree>
    <p:extLst>
      <p:ext uri="{BB962C8B-B14F-4D97-AF65-F5344CB8AC3E}">
        <p14:creationId xmlns:p14="http://schemas.microsoft.com/office/powerpoint/2010/main" val="125994950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219200"/>
            <a:ext cx="8229600" cy="438912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3000" dirty="0" smtClean="0"/>
              <a:t>In which cells would the gene be expressed that codes for the production of hemoglobin?</a:t>
            </a:r>
          </a:p>
          <a:p>
            <a:endParaRPr lang="en-US" sz="3000" dirty="0" smtClean="0"/>
          </a:p>
          <a:p>
            <a:r>
              <a:rPr lang="en-US" sz="3000" dirty="0" smtClean="0"/>
              <a:t>A. liver cells</a:t>
            </a:r>
          </a:p>
          <a:p>
            <a:r>
              <a:rPr lang="en-US" sz="3000" dirty="0" smtClean="0"/>
              <a:t>B. stomach cells</a:t>
            </a:r>
          </a:p>
          <a:p>
            <a:r>
              <a:rPr lang="en-US" sz="3000" dirty="0" smtClean="0">
                <a:solidFill>
                  <a:srgbClr val="FF0000"/>
                </a:solidFill>
              </a:rPr>
              <a:t>C. red blood cells</a:t>
            </a:r>
          </a:p>
          <a:p>
            <a:r>
              <a:rPr lang="en-US" sz="3000" dirty="0" smtClean="0"/>
              <a:t>D. pancreas cells</a:t>
            </a:r>
          </a:p>
        </p:txBody>
      </p:sp>
    </p:spTree>
    <p:extLst>
      <p:ext uri="{BB962C8B-B14F-4D97-AF65-F5344CB8AC3E}">
        <p14:creationId xmlns:p14="http://schemas.microsoft.com/office/powerpoint/2010/main" val="836093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389120"/>
          </a:xfrm>
        </p:spPr>
        <p:txBody>
          <a:bodyPr>
            <a:normAutofit/>
          </a:bodyPr>
          <a:lstStyle/>
          <a:p>
            <a:r>
              <a:rPr lang="en-US" sz="3000" dirty="0" smtClean="0"/>
              <a:t>Which individual parts of the cell cycle make up Interphase?</a:t>
            </a:r>
          </a:p>
          <a:p>
            <a:endParaRPr lang="en-US" sz="3000" dirty="0"/>
          </a:p>
          <a:p>
            <a:r>
              <a:rPr lang="en-US" sz="3000" dirty="0" smtClean="0"/>
              <a:t>A. M phase and S phase</a:t>
            </a:r>
          </a:p>
          <a:p>
            <a:r>
              <a:rPr lang="en-US" sz="3000" dirty="0" smtClean="0"/>
              <a:t>B. G1 phase and M phase</a:t>
            </a:r>
          </a:p>
          <a:p>
            <a:r>
              <a:rPr lang="en-US" sz="3000" dirty="0" smtClean="0"/>
              <a:t>C. G1 phase, S phase, and M phase</a:t>
            </a:r>
          </a:p>
          <a:p>
            <a:r>
              <a:rPr lang="en-US" sz="3000" dirty="0" smtClean="0"/>
              <a:t>D. G1 phase, G2 phase, and S phase</a:t>
            </a:r>
            <a:endParaRPr lang="en-US" sz="3000" dirty="0"/>
          </a:p>
        </p:txBody>
      </p:sp>
    </p:spTree>
    <p:extLst>
      <p:ext uri="{BB962C8B-B14F-4D97-AF65-F5344CB8AC3E}">
        <p14:creationId xmlns:p14="http://schemas.microsoft.com/office/powerpoint/2010/main" val="166564462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33400" y="1066800"/>
            <a:ext cx="8229600" cy="438912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3000" dirty="0" smtClean="0"/>
              <a:t>Which individual parts of the cell cycle make up Interphase?</a:t>
            </a:r>
          </a:p>
          <a:p>
            <a:endParaRPr lang="en-US" sz="3000" dirty="0" smtClean="0"/>
          </a:p>
          <a:p>
            <a:r>
              <a:rPr lang="en-US" sz="3000" dirty="0" smtClean="0"/>
              <a:t>A. M phase and S phase</a:t>
            </a:r>
          </a:p>
          <a:p>
            <a:r>
              <a:rPr lang="en-US" sz="3000" dirty="0" smtClean="0"/>
              <a:t>B. G1 phase and M phase</a:t>
            </a:r>
          </a:p>
          <a:p>
            <a:r>
              <a:rPr lang="en-US" sz="3000" dirty="0" smtClean="0"/>
              <a:t>C. G1 phase, S phase, and M phase</a:t>
            </a:r>
          </a:p>
          <a:p>
            <a:r>
              <a:rPr lang="en-US" sz="3000" dirty="0" smtClean="0">
                <a:solidFill>
                  <a:srgbClr val="FF0000"/>
                </a:solidFill>
              </a:rPr>
              <a:t>D. G1 phase, G2 phase, and S phase</a:t>
            </a:r>
            <a:endParaRPr lang="en-US" sz="3000" dirty="0">
              <a:solidFill>
                <a:srgbClr val="FF0000"/>
              </a:solidFill>
            </a:endParaRPr>
          </a:p>
        </p:txBody>
      </p:sp>
    </p:spTree>
    <p:extLst>
      <p:ext uri="{BB962C8B-B14F-4D97-AF65-F5344CB8AC3E}">
        <p14:creationId xmlns:p14="http://schemas.microsoft.com/office/powerpoint/2010/main" val="1693105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algn="ctr"/>
            <a:r>
              <a:rPr lang="en-US" sz="6400" dirty="0" smtClean="0">
                <a:solidFill>
                  <a:srgbClr val="FF0000"/>
                </a:solidFill>
              </a:rPr>
              <a:t>Animal Cell;</a:t>
            </a:r>
          </a:p>
          <a:p>
            <a:pPr algn="ctr"/>
            <a:r>
              <a:rPr lang="en-US" sz="6400" dirty="0" smtClean="0">
                <a:solidFill>
                  <a:srgbClr val="FF0000"/>
                </a:solidFill>
              </a:rPr>
              <a:t>Plasma membrane only, no cell wall present</a:t>
            </a:r>
            <a:endParaRPr lang="en-US" sz="6400" dirty="0">
              <a:solidFill>
                <a:srgbClr val="FF0000"/>
              </a:solidFill>
            </a:endParaRPr>
          </a:p>
        </p:txBody>
      </p:sp>
    </p:spTree>
    <p:extLst>
      <p:ext uri="{BB962C8B-B14F-4D97-AF65-F5344CB8AC3E}">
        <p14:creationId xmlns:p14="http://schemas.microsoft.com/office/powerpoint/2010/main" val="3147225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742</TotalTime>
  <Words>3488</Words>
  <Application>Microsoft Office PowerPoint</Application>
  <PresentationFormat>On-screen Show (4:3)</PresentationFormat>
  <Paragraphs>411</Paragraphs>
  <Slides>89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89</vt:i4>
      </vt:variant>
    </vt:vector>
  </HeadingPairs>
  <TitlesOfParts>
    <vt:vector size="93" baseType="lpstr">
      <vt:lpstr>Calibri</vt:lpstr>
      <vt:lpstr>Constantia</vt:lpstr>
      <vt:lpstr>Wingdings 2</vt:lpstr>
      <vt:lpstr>Flow</vt:lpstr>
      <vt:lpstr>Std 1 &amp; 2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Bingo!</dc:title>
  <dc:creator>HCS</dc:creator>
  <cp:lastModifiedBy>Shannon Atkins</cp:lastModifiedBy>
  <cp:revision>143</cp:revision>
  <dcterms:created xsi:type="dcterms:W3CDTF">2014-05-14T23:56:33Z</dcterms:created>
  <dcterms:modified xsi:type="dcterms:W3CDTF">2016-01-05T18:22:21Z</dcterms:modified>
</cp:coreProperties>
</file>