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7" r:id="rId42"/>
    <p:sldId id="296" r:id="rId43"/>
    <p:sldId id="298" r:id="rId44"/>
    <p:sldId id="299" r:id="rId45"/>
    <p:sldId id="300" r:id="rId46"/>
    <p:sldId id="301" r:id="rId47"/>
    <p:sldId id="302" r:id="rId48"/>
    <p:sldId id="303" r:id="rId49"/>
    <p:sldId id="305"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312"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030546F-2167-4EC2-92E8-EA654EFF0030}" type="datetimeFigureOut">
              <a:rPr lang="en-US" smtClean="0"/>
              <a:t>1/5/2016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439226D-9E25-4357-9340-EB1D088A11A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30546F-2167-4EC2-92E8-EA654EFF0030}"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9226D-9E25-4357-9340-EB1D088A11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30546F-2167-4EC2-92E8-EA654EFF0030}"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9226D-9E25-4357-9340-EB1D088A11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030546F-2167-4EC2-92E8-EA654EFF0030}" type="datetimeFigureOut">
              <a:rPr lang="en-US" smtClean="0"/>
              <a:t>1/5/2016</a:t>
            </a:fld>
            <a:endParaRPr lang="en-US"/>
          </a:p>
        </p:txBody>
      </p:sp>
      <p:sp>
        <p:nvSpPr>
          <p:cNvPr id="9" name="Slide Number Placeholder 8"/>
          <p:cNvSpPr>
            <a:spLocks noGrp="1"/>
          </p:cNvSpPr>
          <p:nvPr>
            <p:ph type="sldNum" sz="quarter" idx="15"/>
          </p:nvPr>
        </p:nvSpPr>
        <p:spPr/>
        <p:txBody>
          <a:bodyPr rtlCol="0"/>
          <a:lstStyle/>
          <a:p>
            <a:fld id="{F439226D-9E25-4357-9340-EB1D088A11AB}"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030546F-2167-4EC2-92E8-EA654EFF0030}" type="datetimeFigureOut">
              <a:rPr lang="en-US" smtClean="0"/>
              <a:t>1/5/2016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439226D-9E25-4357-9340-EB1D088A11A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030546F-2167-4EC2-92E8-EA654EFF0030}" type="datetimeFigureOut">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39226D-9E25-4357-9340-EB1D088A11AB}"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030546F-2167-4EC2-92E8-EA654EFF0030}" type="datetimeFigureOut">
              <a:rPr lang="en-US" smtClean="0"/>
              <a:t>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39226D-9E25-4357-9340-EB1D088A11AB}"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030546F-2167-4EC2-92E8-EA654EFF0030}" type="datetimeFigureOut">
              <a:rPr lang="en-US" smtClean="0"/>
              <a:t>1/5/2016</a:t>
            </a:fld>
            <a:endParaRPr lang="en-US"/>
          </a:p>
        </p:txBody>
      </p:sp>
      <p:sp>
        <p:nvSpPr>
          <p:cNvPr id="7" name="Slide Number Placeholder 6"/>
          <p:cNvSpPr>
            <a:spLocks noGrp="1"/>
          </p:cNvSpPr>
          <p:nvPr>
            <p:ph type="sldNum" sz="quarter" idx="11"/>
          </p:nvPr>
        </p:nvSpPr>
        <p:spPr/>
        <p:txBody>
          <a:bodyPr rtlCol="0"/>
          <a:lstStyle/>
          <a:p>
            <a:fld id="{F439226D-9E25-4357-9340-EB1D088A11AB}"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30546F-2167-4EC2-92E8-EA654EFF0030}" type="datetimeFigureOut">
              <a:rPr lang="en-US" smtClean="0"/>
              <a:t>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39226D-9E25-4357-9340-EB1D088A11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030546F-2167-4EC2-92E8-EA654EFF0030}" type="datetimeFigureOut">
              <a:rPr lang="en-US" smtClean="0"/>
              <a:t>1/5/2016</a:t>
            </a:fld>
            <a:endParaRPr lang="en-US"/>
          </a:p>
        </p:txBody>
      </p:sp>
      <p:sp>
        <p:nvSpPr>
          <p:cNvPr id="22" name="Slide Number Placeholder 21"/>
          <p:cNvSpPr>
            <a:spLocks noGrp="1"/>
          </p:cNvSpPr>
          <p:nvPr>
            <p:ph type="sldNum" sz="quarter" idx="15"/>
          </p:nvPr>
        </p:nvSpPr>
        <p:spPr/>
        <p:txBody>
          <a:bodyPr rtlCol="0"/>
          <a:lstStyle/>
          <a:p>
            <a:fld id="{F439226D-9E25-4357-9340-EB1D088A11AB}"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030546F-2167-4EC2-92E8-EA654EFF0030}" type="datetimeFigureOut">
              <a:rPr lang="en-US" smtClean="0"/>
              <a:t>1/5/2016</a:t>
            </a:fld>
            <a:endParaRPr lang="en-US"/>
          </a:p>
        </p:txBody>
      </p:sp>
      <p:sp>
        <p:nvSpPr>
          <p:cNvPr id="18" name="Slide Number Placeholder 17"/>
          <p:cNvSpPr>
            <a:spLocks noGrp="1"/>
          </p:cNvSpPr>
          <p:nvPr>
            <p:ph type="sldNum" sz="quarter" idx="11"/>
          </p:nvPr>
        </p:nvSpPr>
        <p:spPr/>
        <p:txBody>
          <a:bodyPr rtlCol="0"/>
          <a:lstStyle/>
          <a:p>
            <a:fld id="{F439226D-9E25-4357-9340-EB1D088A11AB}"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030546F-2167-4EC2-92E8-EA654EFF0030}" type="datetimeFigureOut">
              <a:rPr lang="en-US" smtClean="0"/>
              <a:t>1/5/2016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439226D-9E25-4357-9340-EB1D088A11A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Std 3 part 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7467600" cy="1143000"/>
          </a:xfrm>
        </p:spPr>
        <p:txBody>
          <a:bodyPr>
            <a:normAutofit fontScale="90000"/>
          </a:bodyPr>
          <a:lstStyle/>
          <a:p>
            <a:r>
              <a:rPr lang="en-US" dirty="0" smtClean="0"/>
              <a:t>A father with blood type AB and a mother with blood type O give birth to a son with blood type B and a daughter with blood type A. Which term </a:t>
            </a:r>
            <a:r>
              <a:rPr lang="en-US" b="1" dirty="0" smtClean="0"/>
              <a:t>best </a:t>
            </a:r>
            <a:r>
              <a:rPr lang="en-US" dirty="0" smtClean="0"/>
              <a:t> describes this scenario? </a:t>
            </a:r>
            <a:endParaRPr lang="en-US" dirty="0"/>
          </a:p>
        </p:txBody>
      </p:sp>
      <p:sp>
        <p:nvSpPr>
          <p:cNvPr id="3" name="Content Placeholder 2"/>
          <p:cNvSpPr>
            <a:spLocks noGrp="1"/>
          </p:cNvSpPr>
          <p:nvPr>
            <p:ph sz="quarter" idx="1"/>
          </p:nvPr>
        </p:nvSpPr>
        <p:spPr>
          <a:xfrm>
            <a:off x="381000" y="3505200"/>
            <a:ext cx="7467600" cy="4873752"/>
          </a:xfrm>
        </p:spPr>
        <p:txBody>
          <a:bodyPr/>
          <a:lstStyle/>
          <a:p>
            <a:pPr marL="457200" indent="-457200">
              <a:buFont typeface="+mj-lt"/>
              <a:buAutoNum type="alphaUcPeriod"/>
            </a:pPr>
            <a:r>
              <a:rPr lang="en-US" dirty="0" err="1" smtClean="0"/>
              <a:t>Codominance</a:t>
            </a:r>
            <a:r>
              <a:rPr lang="en-US" dirty="0" smtClean="0"/>
              <a:t> </a:t>
            </a:r>
          </a:p>
          <a:p>
            <a:pPr marL="457200" indent="-457200">
              <a:buFont typeface="+mj-lt"/>
              <a:buAutoNum type="alphaUcPeriod"/>
            </a:pPr>
            <a:r>
              <a:rPr lang="en-US" dirty="0" smtClean="0"/>
              <a:t>Polygenic traits</a:t>
            </a:r>
          </a:p>
          <a:p>
            <a:pPr marL="457200" indent="-457200">
              <a:buFont typeface="+mj-lt"/>
              <a:buAutoNum type="alphaUcPeriod"/>
            </a:pPr>
            <a:r>
              <a:rPr lang="en-US" dirty="0" smtClean="0"/>
              <a:t>Multiple alleles</a:t>
            </a:r>
          </a:p>
          <a:p>
            <a:pPr marL="457200" indent="-457200">
              <a:buFont typeface="+mj-lt"/>
              <a:buAutoNum type="alphaUcPeriod"/>
            </a:pPr>
            <a:r>
              <a:rPr lang="en-US" dirty="0" smtClean="0"/>
              <a:t>Incomplete dominance </a:t>
            </a:r>
          </a:p>
          <a:p>
            <a:pPr marL="457200" indent="-457200">
              <a:buFont typeface="+mj-lt"/>
              <a:buAutoNum type="alphaUcPeriod"/>
            </a:pP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0"/>
            <a:ext cx="7467600" cy="1143000"/>
          </a:xfrm>
        </p:spPr>
        <p:txBody>
          <a:bodyPr>
            <a:normAutofit fontScale="90000"/>
          </a:bodyPr>
          <a:lstStyle/>
          <a:p>
            <a:r>
              <a:rPr lang="en-US" dirty="0" smtClean="0"/>
              <a:t>A father with blood type AB and a mother with blood type O give birth to a son with blood type B and a daughter with blood type A. Which term </a:t>
            </a:r>
            <a:r>
              <a:rPr lang="en-US" b="1" dirty="0" smtClean="0"/>
              <a:t>best </a:t>
            </a:r>
            <a:r>
              <a:rPr lang="en-US" dirty="0" smtClean="0"/>
              <a:t> describes this scenario? </a:t>
            </a:r>
            <a:endParaRPr lang="en-US" dirty="0"/>
          </a:p>
        </p:txBody>
      </p:sp>
      <p:sp>
        <p:nvSpPr>
          <p:cNvPr id="3" name="Content Placeholder 2"/>
          <p:cNvSpPr>
            <a:spLocks noGrp="1"/>
          </p:cNvSpPr>
          <p:nvPr>
            <p:ph sz="quarter" idx="1"/>
          </p:nvPr>
        </p:nvSpPr>
        <p:spPr>
          <a:xfrm>
            <a:off x="304800" y="4191000"/>
            <a:ext cx="7467600" cy="4873752"/>
          </a:xfrm>
        </p:spPr>
        <p:txBody>
          <a:bodyPr/>
          <a:lstStyle/>
          <a:p>
            <a:pPr marL="457200" indent="-457200">
              <a:buFont typeface="+mj-lt"/>
              <a:buAutoNum type="alphaUcPeriod"/>
            </a:pPr>
            <a:r>
              <a:rPr lang="en-US" dirty="0" err="1" smtClean="0"/>
              <a:t>Codominance</a:t>
            </a:r>
            <a:r>
              <a:rPr lang="en-US" dirty="0" smtClean="0"/>
              <a:t> </a:t>
            </a:r>
          </a:p>
          <a:p>
            <a:pPr marL="457200" indent="-457200">
              <a:buFont typeface="+mj-lt"/>
              <a:buAutoNum type="alphaUcPeriod"/>
            </a:pPr>
            <a:r>
              <a:rPr lang="en-US" dirty="0" smtClean="0"/>
              <a:t>Polygenic traits</a:t>
            </a:r>
          </a:p>
          <a:p>
            <a:pPr marL="457200" indent="-457200">
              <a:buFont typeface="+mj-lt"/>
              <a:buAutoNum type="alphaUcPeriod"/>
            </a:pPr>
            <a:r>
              <a:rPr lang="en-US" dirty="0" smtClean="0">
                <a:solidFill>
                  <a:srgbClr val="FF0000"/>
                </a:solidFill>
              </a:rPr>
              <a:t>Multiple alleles</a:t>
            </a:r>
          </a:p>
          <a:p>
            <a:pPr marL="457200" indent="-457200">
              <a:buFont typeface="+mj-lt"/>
              <a:buAutoNum type="alphaUcPeriod"/>
            </a:pPr>
            <a:r>
              <a:rPr lang="en-US" dirty="0" smtClean="0"/>
              <a:t>Incomplete dominance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of the following groups of terms is associated with engineering transgenic organism?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Meiosis, zygotes, fertilization</a:t>
            </a:r>
          </a:p>
          <a:p>
            <a:pPr marL="457200" indent="-457200">
              <a:buFont typeface="+mj-lt"/>
              <a:buAutoNum type="alphaUcPeriod"/>
            </a:pPr>
            <a:r>
              <a:rPr lang="en-US" dirty="0" smtClean="0"/>
              <a:t>Crossing-over, genetic variation, haploid cells</a:t>
            </a:r>
          </a:p>
          <a:p>
            <a:pPr marL="457200" indent="-457200">
              <a:buFont typeface="+mj-lt"/>
              <a:buAutoNum type="alphaUcPeriod"/>
            </a:pPr>
            <a:r>
              <a:rPr lang="en-US" dirty="0" smtClean="0"/>
              <a:t>Recombinant DNA, plasmids, restriction enzymes</a:t>
            </a:r>
          </a:p>
          <a:p>
            <a:pPr marL="457200" indent="-457200">
              <a:buFont typeface="+mj-lt"/>
              <a:buAutoNum type="alphaUcPeriod"/>
            </a:pPr>
            <a:r>
              <a:rPr lang="en-US" dirty="0" smtClean="0"/>
              <a:t>Incomplete dominance, multiple alleles, mutations</a:t>
            </a:r>
          </a:p>
          <a:p>
            <a:pPr marL="457200" indent="-457200">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of the following groups of terms is associated with engineering transgenic organism?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Meiosis, zygotes, fertilization</a:t>
            </a:r>
          </a:p>
          <a:p>
            <a:pPr marL="457200" indent="-457200">
              <a:buFont typeface="+mj-lt"/>
              <a:buAutoNum type="alphaUcPeriod"/>
            </a:pPr>
            <a:r>
              <a:rPr lang="en-US" dirty="0" smtClean="0"/>
              <a:t>Crossing-over, genetic variation, haploid cells</a:t>
            </a:r>
          </a:p>
          <a:p>
            <a:pPr marL="457200" indent="-457200">
              <a:buFont typeface="+mj-lt"/>
              <a:buAutoNum type="alphaUcPeriod"/>
            </a:pPr>
            <a:r>
              <a:rPr lang="en-US" dirty="0" smtClean="0">
                <a:solidFill>
                  <a:srgbClr val="FF0000"/>
                </a:solidFill>
              </a:rPr>
              <a:t>Recombinant DNA, plasmids, restriction enzymes</a:t>
            </a:r>
          </a:p>
          <a:p>
            <a:pPr marL="457200" indent="-457200">
              <a:buFont typeface="+mj-lt"/>
              <a:buAutoNum type="alphaUcPeriod"/>
            </a:pPr>
            <a:r>
              <a:rPr lang="en-US" dirty="0" smtClean="0"/>
              <a:t>Incomplete dominance, multiple alleles, mutations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of these is one way that growing and buying organic food affects our environment?</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Competition between native species is reduced</a:t>
            </a:r>
          </a:p>
          <a:p>
            <a:pPr marL="457200" indent="-457200">
              <a:buFont typeface="+mj-lt"/>
              <a:buAutoNum type="alphaUcPeriod"/>
            </a:pPr>
            <a:r>
              <a:rPr lang="en-US" dirty="0" smtClean="0"/>
              <a:t>The level of pollution in groundwater is reduced</a:t>
            </a:r>
          </a:p>
          <a:p>
            <a:pPr marL="457200" indent="-457200">
              <a:buFont typeface="+mj-lt"/>
              <a:buAutoNum type="alphaUcPeriod"/>
            </a:pPr>
            <a:r>
              <a:rPr lang="en-US" dirty="0" smtClean="0"/>
              <a:t>The demand for fossil fuels is reduced</a:t>
            </a:r>
          </a:p>
          <a:p>
            <a:pPr marL="457200" indent="-457200">
              <a:buFont typeface="+mj-lt"/>
              <a:buAutoNum type="alphaUcPeriod"/>
            </a:pPr>
            <a:r>
              <a:rPr lang="en-US" dirty="0" smtClean="0"/>
              <a:t>The risk of oil spills is reduced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of these is one way that growing and buying organic food affects our environment?</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Competition between native species is reduced</a:t>
            </a:r>
          </a:p>
          <a:p>
            <a:pPr marL="457200" indent="-457200">
              <a:buFont typeface="+mj-lt"/>
              <a:buAutoNum type="alphaUcPeriod"/>
            </a:pPr>
            <a:r>
              <a:rPr lang="en-US" dirty="0" smtClean="0">
                <a:solidFill>
                  <a:srgbClr val="FF0000"/>
                </a:solidFill>
              </a:rPr>
              <a:t>The level of pollution in groundwater is reduced</a:t>
            </a:r>
          </a:p>
          <a:p>
            <a:pPr marL="457200" indent="-457200">
              <a:buFont typeface="+mj-lt"/>
              <a:buAutoNum type="alphaUcPeriod"/>
            </a:pPr>
            <a:r>
              <a:rPr lang="en-US" dirty="0" smtClean="0"/>
              <a:t>The demand for fossil fuels is reduced</a:t>
            </a:r>
          </a:p>
          <a:p>
            <a:pPr marL="457200" indent="-457200">
              <a:buFont typeface="+mj-lt"/>
              <a:buAutoNum type="alphaUcPeriod"/>
            </a:pPr>
            <a:r>
              <a:rPr lang="en-US" dirty="0" smtClean="0"/>
              <a:t>The risk of oil spills is reduced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05000"/>
            <a:ext cx="7467600" cy="1143000"/>
          </a:xfrm>
        </p:spPr>
        <p:txBody>
          <a:bodyPr>
            <a:normAutofit fontScale="90000"/>
          </a:bodyPr>
          <a:lstStyle/>
          <a:p>
            <a:r>
              <a:rPr lang="en-US" dirty="0" smtClean="0"/>
              <a:t>In the process of DNA replication, the DNA molecule is unzipped down the middle, forming two complementary halves. During which phase of the cell cycle does this occur? </a:t>
            </a:r>
            <a:endParaRPr lang="en-US" dirty="0"/>
          </a:p>
        </p:txBody>
      </p:sp>
      <p:sp>
        <p:nvSpPr>
          <p:cNvPr id="3" name="Content Placeholder 2"/>
          <p:cNvSpPr>
            <a:spLocks noGrp="1"/>
          </p:cNvSpPr>
          <p:nvPr>
            <p:ph sz="quarter" idx="1"/>
          </p:nvPr>
        </p:nvSpPr>
        <p:spPr>
          <a:xfrm>
            <a:off x="609600" y="3886200"/>
            <a:ext cx="7467600" cy="4873752"/>
          </a:xfrm>
        </p:spPr>
        <p:txBody>
          <a:bodyPr/>
          <a:lstStyle/>
          <a:p>
            <a:pPr marL="457200" indent="-457200">
              <a:buFont typeface="+mj-lt"/>
              <a:buAutoNum type="alphaUcPeriod"/>
            </a:pPr>
            <a:r>
              <a:rPr lang="en-US" dirty="0" smtClean="0"/>
              <a:t>S phase</a:t>
            </a:r>
          </a:p>
          <a:p>
            <a:pPr marL="457200" indent="-457200">
              <a:buFont typeface="+mj-lt"/>
              <a:buAutoNum type="alphaUcPeriod"/>
            </a:pPr>
            <a:r>
              <a:rPr lang="en-US" dirty="0" smtClean="0"/>
              <a:t>G</a:t>
            </a:r>
            <a:r>
              <a:rPr lang="en-US" sz="1050" dirty="0" smtClean="0"/>
              <a:t>1 </a:t>
            </a:r>
            <a:r>
              <a:rPr lang="en-US" dirty="0" smtClean="0"/>
              <a:t> phase</a:t>
            </a:r>
          </a:p>
          <a:p>
            <a:pPr marL="457200" indent="-457200">
              <a:buFont typeface="+mj-lt"/>
              <a:buAutoNum type="alphaUcPeriod"/>
            </a:pPr>
            <a:r>
              <a:rPr lang="en-US" dirty="0" smtClean="0"/>
              <a:t>Anaphase</a:t>
            </a:r>
          </a:p>
          <a:p>
            <a:pPr marL="457200" indent="-457200">
              <a:buFont typeface="+mj-lt"/>
              <a:buAutoNum type="alphaUcPeriod"/>
            </a:pPr>
            <a:r>
              <a:rPr lang="en-US" dirty="0" smtClean="0"/>
              <a:t>Metaphase</a:t>
            </a:r>
          </a:p>
          <a:p>
            <a:pPr>
              <a:buNone/>
            </a:pP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33600"/>
            <a:ext cx="7467600" cy="1143000"/>
          </a:xfrm>
        </p:spPr>
        <p:txBody>
          <a:bodyPr>
            <a:normAutofit fontScale="90000"/>
          </a:bodyPr>
          <a:lstStyle/>
          <a:p>
            <a:r>
              <a:rPr lang="en-US" dirty="0" smtClean="0"/>
              <a:t>In the process of DNA replication, the DNA molecule is unzipped down the middle, forming two complementary halves. During which phase of the cell cycle does this occur? </a:t>
            </a:r>
            <a:endParaRPr lang="en-US" dirty="0"/>
          </a:p>
        </p:txBody>
      </p:sp>
      <p:sp>
        <p:nvSpPr>
          <p:cNvPr id="3" name="Content Placeholder 2"/>
          <p:cNvSpPr>
            <a:spLocks noGrp="1"/>
          </p:cNvSpPr>
          <p:nvPr>
            <p:ph sz="quarter" idx="1"/>
          </p:nvPr>
        </p:nvSpPr>
        <p:spPr>
          <a:xfrm>
            <a:off x="457200" y="3657600"/>
            <a:ext cx="7467600" cy="4873752"/>
          </a:xfrm>
        </p:spPr>
        <p:txBody>
          <a:bodyPr/>
          <a:lstStyle/>
          <a:p>
            <a:pPr marL="457200" indent="-457200">
              <a:buFont typeface="+mj-lt"/>
              <a:buAutoNum type="alphaUcPeriod"/>
            </a:pPr>
            <a:r>
              <a:rPr lang="en-US" dirty="0" smtClean="0">
                <a:solidFill>
                  <a:srgbClr val="FF0000"/>
                </a:solidFill>
              </a:rPr>
              <a:t>S phase</a:t>
            </a:r>
          </a:p>
          <a:p>
            <a:pPr marL="457200" indent="-457200">
              <a:buFont typeface="+mj-lt"/>
              <a:buAutoNum type="alphaUcPeriod"/>
            </a:pPr>
            <a:r>
              <a:rPr lang="en-US" dirty="0" smtClean="0"/>
              <a:t>G</a:t>
            </a:r>
            <a:r>
              <a:rPr lang="en-US" sz="1050" dirty="0" smtClean="0"/>
              <a:t>1 </a:t>
            </a:r>
            <a:r>
              <a:rPr lang="en-US" dirty="0" smtClean="0"/>
              <a:t> phase</a:t>
            </a:r>
          </a:p>
          <a:p>
            <a:pPr marL="457200" indent="-457200">
              <a:buFont typeface="+mj-lt"/>
              <a:buAutoNum type="alphaUcPeriod"/>
            </a:pPr>
            <a:r>
              <a:rPr lang="en-US" dirty="0" smtClean="0"/>
              <a:t>Anaphase</a:t>
            </a:r>
          </a:p>
          <a:p>
            <a:pPr marL="457200" indent="-457200">
              <a:buFont typeface="+mj-lt"/>
              <a:buAutoNum type="alphaUcPeriod"/>
            </a:pPr>
            <a:r>
              <a:rPr lang="en-US" dirty="0" smtClean="0"/>
              <a:t>Metaphase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467600" cy="1143000"/>
          </a:xfrm>
        </p:spPr>
        <p:txBody>
          <a:bodyPr>
            <a:noAutofit/>
          </a:bodyPr>
          <a:lstStyle/>
          <a:p>
            <a:r>
              <a:rPr lang="en-US" sz="2400" dirty="0" smtClean="0"/>
              <a:t>In pea plants, the allele for purple flowers(P) is dominant over the allele for white flowers (p). The </a:t>
            </a:r>
            <a:r>
              <a:rPr lang="en-US" sz="2400" dirty="0" err="1" smtClean="0"/>
              <a:t>punnett</a:t>
            </a:r>
            <a:r>
              <a:rPr lang="en-US" sz="2400" dirty="0" smtClean="0"/>
              <a:t> square shown below represents a cross between two pea plants with purple flowers.</a:t>
            </a:r>
            <a:endParaRPr lang="en-US" sz="2400" dirty="0"/>
          </a:p>
        </p:txBody>
      </p:sp>
      <p:graphicFrame>
        <p:nvGraphicFramePr>
          <p:cNvPr id="4" name="Content Placeholder 3"/>
          <p:cNvGraphicFramePr>
            <a:graphicFrameLocks noGrp="1"/>
          </p:cNvGraphicFramePr>
          <p:nvPr>
            <p:ph sz="quarter" idx="1"/>
          </p:nvPr>
        </p:nvGraphicFramePr>
        <p:xfrm>
          <a:off x="3962400" y="2209800"/>
          <a:ext cx="3886200" cy="1371600"/>
        </p:xfrm>
        <a:graphic>
          <a:graphicData uri="http://schemas.openxmlformats.org/drawingml/2006/table">
            <a:tbl>
              <a:tblPr firstRow="1" bandRow="1">
                <a:tableStyleId>{073A0DAA-6AF3-43AB-8588-CEC1D06C72B9}</a:tableStyleId>
              </a:tblPr>
              <a:tblGrid>
                <a:gridCol w="1943100"/>
                <a:gridCol w="1943100"/>
              </a:tblGrid>
              <a:tr h="68580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8580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TextBox 4"/>
          <p:cNvSpPr txBox="1"/>
          <p:nvPr/>
        </p:nvSpPr>
        <p:spPr>
          <a:xfrm>
            <a:off x="4724400" y="1828800"/>
            <a:ext cx="338554" cy="369332"/>
          </a:xfrm>
          <a:prstGeom prst="rect">
            <a:avLst/>
          </a:prstGeom>
          <a:noFill/>
        </p:spPr>
        <p:txBody>
          <a:bodyPr wrap="none" rtlCol="0">
            <a:spAutoFit/>
          </a:bodyPr>
          <a:lstStyle/>
          <a:p>
            <a:r>
              <a:rPr lang="en-US" dirty="0"/>
              <a:t>P</a:t>
            </a:r>
          </a:p>
        </p:txBody>
      </p:sp>
      <p:sp>
        <p:nvSpPr>
          <p:cNvPr id="6" name="Rectangle 5"/>
          <p:cNvSpPr/>
          <p:nvPr/>
        </p:nvSpPr>
        <p:spPr>
          <a:xfrm>
            <a:off x="6629400" y="1828800"/>
            <a:ext cx="317716" cy="369332"/>
          </a:xfrm>
          <a:prstGeom prst="rect">
            <a:avLst/>
          </a:prstGeom>
        </p:spPr>
        <p:txBody>
          <a:bodyPr wrap="square">
            <a:spAutoFit/>
          </a:bodyPr>
          <a:lstStyle/>
          <a:p>
            <a:r>
              <a:rPr lang="en-US" dirty="0" smtClean="0"/>
              <a:t>p</a:t>
            </a:r>
            <a:endParaRPr lang="en-US" dirty="0"/>
          </a:p>
        </p:txBody>
      </p:sp>
      <p:sp>
        <p:nvSpPr>
          <p:cNvPr id="7" name="Rectangle 6"/>
          <p:cNvSpPr/>
          <p:nvPr/>
        </p:nvSpPr>
        <p:spPr>
          <a:xfrm>
            <a:off x="3581400" y="2362200"/>
            <a:ext cx="338554" cy="369332"/>
          </a:xfrm>
          <a:prstGeom prst="rect">
            <a:avLst/>
          </a:prstGeom>
        </p:spPr>
        <p:txBody>
          <a:bodyPr wrap="none">
            <a:spAutoFit/>
          </a:bodyPr>
          <a:lstStyle/>
          <a:p>
            <a:r>
              <a:rPr lang="en-US" dirty="0"/>
              <a:t>P</a:t>
            </a:r>
          </a:p>
        </p:txBody>
      </p:sp>
      <p:sp>
        <p:nvSpPr>
          <p:cNvPr id="8" name="Rectangle 7"/>
          <p:cNvSpPr/>
          <p:nvPr/>
        </p:nvSpPr>
        <p:spPr>
          <a:xfrm>
            <a:off x="3581400" y="3124200"/>
            <a:ext cx="317716" cy="369332"/>
          </a:xfrm>
          <a:prstGeom prst="rect">
            <a:avLst/>
          </a:prstGeom>
        </p:spPr>
        <p:txBody>
          <a:bodyPr wrap="none">
            <a:spAutoFit/>
          </a:bodyPr>
          <a:lstStyle/>
          <a:p>
            <a:r>
              <a:rPr lang="en-US" dirty="0"/>
              <a:t>p</a:t>
            </a:r>
          </a:p>
        </p:txBody>
      </p:sp>
      <p:sp>
        <p:nvSpPr>
          <p:cNvPr id="10" name="Rectangle 9"/>
          <p:cNvSpPr/>
          <p:nvPr/>
        </p:nvSpPr>
        <p:spPr>
          <a:xfrm>
            <a:off x="381000" y="3657600"/>
            <a:ext cx="5394425" cy="369332"/>
          </a:xfrm>
          <a:prstGeom prst="rect">
            <a:avLst/>
          </a:prstGeom>
        </p:spPr>
        <p:txBody>
          <a:bodyPr wrap="none">
            <a:spAutoFit/>
          </a:bodyPr>
          <a:lstStyle/>
          <a:p>
            <a:r>
              <a:rPr lang="en-US" dirty="0" smtClean="0"/>
              <a:t>What will be the phenotypic ratios for this cross?</a:t>
            </a:r>
            <a:endParaRPr lang="en-US" dirty="0"/>
          </a:p>
        </p:txBody>
      </p:sp>
      <p:sp>
        <p:nvSpPr>
          <p:cNvPr id="11" name="Rectangle 10"/>
          <p:cNvSpPr/>
          <p:nvPr/>
        </p:nvSpPr>
        <p:spPr>
          <a:xfrm>
            <a:off x="990600" y="4267200"/>
            <a:ext cx="5003293" cy="1200329"/>
          </a:xfrm>
          <a:prstGeom prst="rect">
            <a:avLst/>
          </a:prstGeom>
        </p:spPr>
        <p:txBody>
          <a:bodyPr wrap="none">
            <a:spAutoFit/>
          </a:bodyPr>
          <a:lstStyle/>
          <a:p>
            <a:pPr marL="342900" indent="-342900">
              <a:buFont typeface="+mj-lt"/>
              <a:buAutoNum type="alphaUcPeriod"/>
            </a:pPr>
            <a:r>
              <a:rPr lang="en-US" dirty="0" smtClean="0"/>
              <a:t>One-half Pp, one-half pp</a:t>
            </a:r>
          </a:p>
          <a:p>
            <a:pPr marL="342900" indent="-342900">
              <a:buFont typeface="+mj-lt"/>
              <a:buAutoNum type="alphaUcPeriod"/>
            </a:pPr>
            <a:r>
              <a:rPr lang="en-US" dirty="0" smtClean="0"/>
              <a:t>One-fourth PP, one-half Pp, one-fourth pp</a:t>
            </a:r>
          </a:p>
          <a:p>
            <a:pPr marL="342900" indent="-342900">
              <a:buFont typeface="+mj-lt"/>
              <a:buAutoNum type="alphaUcPeriod"/>
            </a:pPr>
            <a:r>
              <a:rPr lang="en-US" dirty="0" smtClean="0"/>
              <a:t>One-half purple, one-half white</a:t>
            </a:r>
          </a:p>
          <a:p>
            <a:pPr marL="342900" indent="-342900">
              <a:buFont typeface="+mj-lt"/>
              <a:buAutoNum type="alphaUcPeriod"/>
            </a:pPr>
            <a:r>
              <a:rPr lang="en-US" dirty="0" smtClean="0"/>
              <a:t>Three-fourths purple, one-fourth white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467600" cy="1143000"/>
          </a:xfrm>
        </p:spPr>
        <p:txBody>
          <a:bodyPr>
            <a:noAutofit/>
          </a:bodyPr>
          <a:lstStyle/>
          <a:p>
            <a:r>
              <a:rPr lang="en-US" sz="2400" dirty="0" smtClean="0"/>
              <a:t>In pea plants, the allele for purple flowers(P) is dominant over the allele for white flowers (p). The </a:t>
            </a:r>
            <a:r>
              <a:rPr lang="en-US" sz="2400" dirty="0" err="1" smtClean="0"/>
              <a:t>punnett</a:t>
            </a:r>
            <a:r>
              <a:rPr lang="en-US" sz="2400" dirty="0" smtClean="0"/>
              <a:t> square shown below represents a cross between two pea plants with purple flowers.</a:t>
            </a:r>
            <a:endParaRPr lang="en-US" sz="24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196494435"/>
              </p:ext>
            </p:extLst>
          </p:nvPr>
        </p:nvGraphicFramePr>
        <p:xfrm>
          <a:off x="3962400" y="2209800"/>
          <a:ext cx="3886200" cy="1371600"/>
        </p:xfrm>
        <a:graphic>
          <a:graphicData uri="http://schemas.openxmlformats.org/drawingml/2006/table">
            <a:tbl>
              <a:tblPr firstRow="1" bandRow="1">
                <a:tableStyleId>{073A0DAA-6AF3-43AB-8588-CEC1D06C72B9}</a:tableStyleId>
              </a:tblPr>
              <a:tblGrid>
                <a:gridCol w="1943100"/>
                <a:gridCol w="1943100"/>
              </a:tblGrid>
              <a:tr h="685800">
                <a:tc>
                  <a:txBody>
                    <a:bodyPr/>
                    <a:lstStyle/>
                    <a:p>
                      <a:r>
                        <a:rPr lang="en-US" dirty="0" smtClean="0">
                          <a:solidFill>
                            <a:schemeClr val="tx1"/>
                          </a:solidFill>
                        </a:rPr>
                        <a:t>PP</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smtClean="0">
                          <a:solidFill>
                            <a:schemeClr val="tx1"/>
                          </a:solidFill>
                        </a:rPr>
                        <a:t>Pp</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85800">
                <a:tc>
                  <a:txBody>
                    <a:bodyPr/>
                    <a:lstStyle/>
                    <a:p>
                      <a:r>
                        <a:rPr lang="en-US" dirty="0" smtClean="0">
                          <a:solidFill>
                            <a:schemeClr val="tx1"/>
                          </a:solidFill>
                        </a:rPr>
                        <a:t>PP</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smtClean="0">
                          <a:solidFill>
                            <a:schemeClr val="tx1"/>
                          </a:solidFill>
                        </a:rPr>
                        <a:t>pp</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TextBox 4"/>
          <p:cNvSpPr txBox="1"/>
          <p:nvPr/>
        </p:nvSpPr>
        <p:spPr>
          <a:xfrm>
            <a:off x="4724400" y="1828800"/>
            <a:ext cx="338554" cy="369332"/>
          </a:xfrm>
          <a:prstGeom prst="rect">
            <a:avLst/>
          </a:prstGeom>
          <a:noFill/>
        </p:spPr>
        <p:txBody>
          <a:bodyPr wrap="none" rtlCol="0">
            <a:spAutoFit/>
          </a:bodyPr>
          <a:lstStyle/>
          <a:p>
            <a:r>
              <a:rPr lang="en-US" dirty="0"/>
              <a:t>P</a:t>
            </a:r>
          </a:p>
        </p:txBody>
      </p:sp>
      <p:sp>
        <p:nvSpPr>
          <p:cNvPr id="6" name="Rectangle 5"/>
          <p:cNvSpPr/>
          <p:nvPr/>
        </p:nvSpPr>
        <p:spPr>
          <a:xfrm>
            <a:off x="6629400" y="1828800"/>
            <a:ext cx="317716" cy="369332"/>
          </a:xfrm>
          <a:prstGeom prst="rect">
            <a:avLst/>
          </a:prstGeom>
        </p:spPr>
        <p:txBody>
          <a:bodyPr wrap="square">
            <a:spAutoFit/>
          </a:bodyPr>
          <a:lstStyle/>
          <a:p>
            <a:r>
              <a:rPr lang="en-US" dirty="0" smtClean="0"/>
              <a:t>p</a:t>
            </a:r>
            <a:endParaRPr lang="en-US" dirty="0"/>
          </a:p>
        </p:txBody>
      </p:sp>
      <p:sp>
        <p:nvSpPr>
          <p:cNvPr id="7" name="Rectangle 6"/>
          <p:cNvSpPr/>
          <p:nvPr/>
        </p:nvSpPr>
        <p:spPr>
          <a:xfrm>
            <a:off x="3581400" y="2362200"/>
            <a:ext cx="338554" cy="369332"/>
          </a:xfrm>
          <a:prstGeom prst="rect">
            <a:avLst/>
          </a:prstGeom>
        </p:spPr>
        <p:txBody>
          <a:bodyPr wrap="none">
            <a:spAutoFit/>
          </a:bodyPr>
          <a:lstStyle/>
          <a:p>
            <a:r>
              <a:rPr lang="en-US" dirty="0"/>
              <a:t>P</a:t>
            </a:r>
          </a:p>
        </p:txBody>
      </p:sp>
      <p:sp>
        <p:nvSpPr>
          <p:cNvPr id="8" name="Rectangle 7"/>
          <p:cNvSpPr/>
          <p:nvPr/>
        </p:nvSpPr>
        <p:spPr>
          <a:xfrm>
            <a:off x="3581400" y="3124200"/>
            <a:ext cx="317716" cy="369332"/>
          </a:xfrm>
          <a:prstGeom prst="rect">
            <a:avLst/>
          </a:prstGeom>
        </p:spPr>
        <p:txBody>
          <a:bodyPr wrap="none">
            <a:spAutoFit/>
          </a:bodyPr>
          <a:lstStyle/>
          <a:p>
            <a:r>
              <a:rPr lang="en-US" dirty="0"/>
              <a:t>p</a:t>
            </a:r>
          </a:p>
        </p:txBody>
      </p:sp>
      <p:sp>
        <p:nvSpPr>
          <p:cNvPr id="10" name="Rectangle 9"/>
          <p:cNvSpPr/>
          <p:nvPr/>
        </p:nvSpPr>
        <p:spPr>
          <a:xfrm>
            <a:off x="381000" y="3657600"/>
            <a:ext cx="5394425" cy="369332"/>
          </a:xfrm>
          <a:prstGeom prst="rect">
            <a:avLst/>
          </a:prstGeom>
        </p:spPr>
        <p:txBody>
          <a:bodyPr wrap="none">
            <a:spAutoFit/>
          </a:bodyPr>
          <a:lstStyle/>
          <a:p>
            <a:r>
              <a:rPr lang="en-US" dirty="0" smtClean="0"/>
              <a:t>What will be the phenotypic ratios for this cross?</a:t>
            </a:r>
            <a:endParaRPr lang="en-US" dirty="0"/>
          </a:p>
        </p:txBody>
      </p:sp>
      <p:sp>
        <p:nvSpPr>
          <p:cNvPr id="11" name="Rectangle 10"/>
          <p:cNvSpPr/>
          <p:nvPr/>
        </p:nvSpPr>
        <p:spPr>
          <a:xfrm>
            <a:off x="990600" y="4267200"/>
            <a:ext cx="5003293" cy="1200329"/>
          </a:xfrm>
          <a:prstGeom prst="rect">
            <a:avLst/>
          </a:prstGeom>
        </p:spPr>
        <p:txBody>
          <a:bodyPr wrap="none">
            <a:spAutoFit/>
          </a:bodyPr>
          <a:lstStyle/>
          <a:p>
            <a:pPr marL="342900" indent="-342900">
              <a:buFont typeface="+mj-lt"/>
              <a:buAutoNum type="alphaUcPeriod"/>
            </a:pPr>
            <a:r>
              <a:rPr lang="en-US" dirty="0" smtClean="0"/>
              <a:t>One-half Pp, one-half pp</a:t>
            </a:r>
          </a:p>
          <a:p>
            <a:pPr marL="342900" indent="-342900">
              <a:buFont typeface="+mj-lt"/>
              <a:buAutoNum type="alphaUcPeriod"/>
            </a:pPr>
            <a:r>
              <a:rPr lang="en-US" dirty="0" smtClean="0"/>
              <a:t>One-fourth PP, one-half Pp, one-fourth pp</a:t>
            </a:r>
          </a:p>
          <a:p>
            <a:pPr marL="342900" indent="-342900">
              <a:buFont typeface="+mj-lt"/>
              <a:buAutoNum type="alphaUcPeriod"/>
            </a:pPr>
            <a:r>
              <a:rPr lang="en-US" dirty="0" smtClean="0"/>
              <a:t>One-half purple, one-half white</a:t>
            </a:r>
          </a:p>
          <a:p>
            <a:pPr marL="342900" indent="-342900">
              <a:buFont typeface="+mj-lt"/>
              <a:buAutoNum type="alphaUcPeriod"/>
            </a:pPr>
            <a:r>
              <a:rPr lang="en-US" dirty="0" smtClean="0">
                <a:solidFill>
                  <a:srgbClr val="FF0000"/>
                </a:solidFill>
              </a:rPr>
              <a:t>Three-fourths purple, one-fourth white </a:t>
            </a:r>
            <a:endParaRPr lang="en-US"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2392362"/>
          </a:xfrm>
        </p:spPr>
        <p:txBody>
          <a:bodyPr>
            <a:normAutofit/>
          </a:bodyPr>
          <a:lstStyle/>
          <a:p>
            <a:r>
              <a:rPr lang="en-US" dirty="0" smtClean="0"/>
              <a:t>The inheritance of color-blindness is an X-linked, recessive trait. If a woman who carries the trait and a man without the trait have children, what would be the </a:t>
            </a:r>
            <a:r>
              <a:rPr lang="en-US" b="1" dirty="0" smtClean="0"/>
              <a:t>most likely </a:t>
            </a:r>
            <a:r>
              <a:rPr lang="en-US" dirty="0" smtClean="0"/>
              <a:t>result?</a:t>
            </a:r>
            <a:endParaRPr lang="en-US" dirty="0"/>
          </a:p>
        </p:txBody>
      </p:sp>
      <p:sp>
        <p:nvSpPr>
          <p:cNvPr id="3" name="Content Placeholder 2"/>
          <p:cNvSpPr>
            <a:spLocks noGrp="1"/>
          </p:cNvSpPr>
          <p:nvPr>
            <p:ph sz="quarter" idx="1"/>
          </p:nvPr>
        </p:nvSpPr>
        <p:spPr>
          <a:xfrm>
            <a:off x="304800" y="3581400"/>
            <a:ext cx="8229600" cy="4525963"/>
          </a:xfrm>
        </p:spPr>
        <p:txBody>
          <a:bodyPr>
            <a:normAutofit/>
          </a:bodyPr>
          <a:lstStyle/>
          <a:p>
            <a:pPr>
              <a:buFont typeface="+mj-lt"/>
              <a:buAutoNum type="alphaUcPeriod"/>
            </a:pPr>
            <a:r>
              <a:rPr lang="en-US" sz="1800" dirty="0" smtClean="0"/>
              <a:t> All of their sons would be colorblind, and half of their daughters would be carriers. </a:t>
            </a:r>
          </a:p>
          <a:p>
            <a:pPr>
              <a:buFont typeface="+mj-lt"/>
              <a:buAutoNum type="alphaUcPeriod"/>
            </a:pPr>
            <a:r>
              <a:rPr lang="en-US" sz="1800" dirty="0" smtClean="0"/>
              <a:t>Half of their sons would be colorblind, and half of their daughters would be carriers.</a:t>
            </a:r>
          </a:p>
          <a:p>
            <a:pPr>
              <a:buFont typeface="+mj-lt"/>
              <a:buAutoNum type="alphaUcPeriod"/>
            </a:pPr>
            <a:r>
              <a:rPr lang="en-US" sz="1800" dirty="0" smtClean="0"/>
              <a:t>Half of their sons would be colorblind, and all of their daughters would be a carriers.</a:t>
            </a:r>
          </a:p>
          <a:p>
            <a:pPr>
              <a:buFont typeface="+mj-lt"/>
              <a:buAutoNum type="alphaUcPeriod"/>
            </a:pPr>
            <a:r>
              <a:rPr lang="en-US" sz="1800" dirty="0" smtClean="0"/>
              <a:t> None of their sons would be colorblind, and all of their daughters would be carriers. </a:t>
            </a:r>
            <a:endParaRPr lang="en-US"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467600" cy="1143000"/>
          </a:xfrm>
        </p:spPr>
        <p:txBody>
          <a:bodyPr>
            <a:normAutofit fontScale="90000"/>
          </a:bodyPr>
          <a:lstStyle/>
          <a:p>
            <a:r>
              <a:rPr lang="en-US" dirty="0" smtClean="0"/>
              <a:t>This diagram show DNA fingerprints made from a hair found at a crime scene and for hairs from four suspects, labeled W to Z.</a:t>
            </a:r>
            <a:endParaRPr lang="en-US" dirty="0"/>
          </a:p>
        </p:txBody>
      </p:sp>
      <p:sp>
        <p:nvSpPr>
          <p:cNvPr id="3" name="Content Placeholder 2"/>
          <p:cNvSpPr>
            <a:spLocks noGrp="1"/>
          </p:cNvSpPr>
          <p:nvPr>
            <p:ph sz="quarter" idx="1"/>
          </p:nvPr>
        </p:nvSpPr>
        <p:spPr>
          <a:xfrm>
            <a:off x="228600" y="1984248"/>
            <a:ext cx="7467600" cy="4873752"/>
          </a:xfrm>
        </p:spPr>
        <p:txBody>
          <a:bodyPr/>
          <a:lstStyle/>
          <a:p>
            <a:r>
              <a:rPr lang="en-US" dirty="0" smtClean="0"/>
              <a:t>Which suspect is </a:t>
            </a:r>
            <a:r>
              <a:rPr lang="en-US" b="1" dirty="0" smtClean="0"/>
              <a:t>most likely </a:t>
            </a:r>
            <a:r>
              <a:rPr lang="en-US" dirty="0" smtClean="0"/>
              <a:t>the source of the hair at the crime scene?</a:t>
            </a:r>
          </a:p>
          <a:p>
            <a:endParaRPr lang="en-US" dirty="0" smtClean="0"/>
          </a:p>
          <a:p>
            <a:pPr marL="457200" indent="-457200">
              <a:buFont typeface="+mj-lt"/>
              <a:buAutoNum type="alphaUcPeriod"/>
            </a:pPr>
            <a:r>
              <a:rPr lang="en-US" dirty="0"/>
              <a:t>1</a:t>
            </a:r>
            <a:endParaRPr lang="en-US" dirty="0" smtClean="0"/>
          </a:p>
          <a:p>
            <a:pPr marL="457200" indent="-457200">
              <a:buFont typeface="+mj-lt"/>
              <a:buAutoNum type="alphaUcPeriod"/>
            </a:pPr>
            <a:r>
              <a:rPr lang="en-US" dirty="0"/>
              <a:t>2</a:t>
            </a:r>
            <a:endParaRPr lang="en-US" dirty="0" smtClean="0"/>
          </a:p>
          <a:p>
            <a:pPr marL="457200" indent="-457200">
              <a:buFont typeface="+mj-lt"/>
              <a:buAutoNum type="alphaUcPeriod"/>
            </a:pPr>
            <a:r>
              <a:rPr lang="en-US" dirty="0"/>
              <a:t>3</a:t>
            </a:r>
            <a:endParaRPr lang="en-US" dirty="0" smtClean="0"/>
          </a:p>
          <a:p>
            <a:pPr marL="457200" indent="-457200">
              <a:buFont typeface="+mj-lt"/>
              <a:buAutoNum type="alphaUcPeriod"/>
            </a:pPr>
            <a:r>
              <a:rPr lang="en-US" dirty="0" smtClean="0"/>
              <a:t>None of the above</a:t>
            </a:r>
          </a:p>
          <a:p>
            <a:pPr marL="457200" indent="-457200">
              <a:buNone/>
            </a:pPr>
            <a:endParaRPr lang="en-US" dirty="0"/>
          </a:p>
        </p:txBody>
      </p:sp>
      <p:pic>
        <p:nvPicPr>
          <p:cNvPr id="2050" name="Picture 2" descr="https://cancerforall.files.wordpress.com/2013/06/dna-pattern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2667000"/>
            <a:ext cx="2971800" cy="371771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467600" cy="1143000"/>
          </a:xfrm>
        </p:spPr>
        <p:txBody>
          <a:bodyPr>
            <a:normAutofit fontScale="90000"/>
          </a:bodyPr>
          <a:lstStyle/>
          <a:p>
            <a:r>
              <a:rPr lang="en-US" dirty="0" smtClean="0"/>
              <a:t>This diagram show DNA fingerprints made from a hair found at a crime scene and for hairs from four suspects, labeled W to Z.</a:t>
            </a:r>
            <a:endParaRPr lang="en-US" dirty="0"/>
          </a:p>
        </p:txBody>
      </p:sp>
      <p:sp>
        <p:nvSpPr>
          <p:cNvPr id="3" name="Content Placeholder 2"/>
          <p:cNvSpPr>
            <a:spLocks noGrp="1"/>
          </p:cNvSpPr>
          <p:nvPr>
            <p:ph sz="quarter" idx="1"/>
          </p:nvPr>
        </p:nvSpPr>
        <p:spPr>
          <a:xfrm>
            <a:off x="304800" y="2209800"/>
            <a:ext cx="7467600" cy="4873752"/>
          </a:xfrm>
        </p:spPr>
        <p:txBody>
          <a:bodyPr/>
          <a:lstStyle/>
          <a:p>
            <a:r>
              <a:rPr lang="en-US" dirty="0" smtClean="0"/>
              <a:t>Which suspect is </a:t>
            </a:r>
            <a:r>
              <a:rPr lang="en-US" b="1" dirty="0" smtClean="0"/>
              <a:t>most likely </a:t>
            </a:r>
            <a:r>
              <a:rPr lang="en-US" dirty="0" smtClean="0"/>
              <a:t>the source of the hair at the crime scene?</a:t>
            </a:r>
          </a:p>
          <a:p>
            <a:endParaRPr lang="en-US" dirty="0" smtClean="0"/>
          </a:p>
          <a:p>
            <a:pPr marL="457200" indent="-457200">
              <a:buFont typeface="+mj-lt"/>
              <a:buAutoNum type="alphaUcPeriod"/>
            </a:pPr>
            <a:r>
              <a:rPr lang="en-US" dirty="0"/>
              <a:t>1</a:t>
            </a:r>
            <a:endParaRPr lang="en-US" dirty="0" smtClean="0"/>
          </a:p>
          <a:p>
            <a:pPr marL="457200" indent="-457200">
              <a:buFont typeface="+mj-lt"/>
              <a:buAutoNum type="alphaUcPeriod"/>
            </a:pPr>
            <a:r>
              <a:rPr lang="en-US" dirty="0">
                <a:solidFill>
                  <a:srgbClr val="FF0000"/>
                </a:solidFill>
              </a:rPr>
              <a:t>2</a:t>
            </a:r>
            <a:endParaRPr lang="en-US" dirty="0" smtClean="0">
              <a:solidFill>
                <a:srgbClr val="FF0000"/>
              </a:solidFill>
            </a:endParaRPr>
          </a:p>
          <a:p>
            <a:pPr marL="457200" indent="-457200">
              <a:buFont typeface="+mj-lt"/>
              <a:buAutoNum type="alphaUcPeriod"/>
            </a:pPr>
            <a:r>
              <a:rPr lang="en-US" dirty="0"/>
              <a:t>3</a:t>
            </a:r>
            <a:endParaRPr lang="en-US" dirty="0" smtClean="0"/>
          </a:p>
          <a:p>
            <a:pPr marL="457200" indent="-457200">
              <a:buFont typeface="+mj-lt"/>
              <a:buAutoNum type="alphaUcPeriod"/>
            </a:pPr>
            <a:r>
              <a:rPr lang="en-US" dirty="0" smtClean="0"/>
              <a:t>None of the above</a:t>
            </a:r>
          </a:p>
          <a:p>
            <a:pPr marL="457200" indent="-457200">
              <a:buNone/>
            </a:pPr>
            <a:endParaRPr lang="en-US" dirty="0"/>
          </a:p>
        </p:txBody>
      </p:sp>
      <p:pic>
        <p:nvPicPr>
          <p:cNvPr id="4" name="Picture 2" descr="https://cancerforall.files.wordpress.com/2013/06/dna-pattern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2787821"/>
            <a:ext cx="2971800" cy="371771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phrase </a:t>
            </a:r>
            <a:r>
              <a:rPr lang="en-US" b="1" dirty="0" smtClean="0"/>
              <a:t>best </a:t>
            </a:r>
            <a:r>
              <a:rPr lang="en-US" dirty="0" smtClean="0"/>
              <a:t> summarizes the end result of meiosis?</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Haploid cells, each with a unique set of chromosomes</a:t>
            </a:r>
          </a:p>
          <a:p>
            <a:pPr marL="457200" indent="-457200">
              <a:buFont typeface="+mj-lt"/>
              <a:buAutoNum type="alphaUcPeriod"/>
            </a:pPr>
            <a:r>
              <a:rPr lang="en-US" dirty="0" smtClean="0"/>
              <a:t>Diploid cells, each with a unique set of chromosomes</a:t>
            </a:r>
          </a:p>
          <a:p>
            <a:pPr marL="457200" indent="-457200">
              <a:buFont typeface="+mj-lt"/>
              <a:buAutoNum type="alphaUcPeriod"/>
            </a:pPr>
            <a:r>
              <a:rPr lang="en-US" dirty="0" smtClean="0"/>
              <a:t>Haploid cells, each identical to the parent cell</a:t>
            </a:r>
          </a:p>
          <a:p>
            <a:pPr marL="457200" indent="-457200">
              <a:buFont typeface="+mj-lt"/>
              <a:buAutoNum type="alphaUcPeriod"/>
            </a:pPr>
            <a:r>
              <a:rPr lang="en-US" dirty="0" smtClean="0"/>
              <a:t>Diploid cells, each identical to the parent cell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phrase </a:t>
            </a:r>
            <a:r>
              <a:rPr lang="en-US" b="1" dirty="0" smtClean="0"/>
              <a:t>best </a:t>
            </a:r>
            <a:r>
              <a:rPr lang="en-US" dirty="0" smtClean="0"/>
              <a:t> summarizes the end result of meiosis?</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solidFill>
                  <a:srgbClr val="FF0000"/>
                </a:solidFill>
              </a:rPr>
              <a:t>Haploid cells, each with a unique set of chromosomes</a:t>
            </a:r>
          </a:p>
          <a:p>
            <a:pPr marL="457200" indent="-457200">
              <a:buFont typeface="+mj-lt"/>
              <a:buAutoNum type="alphaUcPeriod"/>
            </a:pPr>
            <a:r>
              <a:rPr lang="en-US" dirty="0" smtClean="0"/>
              <a:t>Diploid cells, each with a unique set of chromosomes</a:t>
            </a:r>
          </a:p>
          <a:p>
            <a:pPr marL="457200" indent="-457200">
              <a:buFont typeface="+mj-lt"/>
              <a:buAutoNum type="alphaUcPeriod"/>
            </a:pPr>
            <a:r>
              <a:rPr lang="en-US" dirty="0" smtClean="0"/>
              <a:t>Haploid cells, each identical to the parent cell</a:t>
            </a:r>
          </a:p>
          <a:p>
            <a:pPr marL="457200" indent="-457200">
              <a:buFont typeface="+mj-lt"/>
              <a:buAutoNum type="alphaUcPeriod"/>
            </a:pPr>
            <a:r>
              <a:rPr lang="en-US" dirty="0" smtClean="0"/>
              <a:t>Diploid cells, each identical to the parent cell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did the research of miller and </a:t>
            </a:r>
            <a:r>
              <a:rPr lang="en-US" dirty="0" err="1" smtClean="0"/>
              <a:t>urey</a:t>
            </a:r>
            <a:r>
              <a:rPr lang="en-US" dirty="0" smtClean="0"/>
              <a:t> and of </a:t>
            </a:r>
            <a:r>
              <a:rPr lang="en-US" dirty="0" err="1" smtClean="0"/>
              <a:t>oro</a:t>
            </a:r>
            <a:r>
              <a:rPr lang="en-US" dirty="0" smtClean="0"/>
              <a:t> contribute to the hypotheses about the origins of life on earth?</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Their experiments reproduced the transformation of DNA into RNA</a:t>
            </a:r>
          </a:p>
          <a:p>
            <a:pPr marL="457200" indent="-457200">
              <a:buFont typeface="+mj-lt"/>
              <a:buAutoNum type="alphaUcPeriod"/>
            </a:pPr>
            <a:r>
              <a:rPr lang="en-US" dirty="0" smtClean="0"/>
              <a:t>Their experiments successfully created the first prokaryotic cell in a lab setting</a:t>
            </a:r>
          </a:p>
          <a:p>
            <a:pPr marL="457200" indent="-457200">
              <a:buFont typeface="+mj-lt"/>
              <a:buAutoNum type="alphaUcPeriod"/>
            </a:pPr>
            <a:r>
              <a:rPr lang="en-US" dirty="0" smtClean="0"/>
              <a:t>Their experiments showed that amino acids could form from chemicals present in earth’s early environment</a:t>
            </a:r>
          </a:p>
          <a:p>
            <a:pPr marL="457200" indent="-457200">
              <a:buFont typeface="+mj-lt"/>
              <a:buAutoNum type="alphaUcPeriod"/>
            </a:pPr>
            <a:r>
              <a:rPr lang="en-US" dirty="0" smtClean="0"/>
              <a:t>Their experiments demonstrated the transition for anaerobic prokaryotic cells to photosynthetic prokaryotic cells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did the research of miller and </a:t>
            </a:r>
            <a:r>
              <a:rPr lang="en-US" dirty="0" err="1" smtClean="0"/>
              <a:t>urey</a:t>
            </a:r>
            <a:r>
              <a:rPr lang="en-US" dirty="0" smtClean="0"/>
              <a:t> and of </a:t>
            </a:r>
            <a:r>
              <a:rPr lang="en-US" dirty="0" err="1" smtClean="0"/>
              <a:t>oro</a:t>
            </a:r>
            <a:r>
              <a:rPr lang="en-US" dirty="0" smtClean="0"/>
              <a:t> contribute to the hypotheses about the origins of life on earth?</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Their experiments reproduced the transformation of DNA into RNA</a:t>
            </a:r>
          </a:p>
          <a:p>
            <a:pPr marL="457200" indent="-457200">
              <a:buFont typeface="+mj-lt"/>
              <a:buAutoNum type="alphaUcPeriod"/>
            </a:pPr>
            <a:r>
              <a:rPr lang="en-US" dirty="0" smtClean="0"/>
              <a:t>Their experiments successfully created the first prokaryotic cell in a lab setting</a:t>
            </a:r>
          </a:p>
          <a:p>
            <a:pPr marL="457200" indent="-457200">
              <a:buFont typeface="+mj-lt"/>
              <a:buAutoNum type="alphaUcPeriod"/>
            </a:pPr>
            <a:r>
              <a:rPr lang="en-US" dirty="0" smtClean="0">
                <a:solidFill>
                  <a:srgbClr val="FF0000"/>
                </a:solidFill>
              </a:rPr>
              <a:t>Their experiments showed that amino acids could form from chemicals present in earth’s early environment</a:t>
            </a:r>
          </a:p>
          <a:p>
            <a:pPr marL="457200" indent="-457200">
              <a:buFont typeface="+mj-lt"/>
              <a:buAutoNum type="alphaUcPeriod"/>
            </a:pPr>
            <a:r>
              <a:rPr lang="en-US" dirty="0" smtClean="0"/>
              <a:t>Their experiments demonstrated the transition for anaerobic prokaryotic cells to photosynthetic prokaryotic cells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diagram shows a </a:t>
            </a:r>
            <a:r>
              <a:rPr lang="en-US" dirty="0" err="1" smtClean="0"/>
              <a:t>cladogram</a:t>
            </a:r>
            <a:r>
              <a:rPr lang="en-US" dirty="0" smtClean="0"/>
              <a:t> of ten vertebrates </a:t>
            </a:r>
            <a:endParaRPr lang="en-US" dirty="0"/>
          </a:p>
        </p:txBody>
      </p:sp>
      <p:sp>
        <p:nvSpPr>
          <p:cNvPr id="3" name="Content Placeholder 2"/>
          <p:cNvSpPr>
            <a:spLocks noGrp="1"/>
          </p:cNvSpPr>
          <p:nvPr>
            <p:ph sz="quarter" idx="1"/>
          </p:nvPr>
        </p:nvSpPr>
        <p:spPr>
          <a:xfrm>
            <a:off x="457200" y="1524000"/>
            <a:ext cx="4953000" cy="4949952"/>
          </a:xfrm>
        </p:spPr>
        <p:txBody>
          <a:bodyPr/>
          <a:lstStyle/>
          <a:p>
            <a:pPr>
              <a:buNone/>
            </a:pPr>
            <a:r>
              <a:rPr lang="en-US" dirty="0" smtClean="0"/>
              <a:t>According to the </a:t>
            </a:r>
            <a:r>
              <a:rPr lang="en-US" dirty="0" err="1" smtClean="0"/>
              <a:t>cladogram</a:t>
            </a:r>
            <a:r>
              <a:rPr lang="en-US" dirty="0" smtClean="0"/>
              <a:t>, which of the following pairs are the </a:t>
            </a:r>
            <a:r>
              <a:rPr lang="en-US" b="1" dirty="0" smtClean="0"/>
              <a:t>most closely </a:t>
            </a:r>
            <a:r>
              <a:rPr lang="en-US" dirty="0" smtClean="0"/>
              <a:t>related?</a:t>
            </a:r>
          </a:p>
          <a:p>
            <a:endParaRPr lang="en-US" dirty="0" smtClean="0"/>
          </a:p>
          <a:p>
            <a:pPr marL="457200" indent="-457200">
              <a:buFont typeface="+mj-lt"/>
              <a:buAutoNum type="alphaUcPeriod"/>
            </a:pPr>
            <a:r>
              <a:rPr lang="en-US" dirty="0" smtClean="0"/>
              <a:t>Shark and </a:t>
            </a:r>
            <a:r>
              <a:rPr lang="en-US" dirty="0" err="1" smtClean="0"/>
              <a:t>dimetrodon</a:t>
            </a:r>
            <a:endParaRPr lang="en-US" dirty="0" smtClean="0"/>
          </a:p>
          <a:p>
            <a:pPr marL="457200" indent="-457200">
              <a:buFont typeface="+mj-lt"/>
              <a:buAutoNum type="alphaUcPeriod"/>
            </a:pPr>
            <a:r>
              <a:rPr lang="en-US" dirty="0" smtClean="0"/>
              <a:t>Tyrannosaurus and bird</a:t>
            </a:r>
          </a:p>
          <a:p>
            <a:pPr marL="457200" indent="-457200">
              <a:buFont typeface="+mj-lt"/>
              <a:buAutoNum type="alphaUcPeriod"/>
            </a:pPr>
            <a:r>
              <a:rPr lang="en-US" dirty="0" err="1" smtClean="0"/>
              <a:t>Dimetrodon</a:t>
            </a:r>
            <a:r>
              <a:rPr lang="en-US" dirty="0" smtClean="0"/>
              <a:t> and human </a:t>
            </a:r>
          </a:p>
          <a:p>
            <a:pPr marL="457200" indent="-457200">
              <a:buFont typeface="+mj-lt"/>
              <a:buAutoNum type="alphaUcPeriod"/>
            </a:pPr>
            <a:r>
              <a:rPr lang="en-US" dirty="0" smtClean="0"/>
              <a:t>Tyrannosaurs and triceratops </a:t>
            </a:r>
            <a:endParaRPr lang="en-US" dirty="0"/>
          </a:p>
        </p:txBody>
      </p:sp>
      <p:cxnSp>
        <p:nvCxnSpPr>
          <p:cNvPr id="5" name="Straight Connector 4"/>
          <p:cNvCxnSpPr/>
          <p:nvPr/>
        </p:nvCxnSpPr>
        <p:spPr>
          <a:xfrm flipV="1">
            <a:off x="5791200" y="4038600"/>
            <a:ext cx="2895600" cy="1295400"/>
          </a:xfrm>
          <a:prstGeom prst="line">
            <a:avLst/>
          </a:prstGeom>
        </p:spPr>
        <p:style>
          <a:lnRef idx="1">
            <a:schemeClr val="accent1"/>
          </a:lnRef>
          <a:fillRef idx="0">
            <a:schemeClr val="accent1"/>
          </a:fillRef>
          <a:effectRef idx="0">
            <a:schemeClr val="accent1"/>
          </a:effectRef>
          <a:fontRef idx="minor">
            <a:schemeClr val="tx1"/>
          </a:fontRef>
        </p:style>
      </p:cxnSp>
      <p:sp>
        <p:nvSpPr>
          <p:cNvPr id="9" name="Flowchart: Extract 8"/>
          <p:cNvSpPr/>
          <p:nvPr/>
        </p:nvSpPr>
        <p:spPr>
          <a:xfrm>
            <a:off x="7696200" y="3657600"/>
            <a:ext cx="304800" cy="304800"/>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Extract 9"/>
          <p:cNvSpPr/>
          <p:nvPr/>
        </p:nvSpPr>
        <p:spPr>
          <a:xfrm>
            <a:off x="8458200" y="3657600"/>
            <a:ext cx="304800" cy="304800"/>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Extract 10"/>
          <p:cNvSpPr/>
          <p:nvPr/>
        </p:nvSpPr>
        <p:spPr>
          <a:xfrm>
            <a:off x="8077200" y="3657600"/>
            <a:ext cx="304800" cy="304800"/>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Extract 11"/>
          <p:cNvSpPr/>
          <p:nvPr/>
        </p:nvSpPr>
        <p:spPr>
          <a:xfrm>
            <a:off x="4876800" y="3657600"/>
            <a:ext cx="304800" cy="304800"/>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Extract 12"/>
          <p:cNvSpPr/>
          <p:nvPr/>
        </p:nvSpPr>
        <p:spPr>
          <a:xfrm>
            <a:off x="5257800" y="3657600"/>
            <a:ext cx="304800" cy="304800"/>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Extract 13"/>
          <p:cNvSpPr/>
          <p:nvPr/>
        </p:nvSpPr>
        <p:spPr>
          <a:xfrm>
            <a:off x="5638800" y="3657600"/>
            <a:ext cx="304800" cy="304800"/>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Extract 14"/>
          <p:cNvSpPr/>
          <p:nvPr/>
        </p:nvSpPr>
        <p:spPr>
          <a:xfrm>
            <a:off x="6019800" y="3657600"/>
            <a:ext cx="304800" cy="304800"/>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Extract 15"/>
          <p:cNvSpPr/>
          <p:nvPr/>
        </p:nvSpPr>
        <p:spPr>
          <a:xfrm>
            <a:off x="6477000" y="3657600"/>
            <a:ext cx="304800" cy="304800"/>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Extract 16"/>
          <p:cNvSpPr/>
          <p:nvPr/>
        </p:nvSpPr>
        <p:spPr>
          <a:xfrm>
            <a:off x="6858000" y="3657600"/>
            <a:ext cx="304800" cy="304800"/>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Extract 17"/>
          <p:cNvSpPr/>
          <p:nvPr/>
        </p:nvSpPr>
        <p:spPr>
          <a:xfrm>
            <a:off x="7239000" y="3657600"/>
            <a:ext cx="304800" cy="304800"/>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endCxn id="9" idx="2"/>
          </p:cNvCxnSpPr>
          <p:nvPr/>
        </p:nvCxnSpPr>
        <p:spPr>
          <a:xfrm rot="16200000" flipV="1">
            <a:off x="7848600" y="3962400"/>
            <a:ext cx="3048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11" idx="2"/>
          </p:cNvCxnSpPr>
          <p:nvPr/>
        </p:nvCxnSpPr>
        <p:spPr>
          <a:xfrm flipV="1">
            <a:off x="8001000" y="3962400"/>
            <a:ext cx="2286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18" idx="2"/>
          </p:cNvCxnSpPr>
          <p:nvPr/>
        </p:nvCxnSpPr>
        <p:spPr>
          <a:xfrm rot="16200000" flipV="1">
            <a:off x="7391400" y="3962400"/>
            <a:ext cx="4572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5" idx="2"/>
          </p:cNvCxnSpPr>
          <p:nvPr/>
        </p:nvCxnSpPr>
        <p:spPr>
          <a:xfrm rot="16200000" flipH="1">
            <a:off x="6210300" y="3924300"/>
            <a:ext cx="8382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endCxn id="17" idx="2"/>
          </p:cNvCxnSpPr>
          <p:nvPr/>
        </p:nvCxnSpPr>
        <p:spPr>
          <a:xfrm flipV="1">
            <a:off x="6477000" y="3962400"/>
            <a:ext cx="5334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endCxn id="16" idx="2"/>
          </p:cNvCxnSpPr>
          <p:nvPr/>
        </p:nvCxnSpPr>
        <p:spPr>
          <a:xfrm rot="16200000" flipV="1">
            <a:off x="6629400" y="39624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4" idx="2"/>
          </p:cNvCxnSpPr>
          <p:nvPr/>
        </p:nvCxnSpPr>
        <p:spPr>
          <a:xfrm rot="16200000" flipH="1">
            <a:off x="5753100" y="4000500"/>
            <a:ext cx="9906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3" idx="2"/>
          </p:cNvCxnSpPr>
          <p:nvPr/>
        </p:nvCxnSpPr>
        <p:spPr>
          <a:xfrm rot="16200000" flipH="1">
            <a:off x="5372100" y="4000500"/>
            <a:ext cx="1066800"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2" idx="2"/>
          </p:cNvCxnSpPr>
          <p:nvPr/>
        </p:nvCxnSpPr>
        <p:spPr>
          <a:xfrm rot="16200000" flipH="1">
            <a:off x="4914900" y="4076700"/>
            <a:ext cx="1219200" cy="990600"/>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724400" y="3429000"/>
            <a:ext cx="4472699" cy="200055"/>
          </a:xfrm>
          <a:prstGeom prst="rect">
            <a:avLst/>
          </a:prstGeom>
          <a:noFill/>
        </p:spPr>
        <p:txBody>
          <a:bodyPr wrap="none" rtlCol="0">
            <a:spAutoFit/>
          </a:bodyPr>
          <a:lstStyle/>
          <a:p>
            <a:r>
              <a:rPr lang="en-US" sz="700" dirty="0" smtClean="0"/>
              <a:t>Shark   trout          frog     </a:t>
            </a:r>
            <a:r>
              <a:rPr lang="en-US" sz="700" dirty="0" err="1" smtClean="0"/>
              <a:t>dimetrodon</a:t>
            </a:r>
            <a:r>
              <a:rPr lang="en-US" sz="700" dirty="0" smtClean="0"/>
              <a:t>  human      whale      crocodile tyrannosaurs  bird     triceratops </a:t>
            </a:r>
            <a:endParaRPr lang="en-US" sz="700" dirty="0"/>
          </a:p>
        </p:txBody>
      </p:sp>
      <p:sp>
        <p:nvSpPr>
          <p:cNvPr id="43" name="Rectangle 42"/>
          <p:cNvSpPr/>
          <p:nvPr/>
        </p:nvSpPr>
        <p:spPr>
          <a:xfrm>
            <a:off x="7016146" y="2933685"/>
            <a:ext cx="210314" cy="200055"/>
          </a:xfrm>
          <a:prstGeom prst="rect">
            <a:avLst/>
          </a:prstGeom>
        </p:spPr>
        <p:txBody>
          <a:bodyPr wrap="none">
            <a:spAutoFit/>
          </a:bodyPr>
          <a:lstStyle/>
          <a:p>
            <a:r>
              <a:rPr lang="en-US" sz="700" dirty="0" smtClean="0">
                <a:solidFill>
                  <a:prstClr val="black"/>
                </a:solidFill>
              </a:rPr>
              <a:t>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diagram shows a </a:t>
            </a:r>
            <a:r>
              <a:rPr lang="en-US" dirty="0" err="1" smtClean="0"/>
              <a:t>cladogram</a:t>
            </a:r>
            <a:r>
              <a:rPr lang="en-US" dirty="0" smtClean="0"/>
              <a:t> of ten vertebrates </a:t>
            </a:r>
            <a:endParaRPr lang="en-US" dirty="0"/>
          </a:p>
        </p:txBody>
      </p:sp>
      <p:sp>
        <p:nvSpPr>
          <p:cNvPr id="3" name="Content Placeholder 2"/>
          <p:cNvSpPr>
            <a:spLocks noGrp="1"/>
          </p:cNvSpPr>
          <p:nvPr>
            <p:ph sz="quarter" idx="1"/>
          </p:nvPr>
        </p:nvSpPr>
        <p:spPr>
          <a:xfrm>
            <a:off x="457200" y="1524000"/>
            <a:ext cx="4953000" cy="4949952"/>
          </a:xfrm>
        </p:spPr>
        <p:txBody>
          <a:bodyPr/>
          <a:lstStyle/>
          <a:p>
            <a:pPr>
              <a:buNone/>
            </a:pPr>
            <a:r>
              <a:rPr lang="en-US" dirty="0" smtClean="0"/>
              <a:t>According to the </a:t>
            </a:r>
            <a:r>
              <a:rPr lang="en-US" dirty="0" err="1" smtClean="0"/>
              <a:t>cladogram</a:t>
            </a:r>
            <a:r>
              <a:rPr lang="en-US" dirty="0" smtClean="0"/>
              <a:t>, which of the following pairs are the </a:t>
            </a:r>
            <a:r>
              <a:rPr lang="en-US" b="1" dirty="0" smtClean="0"/>
              <a:t>most closely </a:t>
            </a:r>
            <a:r>
              <a:rPr lang="en-US" dirty="0" smtClean="0"/>
              <a:t>related?</a:t>
            </a:r>
          </a:p>
          <a:p>
            <a:endParaRPr lang="en-US" dirty="0" smtClean="0"/>
          </a:p>
          <a:p>
            <a:pPr marL="457200" indent="-457200">
              <a:buFont typeface="+mj-lt"/>
              <a:buAutoNum type="alphaUcPeriod"/>
            </a:pPr>
            <a:r>
              <a:rPr lang="en-US" dirty="0" smtClean="0"/>
              <a:t>Shark and </a:t>
            </a:r>
            <a:r>
              <a:rPr lang="en-US" dirty="0" err="1" smtClean="0"/>
              <a:t>dimetrodon</a:t>
            </a:r>
            <a:endParaRPr lang="en-US" dirty="0" smtClean="0"/>
          </a:p>
          <a:p>
            <a:pPr marL="457200" indent="-457200">
              <a:buFont typeface="+mj-lt"/>
              <a:buAutoNum type="alphaUcPeriod"/>
            </a:pPr>
            <a:r>
              <a:rPr lang="en-US" dirty="0" smtClean="0">
                <a:solidFill>
                  <a:srgbClr val="FF0000"/>
                </a:solidFill>
              </a:rPr>
              <a:t>Tyrannosaurus and bird</a:t>
            </a:r>
          </a:p>
          <a:p>
            <a:pPr marL="457200" indent="-457200">
              <a:buFont typeface="+mj-lt"/>
              <a:buAutoNum type="alphaUcPeriod"/>
            </a:pPr>
            <a:r>
              <a:rPr lang="en-US" dirty="0" err="1" smtClean="0"/>
              <a:t>Dimetrodon</a:t>
            </a:r>
            <a:r>
              <a:rPr lang="en-US" dirty="0" smtClean="0"/>
              <a:t> and human </a:t>
            </a:r>
          </a:p>
          <a:p>
            <a:pPr marL="457200" indent="-457200">
              <a:buFont typeface="+mj-lt"/>
              <a:buAutoNum type="alphaUcPeriod"/>
            </a:pPr>
            <a:r>
              <a:rPr lang="en-US" dirty="0" smtClean="0"/>
              <a:t>Tyrannosaurs and triceratops </a:t>
            </a:r>
            <a:endParaRPr lang="en-US" dirty="0"/>
          </a:p>
        </p:txBody>
      </p:sp>
      <p:cxnSp>
        <p:nvCxnSpPr>
          <p:cNvPr id="5" name="Straight Connector 4"/>
          <p:cNvCxnSpPr/>
          <p:nvPr/>
        </p:nvCxnSpPr>
        <p:spPr>
          <a:xfrm flipV="1">
            <a:off x="5791200" y="4038600"/>
            <a:ext cx="2895600" cy="1295400"/>
          </a:xfrm>
          <a:prstGeom prst="line">
            <a:avLst/>
          </a:prstGeom>
        </p:spPr>
        <p:style>
          <a:lnRef idx="1">
            <a:schemeClr val="accent1"/>
          </a:lnRef>
          <a:fillRef idx="0">
            <a:schemeClr val="accent1"/>
          </a:fillRef>
          <a:effectRef idx="0">
            <a:schemeClr val="accent1"/>
          </a:effectRef>
          <a:fontRef idx="minor">
            <a:schemeClr val="tx1"/>
          </a:fontRef>
        </p:style>
      </p:cxnSp>
      <p:sp>
        <p:nvSpPr>
          <p:cNvPr id="9" name="Flowchart: Extract 8"/>
          <p:cNvSpPr/>
          <p:nvPr/>
        </p:nvSpPr>
        <p:spPr>
          <a:xfrm>
            <a:off x="7696200" y="3657600"/>
            <a:ext cx="304800" cy="304800"/>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Extract 9"/>
          <p:cNvSpPr/>
          <p:nvPr/>
        </p:nvSpPr>
        <p:spPr>
          <a:xfrm>
            <a:off x="8458200" y="3657600"/>
            <a:ext cx="304800" cy="304800"/>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Extract 10"/>
          <p:cNvSpPr/>
          <p:nvPr/>
        </p:nvSpPr>
        <p:spPr>
          <a:xfrm>
            <a:off x="8077200" y="3657600"/>
            <a:ext cx="304800" cy="304800"/>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Extract 11"/>
          <p:cNvSpPr/>
          <p:nvPr/>
        </p:nvSpPr>
        <p:spPr>
          <a:xfrm>
            <a:off x="4876800" y="3657600"/>
            <a:ext cx="304800" cy="304800"/>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Extract 12"/>
          <p:cNvSpPr/>
          <p:nvPr/>
        </p:nvSpPr>
        <p:spPr>
          <a:xfrm>
            <a:off x="5257800" y="3657600"/>
            <a:ext cx="304800" cy="304800"/>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Extract 13"/>
          <p:cNvSpPr/>
          <p:nvPr/>
        </p:nvSpPr>
        <p:spPr>
          <a:xfrm>
            <a:off x="5638800" y="3657600"/>
            <a:ext cx="304800" cy="304800"/>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Extract 14"/>
          <p:cNvSpPr/>
          <p:nvPr/>
        </p:nvSpPr>
        <p:spPr>
          <a:xfrm>
            <a:off x="6019800" y="3657600"/>
            <a:ext cx="304800" cy="304800"/>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Extract 15"/>
          <p:cNvSpPr/>
          <p:nvPr/>
        </p:nvSpPr>
        <p:spPr>
          <a:xfrm>
            <a:off x="6477000" y="3657600"/>
            <a:ext cx="304800" cy="304800"/>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Extract 16"/>
          <p:cNvSpPr/>
          <p:nvPr/>
        </p:nvSpPr>
        <p:spPr>
          <a:xfrm>
            <a:off x="6858000" y="3657600"/>
            <a:ext cx="304800" cy="304800"/>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Extract 17"/>
          <p:cNvSpPr/>
          <p:nvPr/>
        </p:nvSpPr>
        <p:spPr>
          <a:xfrm>
            <a:off x="7239000" y="3657600"/>
            <a:ext cx="304800" cy="304800"/>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endCxn id="9" idx="2"/>
          </p:cNvCxnSpPr>
          <p:nvPr/>
        </p:nvCxnSpPr>
        <p:spPr>
          <a:xfrm rot="16200000" flipV="1">
            <a:off x="7848600" y="3962400"/>
            <a:ext cx="3048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11" idx="2"/>
          </p:cNvCxnSpPr>
          <p:nvPr/>
        </p:nvCxnSpPr>
        <p:spPr>
          <a:xfrm flipV="1">
            <a:off x="8001000" y="3962400"/>
            <a:ext cx="2286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18" idx="2"/>
          </p:cNvCxnSpPr>
          <p:nvPr/>
        </p:nvCxnSpPr>
        <p:spPr>
          <a:xfrm rot="16200000" flipV="1">
            <a:off x="7391400" y="3962400"/>
            <a:ext cx="4572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5" idx="2"/>
          </p:cNvCxnSpPr>
          <p:nvPr/>
        </p:nvCxnSpPr>
        <p:spPr>
          <a:xfrm rot="16200000" flipH="1">
            <a:off x="6210300" y="3924300"/>
            <a:ext cx="8382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endCxn id="17" idx="2"/>
          </p:cNvCxnSpPr>
          <p:nvPr/>
        </p:nvCxnSpPr>
        <p:spPr>
          <a:xfrm flipV="1">
            <a:off x="6477000" y="3962400"/>
            <a:ext cx="5334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endCxn id="16" idx="2"/>
          </p:cNvCxnSpPr>
          <p:nvPr/>
        </p:nvCxnSpPr>
        <p:spPr>
          <a:xfrm rot="16200000" flipV="1">
            <a:off x="6629400" y="39624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4" idx="2"/>
          </p:cNvCxnSpPr>
          <p:nvPr/>
        </p:nvCxnSpPr>
        <p:spPr>
          <a:xfrm rot="16200000" flipH="1">
            <a:off x="5753100" y="4000500"/>
            <a:ext cx="9906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3" idx="2"/>
          </p:cNvCxnSpPr>
          <p:nvPr/>
        </p:nvCxnSpPr>
        <p:spPr>
          <a:xfrm rot="16200000" flipH="1">
            <a:off x="5372100" y="4000500"/>
            <a:ext cx="1066800"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2" idx="2"/>
          </p:cNvCxnSpPr>
          <p:nvPr/>
        </p:nvCxnSpPr>
        <p:spPr>
          <a:xfrm rot="16200000" flipH="1">
            <a:off x="4914900" y="4076700"/>
            <a:ext cx="1219200" cy="990600"/>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724400" y="3429000"/>
            <a:ext cx="4472699" cy="200055"/>
          </a:xfrm>
          <a:prstGeom prst="rect">
            <a:avLst/>
          </a:prstGeom>
          <a:noFill/>
        </p:spPr>
        <p:txBody>
          <a:bodyPr wrap="none" rtlCol="0">
            <a:spAutoFit/>
          </a:bodyPr>
          <a:lstStyle/>
          <a:p>
            <a:r>
              <a:rPr lang="en-US" sz="700" dirty="0" smtClean="0"/>
              <a:t>Shark   trout          frog     </a:t>
            </a:r>
            <a:r>
              <a:rPr lang="en-US" sz="700" dirty="0" err="1" smtClean="0"/>
              <a:t>dimetrodon</a:t>
            </a:r>
            <a:r>
              <a:rPr lang="en-US" sz="700" dirty="0" smtClean="0"/>
              <a:t>  human      whale      crocodile tyrannosaurs  bird     triceratops </a:t>
            </a:r>
            <a:endParaRPr lang="en-US" sz="700" dirty="0"/>
          </a:p>
        </p:txBody>
      </p:sp>
      <p:sp>
        <p:nvSpPr>
          <p:cNvPr id="43" name="Rectangle 42"/>
          <p:cNvSpPr/>
          <p:nvPr/>
        </p:nvSpPr>
        <p:spPr>
          <a:xfrm>
            <a:off x="7016146" y="2933685"/>
            <a:ext cx="210314" cy="200055"/>
          </a:xfrm>
          <a:prstGeom prst="rect">
            <a:avLst/>
          </a:prstGeom>
        </p:spPr>
        <p:txBody>
          <a:bodyPr wrap="none">
            <a:spAutoFit/>
          </a:bodyPr>
          <a:lstStyle/>
          <a:p>
            <a:r>
              <a:rPr lang="en-US" sz="700" dirty="0" smtClean="0">
                <a:solidFill>
                  <a:prstClr val="black"/>
                </a:solidFill>
              </a:rPr>
              <a:t>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t>Pesticides are used to kill </a:t>
            </a:r>
            <a:r>
              <a:rPr lang="en-US" sz="2000" dirty="0" err="1" smtClean="0"/>
              <a:t>aedes</a:t>
            </a:r>
            <a:r>
              <a:rPr lang="en-US" sz="2000" dirty="0" smtClean="0"/>
              <a:t> </a:t>
            </a:r>
            <a:r>
              <a:rPr lang="en-US" sz="2000" dirty="0" err="1" smtClean="0"/>
              <a:t>aegypti</a:t>
            </a:r>
            <a:r>
              <a:rPr lang="en-US" sz="2000" dirty="0" smtClean="0"/>
              <a:t>, the mosquito that carries yellow fever. Over time, the type of pesticides being used comes ineffective and has to be replaced. Which is the </a:t>
            </a:r>
            <a:r>
              <a:rPr lang="en-US" sz="2000" b="1" dirty="0" smtClean="0"/>
              <a:t>best </a:t>
            </a:r>
            <a:r>
              <a:rPr lang="en-US" sz="2000" dirty="0" smtClean="0"/>
              <a:t>explanation for this?</a:t>
            </a:r>
            <a:endParaRPr lang="en-US" sz="2000" dirty="0"/>
          </a:p>
        </p:txBody>
      </p:sp>
      <p:sp>
        <p:nvSpPr>
          <p:cNvPr id="3" name="Content Placeholder 2"/>
          <p:cNvSpPr>
            <a:spLocks noGrp="1"/>
          </p:cNvSpPr>
          <p:nvPr>
            <p:ph sz="quarter" idx="1"/>
          </p:nvPr>
        </p:nvSpPr>
        <p:spPr/>
        <p:txBody>
          <a:bodyPr>
            <a:normAutofit fontScale="92500"/>
          </a:bodyPr>
          <a:lstStyle/>
          <a:p>
            <a:pPr marL="457200" indent="-457200">
              <a:buFont typeface="+mj-lt"/>
              <a:buAutoNum type="alphaUcPeriod"/>
            </a:pPr>
            <a:r>
              <a:rPr lang="en-US" dirty="0" smtClean="0"/>
              <a:t>The mosquitoes that are not killed by the pesticides continue to reproduce, passing their resistance on to their offspring. Over time, the mosquito population becomes resistant.</a:t>
            </a:r>
          </a:p>
          <a:p>
            <a:pPr marL="457200" indent="-457200">
              <a:buFont typeface="+mj-lt"/>
              <a:buAutoNum type="alphaUcPeriod"/>
            </a:pPr>
            <a:r>
              <a:rPr lang="en-US" dirty="0" smtClean="0"/>
              <a:t>The mosquitoes that are not killed by the pesticide migrate from the area. Over time, new strains of mosquito replace them.</a:t>
            </a:r>
          </a:p>
          <a:p>
            <a:pPr marL="457200" indent="-457200">
              <a:buFont typeface="+mj-lt"/>
              <a:buAutoNum type="alphaUcPeriod"/>
            </a:pPr>
            <a:r>
              <a:rPr lang="en-US" dirty="0" smtClean="0"/>
              <a:t>The mosquitoes become weakened by the pesticides, but they develop an ability to survive. Over time, their offspring learn that same ability. </a:t>
            </a:r>
          </a:p>
          <a:p>
            <a:pPr marL="457200" indent="-457200">
              <a:buFont typeface="+mj-lt"/>
              <a:buAutoNum type="alphaUcPeriod"/>
            </a:pPr>
            <a:r>
              <a:rPr lang="en-US" dirty="0" smtClean="0"/>
              <a:t>The mosquitoes become weakened by the pesticide, but they produce antibodies against it. Over time, the entire population develops these antibodies. </a:t>
            </a:r>
          </a:p>
          <a:p>
            <a:pPr marL="457200" indent="-457200">
              <a:buFont typeface="+mj-lt"/>
              <a:buAutoNum type="alphaUcPeriod"/>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t>Pesticides are used to kill </a:t>
            </a:r>
            <a:r>
              <a:rPr lang="en-US" sz="2000" dirty="0" err="1" smtClean="0"/>
              <a:t>aedes</a:t>
            </a:r>
            <a:r>
              <a:rPr lang="en-US" sz="2000" dirty="0" smtClean="0"/>
              <a:t> </a:t>
            </a:r>
            <a:r>
              <a:rPr lang="en-US" sz="2000" dirty="0" err="1" smtClean="0"/>
              <a:t>aegypti</a:t>
            </a:r>
            <a:r>
              <a:rPr lang="en-US" sz="2000" dirty="0" smtClean="0"/>
              <a:t>, the mosquito that carries yellow fever. Over time, the type of pesticides being used comes ineffective and has to be replaced. Which is the </a:t>
            </a:r>
            <a:r>
              <a:rPr lang="en-US" sz="2000" b="1" dirty="0" smtClean="0"/>
              <a:t>best </a:t>
            </a:r>
            <a:r>
              <a:rPr lang="en-US" sz="2000" dirty="0" smtClean="0"/>
              <a:t>explanation for this?</a:t>
            </a:r>
            <a:endParaRPr lang="en-US" sz="2000" dirty="0"/>
          </a:p>
        </p:txBody>
      </p:sp>
      <p:sp>
        <p:nvSpPr>
          <p:cNvPr id="3" name="Content Placeholder 2"/>
          <p:cNvSpPr>
            <a:spLocks noGrp="1"/>
          </p:cNvSpPr>
          <p:nvPr>
            <p:ph sz="quarter" idx="1"/>
          </p:nvPr>
        </p:nvSpPr>
        <p:spPr/>
        <p:txBody>
          <a:bodyPr>
            <a:normAutofit fontScale="92500"/>
          </a:bodyPr>
          <a:lstStyle/>
          <a:p>
            <a:pPr marL="457200" indent="-457200">
              <a:buFont typeface="+mj-lt"/>
              <a:buAutoNum type="alphaUcPeriod"/>
            </a:pPr>
            <a:r>
              <a:rPr lang="en-US" dirty="0" smtClean="0">
                <a:solidFill>
                  <a:srgbClr val="FF0000"/>
                </a:solidFill>
              </a:rPr>
              <a:t>The mosquitoes that are not killed by the pesticides continue to reproduce, passing their resistance on to their offspring. Over time, the mosquito population becomes resistant.</a:t>
            </a:r>
          </a:p>
          <a:p>
            <a:pPr marL="457200" indent="-457200">
              <a:buFont typeface="+mj-lt"/>
              <a:buAutoNum type="alphaUcPeriod"/>
            </a:pPr>
            <a:r>
              <a:rPr lang="en-US" dirty="0" smtClean="0"/>
              <a:t>The mosquitoes that are not killed by the pesticide migrate from the area. Over time, new strains of mosquito replace them.</a:t>
            </a:r>
          </a:p>
          <a:p>
            <a:pPr marL="457200" indent="-457200">
              <a:buFont typeface="+mj-lt"/>
              <a:buAutoNum type="alphaUcPeriod"/>
            </a:pPr>
            <a:r>
              <a:rPr lang="en-US" dirty="0" smtClean="0"/>
              <a:t>The mosquitoes become weakened by the pesticides, but they develop an ability to survive. Over time, their offspring learn that same ability. </a:t>
            </a:r>
          </a:p>
          <a:p>
            <a:pPr marL="457200" indent="-457200">
              <a:buFont typeface="+mj-lt"/>
              <a:buAutoNum type="alphaUcPeriod"/>
            </a:pPr>
            <a:r>
              <a:rPr lang="en-US" dirty="0" smtClean="0"/>
              <a:t>The mosquitoes become weakened by the pesticide, but they produce antibodies against it. Over time, the entire population develops these antibodies. </a:t>
            </a:r>
          </a:p>
          <a:p>
            <a:pPr marL="457200" indent="-457200">
              <a:buFont typeface="+mj-lt"/>
              <a:buAutoNum type="alphaUcPeriod"/>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8229600" cy="1143000"/>
          </a:xfrm>
        </p:spPr>
        <p:txBody>
          <a:bodyPr>
            <a:normAutofit fontScale="90000"/>
          </a:bodyPr>
          <a:lstStyle/>
          <a:p>
            <a:r>
              <a:rPr lang="en-US" dirty="0" smtClean="0"/>
              <a:t>The inheritance of color-blindness is an X-linked, recessive trait. If a woman who carries the trait and a man without the trait have children, what would be the </a:t>
            </a:r>
            <a:r>
              <a:rPr lang="en-US" b="1" dirty="0" smtClean="0"/>
              <a:t>most likely </a:t>
            </a:r>
            <a:r>
              <a:rPr lang="en-US" dirty="0" smtClean="0"/>
              <a:t>result?</a:t>
            </a:r>
            <a:endParaRPr lang="en-US" dirty="0"/>
          </a:p>
        </p:txBody>
      </p:sp>
      <p:sp>
        <p:nvSpPr>
          <p:cNvPr id="3" name="Content Placeholder 2"/>
          <p:cNvSpPr>
            <a:spLocks noGrp="1"/>
          </p:cNvSpPr>
          <p:nvPr>
            <p:ph sz="quarter" idx="1"/>
          </p:nvPr>
        </p:nvSpPr>
        <p:spPr>
          <a:xfrm>
            <a:off x="609600" y="3429000"/>
            <a:ext cx="7924800" cy="3001963"/>
          </a:xfrm>
        </p:spPr>
        <p:txBody>
          <a:bodyPr>
            <a:normAutofit/>
          </a:bodyPr>
          <a:lstStyle/>
          <a:p>
            <a:pPr>
              <a:buFont typeface="+mj-lt"/>
              <a:buAutoNum type="alphaUcPeriod"/>
            </a:pPr>
            <a:r>
              <a:rPr lang="en-US" sz="1800" dirty="0" smtClean="0"/>
              <a:t> All of their sons would be colorblind, and half of their daughters would be carriers. </a:t>
            </a:r>
          </a:p>
          <a:p>
            <a:pPr>
              <a:buFont typeface="+mj-lt"/>
              <a:buAutoNum type="alphaUcPeriod"/>
            </a:pPr>
            <a:r>
              <a:rPr lang="en-US" sz="1800" dirty="0" smtClean="0">
                <a:solidFill>
                  <a:srgbClr val="FF0000"/>
                </a:solidFill>
              </a:rPr>
              <a:t>Half of their sons would be colorblind, and half of their daughters would be carriers.</a:t>
            </a:r>
          </a:p>
          <a:p>
            <a:pPr>
              <a:buFont typeface="+mj-lt"/>
              <a:buAutoNum type="alphaUcPeriod"/>
            </a:pPr>
            <a:r>
              <a:rPr lang="en-US" sz="1800" dirty="0" smtClean="0"/>
              <a:t>Half of their sons would be colorblind, and all of their daughters would be a carriers.</a:t>
            </a:r>
          </a:p>
          <a:p>
            <a:pPr>
              <a:buFont typeface="+mj-lt"/>
              <a:buAutoNum type="alphaUcPeriod"/>
            </a:pPr>
            <a:r>
              <a:rPr lang="en-US" sz="1800" dirty="0" smtClean="0"/>
              <a:t> None of their sons would be colorblind, and all of their daughters would be carriers. </a:t>
            </a:r>
            <a:endParaRPr lang="en-US" sz="1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sequence shows the stages of interphase in the correct order?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G</a:t>
            </a:r>
            <a:r>
              <a:rPr lang="en-US" sz="1050" dirty="0" smtClean="0"/>
              <a:t>1 </a:t>
            </a:r>
            <a:r>
              <a:rPr lang="en-US" dirty="0" smtClean="0"/>
              <a:t> stage</a:t>
            </a:r>
            <a:r>
              <a:rPr lang="en-US" dirty="0" smtClean="0">
                <a:sym typeface="Wingdings" pitchFamily="2" charset="2"/>
              </a:rPr>
              <a:t>G</a:t>
            </a:r>
            <a:r>
              <a:rPr lang="en-US" sz="1050" dirty="0" smtClean="0">
                <a:sym typeface="Wingdings" pitchFamily="2" charset="2"/>
              </a:rPr>
              <a:t>2</a:t>
            </a:r>
            <a:r>
              <a:rPr lang="en-US" dirty="0" smtClean="0">
                <a:sym typeface="Wingdings" pitchFamily="2" charset="2"/>
              </a:rPr>
              <a:t> stage  S stage</a:t>
            </a:r>
          </a:p>
          <a:p>
            <a:pPr marL="457200" indent="-457200">
              <a:buFont typeface="+mj-lt"/>
              <a:buAutoNum type="alphaUcPeriod"/>
            </a:pPr>
            <a:r>
              <a:rPr lang="en-US" dirty="0" smtClean="0">
                <a:sym typeface="Wingdings" pitchFamily="2" charset="2"/>
              </a:rPr>
              <a:t> S stage </a:t>
            </a:r>
            <a:r>
              <a:rPr lang="en-US" dirty="0" smtClean="0"/>
              <a:t> G</a:t>
            </a:r>
            <a:r>
              <a:rPr lang="en-US" sz="1050" dirty="0" smtClean="0"/>
              <a:t>1 </a:t>
            </a:r>
            <a:r>
              <a:rPr lang="en-US" dirty="0" smtClean="0"/>
              <a:t> stage </a:t>
            </a:r>
            <a:r>
              <a:rPr lang="en-US" dirty="0" smtClean="0">
                <a:sym typeface="Wingdings" pitchFamily="2" charset="2"/>
              </a:rPr>
              <a:t> G</a:t>
            </a:r>
            <a:r>
              <a:rPr lang="en-US" sz="1050" dirty="0" smtClean="0">
                <a:sym typeface="Wingdings" pitchFamily="2" charset="2"/>
              </a:rPr>
              <a:t>2</a:t>
            </a:r>
            <a:r>
              <a:rPr lang="en-US" dirty="0" smtClean="0">
                <a:sym typeface="Wingdings" pitchFamily="2" charset="2"/>
              </a:rPr>
              <a:t> stage </a:t>
            </a:r>
          </a:p>
          <a:p>
            <a:pPr marL="457200" indent="-457200">
              <a:buFont typeface="+mj-lt"/>
              <a:buAutoNum type="alphaUcPeriod"/>
            </a:pPr>
            <a:r>
              <a:rPr lang="en-US" dirty="0" smtClean="0"/>
              <a:t>G</a:t>
            </a:r>
            <a:r>
              <a:rPr lang="en-US" sz="1050" dirty="0" smtClean="0"/>
              <a:t>1 </a:t>
            </a:r>
            <a:r>
              <a:rPr lang="en-US" dirty="0" smtClean="0"/>
              <a:t> stage</a:t>
            </a:r>
            <a:r>
              <a:rPr lang="en-US" dirty="0" smtClean="0">
                <a:sym typeface="Wingdings" pitchFamily="2" charset="2"/>
              </a:rPr>
              <a:t> S stage G</a:t>
            </a:r>
            <a:r>
              <a:rPr lang="en-US" sz="1050" dirty="0" smtClean="0">
                <a:sym typeface="Wingdings" pitchFamily="2" charset="2"/>
              </a:rPr>
              <a:t>2</a:t>
            </a:r>
            <a:r>
              <a:rPr lang="en-US" dirty="0" smtClean="0">
                <a:sym typeface="Wingdings" pitchFamily="2" charset="2"/>
              </a:rPr>
              <a:t> stage</a:t>
            </a:r>
          </a:p>
          <a:p>
            <a:pPr marL="457200" indent="-457200">
              <a:buFont typeface="+mj-lt"/>
              <a:buAutoNum type="alphaUcPeriod"/>
            </a:pPr>
            <a:r>
              <a:rPr lang="en-US" dirty="0" smtClean="0">
                <a:sym typeface="Wingdings" pitchFamily="2" charset="2"/>
              </a:rPr>
              <a:t> G</a:t>
            </a:r>
            <a:r>
              <a:rPr lang="en-US" sz="1050" dirty="0" smtClean="0">
                <a:sym typeface="Wingdings" pitchFamily="2" charset="2"/>
              </a:rPr>
              <a:t>2</a:t>
            </a:r>
            <a:r>
              <a:rPr lang="en-US" dirty="0" smtClean="0">
                <a:sym typeface="Wingdings" pitchFamily="2" charset="2"/>
              </a:rPr>
              <a:t> stage S stage</a:t>
            </a:r>
            <a:r>
              <a:rPr lang="en-US" dirty="0" smtClean="0"/>
              <a:t> G</a:t>
            </a:r>
            <a:r>
              <a:rPr lang="en-US" sz="1050" dirty="0" smtClean="0"/>
              <a:t>1 </a:t>
            </a:r>
            <a:r>
              <a:rPr lang="en-US" dirty="0" smtClean="0"/>
              <a:t> stage</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sequence shows the stages of interphase in the correct order?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G</a:t>
            </a:r>
            <a:r>
              <a:rPr lang="en-US" sz="1050" dirty="0" smtClean="0"/>
              <a:t>1 </a:t>
            </a:r>
            <a:r>
              <a:rPr lang="en-US" dirty="0" smtClean="0"/>
              <a:t> stage</a:t>
            </a:r>
            <a:r>
              <a:rPr lang="en-US" dirty="0" smtClean="0">
                <a:sym typeface="Wingdings" pitchFamily="2" charset="2"/>
              </a:rPr>
              <a:t>G</a:t>
            </a:r>
            <a:r>
              <a:rPr lang="en-US" sz="1050" dirty="0" smtClean="0">
                <a:sym typeface="Wingdings" pitchFamily="2" charset="2"/>
              </a:rPr>
              <a:t>2</a:t>
            </a:r>
            <a:r>
              <a:rPr lang="en-US" dirty="0" smtClean="0">
                <a:sym typeface="Wingdings" pitchFamily="2" charset="2"/>
              </a:rPr>
              <a:t> stage  S stage</a:t>
            </a:r>
          </a:p>
          <a:p>
            <a:pPr marL="457200" indent="-457200">
              <a:buFont typeface="+mj-lt"/>
              <a:buAutoNum type="alphaUcPeriod"/>
            </a:pPr>
            <a:r>
              <a:rPr lang="en-US" dirty="0" smtClean="0">
                <a:sym typeface="Wingdings" pitchFamily="2" charset="2"/>
              </a:rPr>
              <a:t> S stage </a:t>
            </a:r>
            <a:r>
              <a:rPr lang="en-US" dirty="0" smtClean="0"/>
              <a:t> G</a:t>
            </a:r>
            <a:r>
              <a:rPr lang="en-US" sz="1050" dirty="0" smtClean="0"/>
              <a:t>1 </a:t>
            </a:r>
            <a:r>
              <a:rPr lang="en-US" dirty="0" smtClean="0"/>
              <a:t> stage </a:t>
            </a:r>
            <a:r>
              <a:rPr lang="en-US" dirty="0" smtClean="0">
                <a:sym typeface="Wingdings" pitchFamily="2" charset="2"/>
              </a:rPr>
              <a:t> G</a:t>
            </a:r>
            <a:r>
              <a:rPr lang="en-US" sz="1050" dirty="0" smtClean="0">
                <a:sym typeface="Wingdings" pitchFamily="2" charset="2"/>
              </a:rPr>
              <a:t>2</a:t>
            </a:r>
            <a:r>
              <a:rPr lang="en-US" dirty="0" smtClean="0">
                <a:sym typeface="Wingdings" pitchFamily="2" charset="2"/>
              </a:rPr>
              <a:t> stage </a:t>
            </a:r>
          </a:p>
          <a:p>
            <a:pPr marL="457200" indent="-457200">
              <a:buFont typeface="+mj-lt"/>
              <a:buAutoNum type="alphaUcPeriod"/>
            </a:pPr>
            <a:r>
              <a:rPr lang="en-US" dirty="0" smtClean="0">
                <a:solidFill>
                  <a:srgbClr val="FF0000"/>
                </a:solidFill>
              </a:rPr>
              <a:t>G</a:t>
            </a:r>
            <a:r>
              <a:rPr lang="en-US" sz="1050" dirty="0" smtClean="0">
                <a:solidFill>
                  <a:srgbClr val="FF0000"/>
                </a:solidFill>
              </a:rPr>
              <a:t>1 </a:t>
            </a:r>
            <a:r>
              <a:rPr lang="en-US" dirty="0" smtClean="0">
                <a:solidFill>
                  <a:srgbClr val="FF0000"/>
                </a:solidFill>
              </a:rPr>
              <a:t> stage</a:t>
            </a:r>
            <a:r>
              <a:rPr lang="en-US" dirty="0" smtClean="0">
                <a:solidFill>
                  <a:srgbClr val="FF0000"/>
                </a:solidFill>
                <a:sym typeface="Wingdings" pitchFamily="2" charset="2"/>
              </a:rPr>
              <a:t> S stage G</a:t>
            </a:r>
            <a:r>
              <a:rPr lang="en-US" sz="1050" dirty="0" smtClean="0">
                <a:solidFill>
                  <a:srgbClr val="FF0000"/>
                </a:solidFill>
                <a:sym typeface="Wingdings" pitchFamily="2" charset="2"/>
              </a:rPr>
              <a:t>2</a:t>
            </a:r>
            <a:r>
              <a:rPr lang="en-US" dirty="0" smtClean="0">
                <a:solidFill>
                  <a:srgbClr val="FF0000"/>
                </a:solidFill>
                <a:sym typeface="Wingdings" pitchFamily="2" charset="2"/>
              </a:rPr>
              <a:t> stage</a:t>
            </a:r>
          </a:p>
          <a:p>
            <a:pPr marL="457200" indent="-457200">
              <a:buFont typeface="+mj-lt"/>
              <a:buAutoNum type="alphaUcPeriod"/>
            </a:pPr>
            <a:r>
              <a:rPr lang="en-US" dirty="0" smtClean="0">
                <a:sym typeface="Wingdings" pitchFamily="2" charset="2"/>
              </a:rPr>
              <a:t> G</a:t>
            </a:r>
            <a:r>
              <a:rPr lang="en-US" sz="1050" dirty="0" smtClean="0">
                <a:sym typeface="Wingdings" pitchFamily="2" charset="2"/>
              </a:rPr>
              <a:t>2</a:t>
            </a:r>
            <a:r>
              <a:rPr lang="en-US" dirty="0" smtClean="0">
                <a:sym typeface="Wingdings" pitchFamily="2" charset="2"/>
              </a:rPr>
              <a:t> stage S stage</a:t>
            </a:r>
            <a:r>
              <a:rPr lang="en-US" dirty="0" smtClean="0"/>
              <a:t> G</a:t>
            </a:r>
            <a:r>
              <a:rPr lang="en-US" sz="1050" dirty="0" smtClean="0"/>
              <a:t>1 </a:t>
            </a:r>
            <a:r>
              <a:rPr lang="en-US" dirty="0" smtClean="0"/>
              <a:t> stage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1143000"/>
          </a:xfrm>
        </p:spPr>
        <p:txBody>
          <a:bodyPr>
            <a:noAutofit/>
          </a:bodyPr>
          <a:lstStyle/>
          <a:p>
            <a:r>
              <a:rPr lang="en-US" sz="2400" dirty="0" smtClean="0"/>
              <a:t>Which of the following scientific inventions and discoveries led to the inclusion of microorganisms in the taxonomy of living things? </a:t>
            </a:r>
            <a:endParaRPr lang="en-US" sz="2400" dirty="0"/>
          </a:p>
        </p:txBody>
      </p:sp>
      <p:sp>
        <p:nvSpPr>
          <p:cNvPr id="3" name="Content Placeholder 2"/>
          <p:cNvSpPr>
            <a:spLocks noGrp="1"/>
          </p:cNvSpPr>
          <p:nvPr>
            <p:ph sz="quarter" idx="1"/>
          </p:nvPr>
        </p:nvSpPr>
        <p:spPr>
          <a:xfrm>
            <a:off x="457200" y="1981200"/>
            <a:ext cx="7467600" cy="4492752"/>
          </a:xfrm>
        </p:spPr>
        <p:txBody>
          <a:bodyPr/>
          <a:lstStyle/>
          <a:p>
            <a:pPr marL="457200" indent="-457200">
              <a:buFont typeface="+mj-lt"/>
              <a:buAutoNum type="alphaUcPeriod"/>
            </a:pPr>
            <a:r>
              <a:rPr lang="en-US" dirty="0" smtClean="0"/>
              <a:t>X-rays</a:t>
            </a:r>
          </a:p>
          <a:p>
            <a:pPr marL="457200" indent="-457200">
              <a:buFont typeface="+mj-lt"/>
              <a:buAutoNum type="alphaUcPeriod"/>
            </a:pPr>
            <a:r>
              <a:rPr lang="en-US" dirty="0" smtClean="0"/>
              <a:t>Antibiotics</a:t>
            </a:r>
          </a:p>
          <a:p>
            <a:pPr marL="457200" indent="-457200">
              <a:buFont typeface="+mj-lt"/>
              <a:buAutoNum type="alphaUcPeriod"/>
            </a:pPr>
            <a:r>
              <a:rPr lang="en-US" dirty="0" smtClean="0"/>
              <a:t>Microscopes </a:t>
            </a:r>
          </a:p>
          <a:p>
            <a:pPr marL="457200" indent="-457200">
              <a:buFont typeface="+mj-lt"/>
              <a:buAutoNum type="alphaUcPeriod"/>
            </a:pPr>
            <a:r>
              <a:rPr lang="en-US" dirty="0" smtClean="0"/>
              <a:t>The structure of DNA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1143000"/>
          </a:xfrm>
        </p:spPr>
        <p:txBody>
          <a:bodyPr>
            <a:noAutofit/>
          </a:bodyPr>
          <a:lstStyle/>
          <a:p>
            <a:r>
              <a:rPr lang="en-US" sz="2400" dirty="0" smtClean="0"/>
              <a:t>Which of the following scientific inventions and discoveries led to the inclusion of microorganisms in the taxonomy of living things? </a:t>
            </a:r>
            <a:endParaRPr lang="en-US" sz="2400" dirty="0"/>
          </a:p>
        </p:txBody>
      </p:sp>
      <p:sp>
        <p:nvSpPr>
          <p:cNvPr id="3" name="Content Placeholder 2"/>
          <p:cNvSpPr>
            <a:spLocks noGrp="1"/>
          </p:cNvSpPr>
          <p:nvPr>
            <p:ph sz="quarter" idx="1"/>
          </p:nvPr>
        </p:nvSpPr>
        <p:spPr>
          <a:xfrm>
            <a:off x="457200" y="2133600"/>
            <a:ext cx="7467600" cy="4340352"/>
          </a:xfrm>
        </p:spPr>
        <p:txBody>
          <a:bodyPr/>
          <a:lstStyle/>
          <a:p>
            <a:pPr marL="457200" indent="-457200">
              <a:buFont typeface="+mj-lt"/>
              <a:buAutoNum type="alphaUcPeriod"/>
            </a:pPr>
            <a:r>
              <a:rPr lang="en-US" dirty="0" smtClean="0"/>
              <a:t>X-rays</a:t>
            </a:r>
          </a:p>
          <a:p>
            <a:pPr marL="457200" indent="-457200">
              <a:buFont typeface="+mj-lt"/>
              <a:buAutoNum type="alphaUcPeriod"/>
            </a:pPr>
            <a:r>
              <a:rPr lang="en-US" dirty="0" smtClean="0"/>
              <a:t>Antibiotics</a:t>
            </a:r>
          </a:p>
          <a:p>
            <a:pPr marL="457200" indent="-457200">
              <a:buFont typeface="+mj-lt"/>
              <a:buAutoNum type="alphaUcPeriod"/>
            </a:pPr>
            <a:r>
              <a:rPr lang="en-US" dirty="0" smtClean="0">
                <a:solidFill>
                  <a:srgbClr val="FF0000"/>
                </a:solidFill>
              </a:rPr>
              <a:t>Microscopes </a:t>
            </a:r>
          </a:p>
          <a:p>
            <a:pPr marL="457200" indent="-457200">
              <a:buFont typeface="+mj-lt"/>
              <a:buAutoNum type="alphaUcPeriod"/>
            </a:pPr>
            <a:r>
              <a:rPr lang="en-US" dirty="0" smtClean="0"/>
              <a:t>The structure of DNA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t>Gene therapy involves replacing a defective or missing gene in a person’s genome. Which of the following aspects of gene therapy would </a:t>
            </a:r>
            <a:r>
              <a:rPr lang="en-US" sz="2000" b="1" dirty="0" smtClean="0"/>
              <a:t>most likely </a:t>
            </a:r>
            <a:r>
              <a:rPr lang="en-US" sz="2000" dirty="0" smtClean="0"/>
              <a:t>spark an ethical debate over this area of DNA technology </a:t>
            </a:r>
            <a:endParaRPr lang="en-US" sz="2000"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Finding the genetic defect that causes a disease</a:t>
            </a:r>
          </a:p>
          <a:p>
            <a:pPr marL="457200" indent="-457200">
              <a:buFont typeface="+mj-lt"/>
              <a:buAutoNum type="alphaUcPeriod"/>
            </a:pPr>
            <a:r>
              <a:rPr lang="en-US" dirty="0" smtClean="0"/>
              <a:t>Developing the replacement gene</a:t>
            </a:r>
          </a:p>
          <a:p>
            <a:pPr marL="457200" indent="-457200">
              <a:buFont typeface="+mj-lt"/>
              <a:buAutoNum type="alphaUcPeriod"/>
            </a:pPr>
            <a:r>
              <a:rPr lang="en-US" dirty="0" smtClean="0"/>
              <a:t>Identifying the defective gene in a person’s genome</a:t>
            </a:r>
          </a:p>
          <a:p>
            <a:pPr marL="457200" indent="-457200">
              <a:buFont typeface="+mj-lt"/>
              <a:buAutoNum type="alphaUcPeriod"/>
            </a:pPr>
            <a:r>
              <a:rPr lang="en-US" dirty="0" smtClean="0"/>
              <a:t>Using weakened viruses to transport replacement genes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t>Gene therapy involves replacing a defective or missing gene in a person’s genome. Which of the following aspects of gene therapy would </a:t>
            </a:r>
            <a:r>
              <a:rPr lang="en-US" sz="2000" b="1" dirty="0" smtClean="0"/>
              <a:t>most likely </a:t>
            </a:r>
            <a:r>
              <a:rPr lang="en-US" sz="2000" dirty="0" smtClean="0"/>
              <a:t>spark an ethical debate over this area of DNA technology </a:t>
            </a:r>
            <a:endParaRPr lang="en-US" sz="2000"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Finding the genetic defect that causes a disease</a:t>
            </a:r>
          </a:p>
          <a:p>
            <a:pPr marL="457200" indent="-457200">
              <a:buFont typeface="+mj-lt"/>
              <a:buAutoNum type="alphaUcPeriod"/>
            </a:pPr>
            <a:r>
              <a:rPr lang="en-US" dirty="0" smtClean="0"/>
              <a:t>Developing the replacement gene</a:t>
            </a:r>
          </a:p>
          <a:p>
            <a:pPr marL="457200" indent="-457200">
              <a:buFont typeface="+mj-lt"/>
              <a:buAutoNum type="alphaUcPeriod"/>
            </a:pPr>
            <a:r>
              <a:rPr lang="en-US" dirty="0" smtClean="0"/>
              <a:t>Identifying the defective gene in a person’s genome</a:t>
            </a:r>
          </a:p>
          <a:p>
            <a:pPr marL="457200" indent="-457200">
              <a:buFont typeface="+mj-lt"/>
              <a:buAutoNum type="alphaUcPeriod"/>
            </a:pPr>
            <a:r>
              <a:rPr lang="en-US" dirty="0" smtClean="0">
                <a:solidFill>
                  <a:srgbClr val="FF0000"/>
                </a:solidFill>
              </a:rPr>
              <a:t>Using weakened viruses to transport replacement genes </a:t>
            </a:r>
            <a:endParaRPr lang="en-US" dirty="0">
              <a:solidFill>
                <a:srgbClr val="FF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which scenario would natural selection </a:t>
            </a:r>
            <a:r>
              <a:rPr lang="en-US" b="1" dirty="0" smtClean="0"/>
              <a:t>most likely </a:t>
            </a:r>
            <a:r>
              <a:rPr lang="en-US" dirty="0" smtClean="0"/>
              <a:t>lead to the evolution of a new species?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A canyon separates two populations of a lizard species, so they cannot interbreed.</a:t>
            </a:r>
          </a:p>
          <a:p>
            <a:pPr marL="457200" indent="-457200">
              <a:buFont typeface="+mj-lt"/>
              <a:buAutoNum type="alphaUcPeriod"/>
            </a:pPr>
            <a:r>
              <a:rPr lang="en-US" dirty="0" smtClean="0"/>
              <a:t>A population  of foxes lives in a forest that remains stable over a long period of time</a:t>
            </a:r>
          </a:p>
          <a:p>
            <a:pPr marL="457200" indent="-457200">
              <a:buFont typeface="+mj-lt"/>
              <a:buAutoNum type="alphaUcPeriod"/>
            </a:pPr>
            <a:r>
              <a:rPr lang="en-US" dirty="0" smtClean="0"/>
              <a:t>A small population of corn plants with few variation is infected with a new type of fungus.</a:t>
            </a:r>
          </a:p>
          <a:p>
            <a:pPr marL="457200" indent="-457200">
              <a:buFont typeface="+mj-lt"/>
              <a:buAutoNum type="alphaUcPeriod"/>
            </a:pPr>
            <a:r>
              <a:rPr lang="en-US" dirty="0" smtClean="0"/>
              <a:t>Two populations of a finch species move into the same area and mate with each other.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which scenario would natural selection </a:t>
            </a:r>
            <a:r>
              <a:rPr lang="en-US" b="1" dirty="0" smtClean="0"/>
              <a:t>most likely </a:t>
            </a:r>
            <a:r>
              <a:rPr lang="en-US" dirty="0" smtClean="0"/>
              <a:t>lead to the evolution of a new species?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solidFill>
                  <a:srgbClr val="FF0000"/>
                </a:solidFill>
              </a:rPr>
              <a:t>A canyon separates two populations of a lizard species, so they cannot interbreed.</a:t>
            </a:r>
          </a:p>
          <a:p>
            <a:pPr marL="457200" indent="-457200">
              <a:buFont typeface="+mj-lt"/>
              <a:buAutoNum type="alphaUcPeriod"/>
            </a:pPr>
            <a:r>
              <a:rPr lang="en-US" dirty="0" smtClean="0"/>
              <a:t>A population  of foxes lives in a forest that remains stable over a long period of time</a:t>
            </a:r>
          </a:p>
          <a:p>
            <a:pPr marL="457200" indent="-457200">
              <a:buFont typeface="+mj-lt"/>
              <a:buAutoNum type="alphaUcPeriod"/>
            </a:pPr>
            <a:r>
              <a:rPr lang="en-US" dirty="0" smtClean="0"/>
              <a:t>A small population of corn plants with few variation is infected with a new type of fungus.</a:t>
            </a:r>
          </a:p>
          <a:p>
            <a:pPr marL="457200" indent="-457200">
              <a:buFont typeface="+mj-lt"/>
              <a:buAutoNum type="alphaUcPeriod"/>
            </a:pPr>
            <a:r>
              <a:rPr lang="en-US" dirty="0" smtClean="0"/>
              <a:t>Two populations of a finch species move into the same area and mate with each other.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of the following describes part of the process of protein synthesis in eukaryotic and prokaryotic organisms?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DNA unzips, and each strand is replicated</a:t>
            </a:r>
          </a:p>
          <a:p>
            <a:pPr marL="457200" indent="-457200">
              <a:buFont typeface="+mj-lt"/>
              <a:buAutoNum type="alphaUcPeriod"/>
            </a:pPr>
            <a:r>
              <a:rPr lang="en-US" dirty="0" err="1" smtClean="0"/>
              <a:t>tRNA</a:t>
            </a:r>
            <a:r>
              <a:rPr lang="en-US" dirty="0" smtClean="0"/>
              <a:t> transcribes the DNA nucleotide sequence</a:t>
            </a:r>
          </a:p>
          <a:p>
            <a:pPr marL="457200" indent="-457200">
              <a:buFont typeface="+mj-lt"/>
              <a:buAutoNum type="alphaUcPeriod"/>
            </a:pPr>
            <a:r>
              <a:rPr lang="en-US" dirty="0" smtClean="0"/>
              <a:t>Nucleotide </a:t>
            </a:r>
            <a:r>
              <a:rPr lang="en-US" dirty="0" err="1" smtClean="0"/>
              <a:t>codons</a:t>
            </a:r>
            <a:r>
              <a:rPr lang="en-US" dirty="0" smtClean="0"/>
              <a:t> are used to construct amino acids</a:t>
            </a:r>
          </a:p>
          <a:p>
            <a:pPr marL="457200" indent="-457200">
              <a:buFont typeface="+mj-lt"/>
              <a:buAutoNum type="alphaUcPeriod"/>
            </a:pPr>
            <a:r>
              <a:rPr lang="en-US" dirty="0" smtClean="0"/>
              <a:t>mRNA carries genetic instruction from the nucleus to the cytoplasm </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of the following describes part of the process of protein synthesis in eukaryotic and prokaryotic organisms?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DNA unzips, and each strand is replicated</a:t>
            </a:r>
          </a:p>
          <a:p>
            <a:pPr marL="457200" indent="-457200">
              <a:buFont typeface="+mj-lt"/>
              <a:buAutoNum type="alphaUcPeriod"/>
            </a:pPr>
            <a:r>
              <a:rPr lang="en-US" dirty="0" err="1" smtClean="0"/>
              <a:t>tRNA</a:t>
            </a:r>
            <a:r>
              <a:rPr lang="en-US" dirty="0" smtClean="0"/>
              <a:t> transcribes the DNA nucleotide sequence</a:t>
            </a:r>
          </a:p>
          <a:p>
            <a:pPr marL="457200" indent="-457200">
              <a:buFont typeface="+mj-lt"/>
              <a:buAutoNum type="alphaUcPeriod"/>
            </a:pPr>
            <a:r>
              <a:rPr lang="en-US" dirty="0" smtClean="0"/>
              <a:t>Nucleotide </a:t>
            </a:r>
            <a:r>
              <a:rPr lang="en-US" dirty="0" err="1" smtClean="0"/>
              <a:t>codons</a:t>
            </a:r>
            <a:r>
              <a:rPr lang="en-US" dirty="0" smtClean="0"/>
              <a:t> are used to construct amino acids</a:t>
            </a:r>
          </a:p>
          <a:p>
            <a:pPr marL="457200" indent="-457200">
              <a:buFont typeface="+mj-lt"/>
              <a:buAutoNum type="alphaUcPeriod"/>
            </a:pPr>
            <a:r>
              <a:rPr lang="en-US" dirty="0" smtClean="0">
                <a:solidFill>
                  <a:srgbClr val="FF0000"/>
                </a:solidFill>
              </a:rPr>
              <a:t>mRNA carries genetic instruction from the nucleus to the cytoplasm </a:t>
            </a:r>
            <a:endParaRPr lang="en-US"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467600" cy="1143000"/>
          </a:xfrm>
        </p:spPr>
        <p:txBody>
          <a:bodyPr>
            <a:normAutofit fontScale="90000"/>
          </a:bodyPr>
          <a:lstStyle/>
          <a:p>
            <a:r>
              <a:rPr lang="en-US" dirty="0" smtClean="0"/>
              <a:t>Which amino acids are coded for by an mRNA segment that reads GUA CAC? </a:t>
            </a:r>
            <a:endParaRPr lang="en-US" dirty="0"/>
          </a:p>
        </p:txBody>
      </p:sp>
      <p:sp>
        <p:nvSpPr>
          <p:cNvPr id="3" name="Content Placeholder 2"/>
          <p:cNvSpPr>
            <a:spLocks noGrp="1"/>
          </p:cNvSpPr>
          <p:nvPr>
            <p:ph sz="quarter" idx="1"/>
          </p:nvPr>
        </p:nvSpPr>
        <p:spPr>
          <a:xfrm>
            <a:off x="533400" y="4572000"/>
            <a:ext cx="7467600" cy="4873752"/>
          </a:xfrm>
        </p:spPr>
        <p:txBody>
          <a:bodyPr/>
          <a:lstStyle/>
          <a:p>
            <a:pPr marL="457200" indent="-457200">
              <a:buFont typeface="+mj-lt"/>
              <a:buAutoNum type="alphaUcPeriod"/>
            </a:pPr>
            <a:r>
              <a:rPr lang="en-US" dirty="0" smtClean="0"/>
              <a:t>Lysine and </a:t>
            </a:r>
            <a:r>
              <a:rPr lang="en-US" dirty="0" err="1" smtClean="0"/>
              <a:t>Alanine</a:t>
            </a:r>
            <a:endParaRPr lang="en-US" dirty="0" smtClean="0"/>
          </a:p>
          <a:p>
            <a:pPr marL="457200" indent="-457200">
              <a:buFont typeface="+mj-lt"/>
              <a:buAutoNum type="alphaUcPeriod"/>
            </a:pPr>
            <a:r>
              <a:rPr lang="en-US" dirty="0" err="1" smtClean="0"/>
              <a:t>Valine</a:t>
            </a:r>
            <a:r>
              <a:rPr lang="en-US" dirty="0" smtClean="0"/>
              <a:t> and </a:t>
            </a:r>
            <a:r>
              <a:rPr lang="en-US" dirty="0" err="1" smtClean="0"/>
              <a:t>Histidine</a:t>
            </a:r>
            <a:endParaRPr lang="en-US" dirty="0" smtClean="0"/>
          </a:p>
          <a:p>
            <a:pPr marL="457200" indent="-457200">
              <a:buFont typeface="+mj-lt"/>
              <a:buAutoNum type="alphaUcPeriod"/>
            </a:pPr>
            <a:r>
              <a:rPr lang="en-US" dirty="0" err="1" smtClean="0"/>
              <a:t>Valine</a:t>
            </a:r>
            <a:r>
              <a:rPr lang="en-US" dirty="0" smtClean="0"/>
              <a:t> and </a:t>
            </a:r>
            <a:r>
              <a:rPr lang="en-US" dirty="0" err="1" smtClean="0"/>
              <a:t>Glycine</a:t>
            </a:r>
            <a:endParaRPr lang="en-US" dirty="0" smtClean="0"/>
          </a:p>
          <a:p>
            <a:pPr marL="457200" indent="-457200">
              <a:buFont typeface="+mj-lt"/>
              <a:buAutoNum type="alphaUcPeriod"/>
            </a:pPr>
            <a:r>
              <a:rPr lang="en-US" dirty="0" err="1" smtClean="0"/>
              <a:t>Glycine</a:t>
            </a:r>
            <a:r>
              <a:rPr lang="en-US" dirty="0" smtClean="0"/>
              <a:t> and Serine  </a:t>
            </a:r>
            <a:endParaRPr lang="en-US" dirty="0"/>
          </a:p>
        </p:txBody>
      </p:sp>
      <p:pic>
        <p:nvPicPr>
          <p:cNvPr id="1026" name="Picture 2" descr="http://www.saburchill.com/IBbiology/images/180306001.jpg"/>
          <p:cNvPicPr>
            <a:picLocks noChangeAspect="1" noChangeArrowheads="1"/>
          </p:cNvPicPr>
          <p:nvPr/>
        </p:nvPicPr>
        <p:blipFill>
          <a:blip r:embed="rId2" cstate="print"/>
          <a:srcRect/>
          <a:stretch>
            <a:fillRect/>
          </a:stretch>
        </p:blipFill>
        <p:spPr bwMode="auto">
          <a:xfrm>
            <a:off x="1600200" y="1143000"/>
            <a:ext cx="5181600" cy="3417846"/>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Which statement best describes the fossil record?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The fossil record contains evidence of all species that have ever lived on earth </a:t>
            </a:r>
          </a:p>
          <a:p>
            <a:pPr marL="457200" indent="-457200">
              <a:buFont typeface="+mj-lt"/>
              <a:buAutoNum type="alphaUcPeriod"/>
            </a:pPr>
            <a:r>
              <a:rPr lang="en-US" dirty="0" smtClean="0"/>
              <a:t>The fossil record is incomplete but contains evidence of species changing over time</a:t>
            </a:r>
          </a:p>
          <a:p>
            <a:pPr marL="457200" indent="-457200">
              <a:buFont typeface="+mj-lt"/>
              <a:buAutoNum type="alphaUcPeriod"/>
            </a:pPr>
            <a:r>
              <a:rPr lang="en-US" dirty="0" smtClean="0"/>
              <a:t>Because the fossil record is incomplete, it cannot show that species have changed over time</a:t>
            </a:r>
          </a:p>
          <a:p>
            <a:pPr marL="457200" indent="-457200">
              <a:buFont typeface="+mj-lt"/>
              <a:buAutoNum type="alphaUcPeriod"/>
            </a:pPr>
            <a:r>
              <a:rPr lang="en-US" dirty="0" smtClean="0"/>
              <a:t>The fossil record shows that species changed in the past but are no longer evolving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Which statement best describes the fossil record?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The fossil record contains evidence of all species that have ever lived on earth </a:t>
            </a:r>
          </a:p>
          <a:p>
            <a:pPr marL="457200" indent="-457200">
              <a:buFont typeface="+mj-lt"/>
              <a:buAutoNum type="alphaUcPeriod"/>
            </a:pPr>
            <a:r>
              <a:rPr lang="en-US" dirty="0" smtClean="0">
                <a:solidFill>
                  <a:srgbClr val="FF0000"/>
                </a:solidFill>
              </a:rPr>
              <a:t>The fossil record is incomplete but contains evidence of species changing over time</a:t>
            </a:r>
          </a:p>
          <a:p>
            <a:pPr marL="457200" indent="-457200">
              <a:buFont typeface="+mj-lt"/>
              <a:buAutoNum type="alphaUcPeriod"/>
            </a:pPr>
            <a:r>
              <a:rPr lang="en-US" dirty="0" smtClean="0"/>
              <a:t>Because the fossil record is incomplete, it cannot show that species have changed over time</a:t>
            </a:r>
          </a:p>
          <a:p>
            <a:pPr marL="457200" indent="-457200">
              <a:buFont typeface="+mj-lt"/>
              <a:buAutoNum type="alphaUcPeriod"/>
            </a:pPr>
            <a:r>
              <a:rPr lang="en-US" dirty="0" smtClean="0"/>
              <a:t>The fossil record shows that species changed in the past but are no longer evolving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of the following is a way that transgenic organisms are used to benefit society.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Modified goats produce a protein that is used to treat people whose blood clots too easily</a:t>
            </a:r>
          </a:p>
          <a:p>
            <a:pPr marL="457200" indent="-457200">
              <a:buFont typeface="+mj-lt"/>
              <a:buAutoNum type="alphaUcPeriod"/>
            </a:pPr>
            <a:r>
              <a:rPr lang="en-US" dirty="0" smtClean="0"/>
              <a:t>Gel electrophoresis is used to separate DNA into individual fragment </a:t>
            </a:r>
          </a:p>
          <a:p>
            <a:pPr marL="457200" indent="-457200">
              <a:buFont typeface="+mj-lt"/>
              <a:buAutoNum type="alphaUcPeriod"/>
            </a:pPr>
            <a:r>
              <a:rPr lang="en-US" dirty="0" smtClean="0"/>
              <a:t>A defective gene in a organism's genome is replaced </a:t>
            </a:r>
          </a:p>
          <a:p>
            <a:pPr marL="457200" indent="-457200">
              <a:buFont typeface="+mj-lt"/>
              <a:buAutoNum type="alphaUcPeriod"/>
            </a:pPr>
            <a:r>
              <a:rPr lang="en-US" dirty="0" smtClean="0"/>
              <a:t>DNA fingerprints are used to math DNA from skin samples to a crime suspect.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of the following is a way that transgenic organisms are used to benefit society.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solidFill>
                  <a:srgbClr val="FF0000"/>
                </a:solidFill>
              </a:rPr>
              <a:t>Modified goats produce a protein that is used to treat people whose blood clots too easily</a:t>
            </a:r>
          </a:p>
          <a:p>
            <a:pPr marL="457200" indent="-457200">
              <a:buFont typeface="+mj-lt"/>
              <a:buAutoNum type="alphaUcPeriod"/>
            </a:pPr>
            <a:r>
              <a:rPr lang="en-US" dirty="0" smtClean="0"/>
              <a:t>Gel electrophoresis is used to separate DNA into individual fragment </a:t>
            </a:r>
          </a:p>
          <a:p>
            <a:pPr marL="457200" indent="-457200">
              <a:buFont typeface="+mj-lt"/>
              <a:buAutoNum type="alphaUcPeriod"/>
            </a:pPr>
            <a:r>
              <a:rPr lang="en-US" dirty="0" smtClean="0"/>
              <a:t>A defective gene in a organism's genome is replaced </a:t>
            </a:r>
          </a:p>
          <a:p>
            <a:pPr marL="457200" indent="-457200">
              <a:buFont typeface="+mj-lt"/>
              <a:buAutoNum type="alphaUcPeriod"/>
            </a:pPr>
            <a:r>
              <a:rPr lang="en-US" dirty="0" smtClean="0"/>
              <a:t>DNA fingerprints are used to math DNA from skin samples to a crime suspect. </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of these is an example of passive immunity?</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A child who is given a vaccine for polio becomes immune to the disease </a:t>
            </a:r>
          </a:p>
          <a:p>
            <a:pPr marL="457200" indent="-457200">
              <a:buFont typeface="+mj-lt"/>
              <a:buAutoNum type="alphaUcPeriod"/>
            </a:pPr>
            <a:r>
              <a:rPr lang="en-US" dirty="0" smtClean="0"/>
              <a:t>A person who becomes ill with flu produces antibodies to the disease</a:t>
            </a:r>
          </a:p>
          <a:p>
            <a:pPr marL="457200" indent="-457200">
              <a:buFont typeface="+mj-lt"/>
              <a:buAutoNum type="alphaUcPeriod"/>
            </a:pPr>
            <a:r>
              <a:rPr lang="en-US" dirty="0" smtClean="0"/>
              <a:t>A person who becomes ill with tuberculosis is cured with an antibiotic </a:t>
            </a:r>
          </a:p>
          <a:p>
            <a:pPr marL="457200" indent="-457200">
              <a:buFont typeface="+mj-lt"/>
              <a:buAutoNum type="alphaUcPeriod"/>
            </a:pPr>
            <a:r>
              <a:rPr lang="en-US" dirty="0" smtClean="0"/>
              <a:t>A newborn baby receives antibodies from its mother’s milk </a:t>
            </a:r>
          </a:p>
          <a:p>
            <a:pPr marL="457200" indent="-457200">
              <a:buFont typeface="+mj-lt"/>
              <a:buAutoNum type="alphaUcPeriod"/>
            </a:pP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of these is an example of passive immunity?</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A child who is given a vaccine for polio becomes immune to the disease </a:t>
            </a:r>
          </a:p>
          <a:p>
            <a:pPr marL="457200" indent="-457200">
              <a:buFont typeface="+mj-lt"/>
              <a:buAutoNum type="alphaUcPeriod"/>
            </a:pPr>
            <a:r>
              <a:rPr lang="en-US" dirty="0" smtClean="0"/>
              <a:t>A person who becomes ill with flu produces antibodies to the disease</a:t>
            </a:r>
          </a:p>
          <a:p>
            <a:pPr marL="457200" indent="-457200">
              <a:buFont typeface="+mj-lt"/>
              <a:buAutoNum type="alphaUcPeriod"/>
            </a:pPr>
            <a:r>
              <a:rPr lang="en-US" dirty="0" smtClean="0"/>
              <a:t>A person who becomes ill with tuberculosis is cured with an antibiotic </a:t>
            </a:r>
          </a:p>
          <a:p>
            <a:pPr marL="457200" indent="-457200">
              <a:buFont typeface="+mj-lt"/>
              <a:buAutoNum type="alphaUcPeriod"/>
            </a:pPr>
            <a:r>
              <a:rPr lang="en-US" dirty="0" smtClean="0">
                <a:solidFill>
                  <a:srgbClr val="FF0000"/>
                </a:solidFill>
              </a:rPr>
              <a:t>A newborn baby receives antibodies from its mother’s milk </a:t>
            </a:r>
          </a:p>
          <a:p>
            <a:pPr marL="457200" indent="-457200">
              <a:buFont typeface="+mj-lt"/>
              <a:buAutoNum type="alphaUcPeriod"/>
            </a:pP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one way that natural selection affects some population of bacteria and viruses?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They generate fewer mutations</a:t>
            </a:r>
          </a:p>
          <a:p>
            <a:pPr marL="457200" indent="-457200">
              <a:buFont typeface="+mj-lt"/>
              <a:buAutoNum type="alphaUcPeriod"/>
            </a:pPr>
            <a:r>
              <a:rPr lang="en-US" dirty="0" smtClean="0"/>
              <a:t>They reproduce at a slower rate</a:t>
            </a:r>
          </a:p>
          <a:p>
            <a:pPr marL="457200" indent="-457200">
              <a:buFont typeface="+mj-lt"/>
              <a:buAutoNum type="alphaUcPeriod"/>
            </a:pPr>
            <a:r>
              <a:rPr lang="en-US" dirty="0" smtClean="0"/>
              <a:t>They develop resistance to drugs and vaccines</a:t>
            </a:r>
          </a:p>
          <a:p>
            <a:pPr marL="457200" indent="-457200">
              <a:buFont typeface="+mj-lt"/>
              <a:buAutoNum type="alphaUcPeriod"/>
            </a:pPr>
            <a:r>
              <a:rPr lang="en-US" dirty="0" smtClean="0"/>
              <a:t>They produce offspring with unfavorable adaptation </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one way that natural selection affects some population of bacteria and viruses?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They generate fewer mutations</a:t>
            </a:r>
          </a:p>
          <a:p>
            <a:pPr marL="457200" indent="-457200">
              <a:buFont typeface="+mj-lt"/>
              <a:buAutoNum type="alphaUcPeriod"/>
            </a:pPr>
            <a:r>
              <a:rPr lang="en-US" dirty="0" smtClean="0"/>
              <a:t>They reproduce at a slower rate</a:t>
            </a:r>
          </a:p>
          <a:p>
            <a:pPr marL="457200" indent="-457200">
              <a:buFont typeface="+mj-lt"/>
              <a:buAutoNum type="alphaUcPeriod"/>
            </a:pPr>
            <a:r>
              <a:rPr lang="en-US" dirty="0" smtClean="0">
                <a:solidFill>
                  <a:srgbClr val="FF0000"/>
                </a:solidFill>
              </a:rPr>
              <a:t>They develop resistance to drugs and vaccines</a:t>
            </a:r>
          </a:p>
          <a:p>
            <a:pPr marL="457200" indent="-457200">
              <a:buFont typeface="+mj-lt"/>
              <a:buAutoNum type="alphaUcPeriod"/>
            </a:pPr>
            <a:r>
              <a:rPr lang="en-US" dirty="0" smtClean="0"/>
              <a:t>They produce offspring with unfavorable adaptation </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rmAutofit fontScale="90000"/>
          </a:bodyPr>
          <a:lstStyle/>
          <a:p>
            <a:r>
              <a:rPr lang="en-US" dirty="0" smtClean="0"/>
              <a:t>The diagrams shows the modern organization of domain and kingdoms.</a:t>
            </a:r>
            <a:endParaRPr lang="en-US" dirty="0"/>
          </a:p>
        </p:txBody>
      </p:sp>
      <p:sp>
        <p:nvSpPr>
          <p:cNvPr id="3" name="Content Placeholder 2"/>
          <p:cNvSpPr>
            <a:spLocks noGrp="1"/>
          </p:cNvSpPr>
          <p:nvPr>
            <p:ph sz="quarter" idx="1"/>
          </p:nvPr>
        </p:nvSpPr>
        <p:spPr>
          <a:xfrm>
            <a:off x="446964" y="1295400"/>
            <a:ext cx="7467600" cy="4873752"/>
          </a:xfrm>
        </p:spPr>
        <p:txBody>
          <a:bodyPr/>
          <a:lstStyle/>
          <a:p>
            <a:pPr>
              <a:buNone/>
            </a:pPr>
            <a:r>
              <a:rPr lang="en-US" dirty="0" err="1" smtClean="0"/>
              <a:t>Archaea</a:t>
            </a:r>
            <a:r>
              <a:rPr lang="en-US" dirty="0" smtClean="0"/>
              <a:t> are now classified in their own domain. With which organisms were </a:t>
            </a:r>
            <a:r>
              <a:rPr lang="en-US" dirty="0" err="1" smtClean="0"/>
              <a:t>Archaea</a:t>
            </a:r>
            <a:r>
              <a:rPr lang="en-US" dirty="0" smtClean="0"/>
              <a:t> classified prior to the creation of this domain? </a:t>
            </a:r>
          </a:p>
          <a:p>
            <a:pPr>
              <a:buNone/>
            </a:pPr>
            <a:endParaRPr lang="en-US" dirty="0" smtClean="0"/>
          </a:p>
          <a:p>
            <a:pPr marL="457200" indent="-457200">
              <a:buFont typeface="+mj-lt"/>
              <a:buAutoNum type="alphaUcPeriod"/>
            </a:pPr>
            <a:r>
              <a:rPr lang="en-US" dirty="0" smtClean="0"/>
              <a:t>Bacteria</a:t>
            </a:r>
          </a:p>
          <a:p>
            <a:pPr marL="457200" indent="-457200">
              <a:buFont typeface="+mj-lt"/>
              <a:buAutoNum type="alphaUcPeriod"/>
            </a:pPr>
            <a:r>
              <a:rPr lang="en-US" dirty="0" smtClean="0"/>
              <a:t>Animals</a:t>
            </a:r>
          </a:p>
          <a:p>
            <a:pPr marL="457200" indent="-457200">
              <a:buFont typeface="+mj-lt"/>
              <a:buAutoNum type="alphaUcPeriod"/>
            </a:pPr>
            <a:r>
              <a:rPr lang="en-US" dirty="0" smtClean="0"/>
              <a:t>Plants</a:t>
            </a:r>
          </a:p>
          <a:p>
            <a:pPr marL="457200" indent="-457200">
              <a:buFont typeface="+mj-lt"/>
              <a:buAutoNum type="alphaUcPeriod"/>
            </a:pPr>
            <a:r>
              <a:rPr lang="en-US" dirty="0" smtClean="0"/>
              <a:t>Fungi </a:t>
            </a:r>
            <a:endParaRPr lang="en-US" dirty="0"/>
          </a:p>
        </p:txBody>
      </p:sp>
      <p:pic>
        <p:nvPicPr>
          <p:cNvPr id="1026" name="Picture 2" descr="http://f.tqn.com/y/biology/1/S/s/f/Six_Kingdom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2428872"/>
            <a:ext cx="4038600" cy="421528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rmAutofit fontScale="90000"/>
          </a:bodyPr>
          <a:lstStyle/>
          <a:p>
            <a:r>
              <a:rPr lang="en-US" dirty="0" smtClean="0"/>
              <a:t>The diagrams shows the modern organization of domain and kingdoms.</a:t>
            </a:r>
            <a:endParaRPr lang="en-US" dirty="0"/>
          </a:p>
        </p:txBody>
      </p:sp>
      <p:sp>
        <p:nvSpPr>
          <p:cNvPr id="3" name="Content Placeholder 2"/>
          <p:cNvSpPr>
            <a:spLocks noGrp="1"/>
          </p:cNvSpPr>
          <p:nvPr>
            <p:ph sz="quarter" idx="1"/>
          </p:nvPr>
        </p:nvSpPr>
        <p:spPr>
          <a:xfrm>
            <a:off x="457200" y="1295400"/>
            <a:ext cx="7467600" cy="4873752"/>
          </a:xfrm>
        </p:spPr>
        <p:txBody>
          <a:bodyPr/>
          <a:lstStyle/>
          <a:p>
            <a:pPr>
              <a:buNone/>
            </a:pPr>
            <a:r>
              <a:rPr lang="en-US" dirty="0" err="1" smtClean="0"/>
              <a:t>Archaea</a:t>
            </a:r>
            <a:r>
              <a:rPr lang="en-US" dirty="0" smtClean="0"/>
              <a:t> are now classified in their own domain. With which organisms were </a:t>
            </a:r>
            <a:r>
              <a:rPr lang="en-US" dirty="0" err="1" smtClean="0"/>
              <a:t>Archaea</a:t>
            </a:r>
            <a:r>
              <a:rPr lang="en-US" dirty="0" smtClean="0"/>
              <a:t> classified prior to the creation of this domain? </a:t>
            </a:r>
          </a:p>
          <a:p>
            <a:pPr>
              <a:buNone/>
            </a:pPr>
            <a:endParaRPr lang="en-US" dirty="0" smtClean="0"/>
          </a:p>
          <a:p>
            <a:pPr marL="457200" indent="-457200">
              <a:buFont typeface="+mj-lt"/>
              <a:buAutoNum type="alphaUcPeriod"/>
            </a:pPr>
            <a:r>
              <a:rPr lang="en-US" dirty="0" smtClean="0">
                <a:solidFill>
                  <a:srgbClr val="FF0000"/>
                </a:solidFill>
              </a:rPr>
              <a:t>Bacteria</a:t>
            </a:r>
          </a:p>
          <a:p>
            <a:pPr marL="457200" indent="-457200">
              <a:buFont typeface="+mj-lt"/>
              <a:buAutoNum type="alphaUcPeriod"/>
            </a:pPr>
            <a:r>
              <a:rPr lang="en-US" dirty="0" smtClean="0"/>
              <a:t>Animals</a:t>
            </a:r>
          </a:p>
          <a:p>
            <a:pPr marL="457200" indent="-457200">
              <a:buFont typeface="+mj-lt"/>
              <a:buAutoNum type="alphaUcPeriod"/>
            </a:pPr>
            <a:r>
              <a:rPr lang="en-US" dirty="0" smtClean="0"/>
              <a:t>Plants</a:t>
            </a:r>
          </a:p>
          <a:p>
            <a:pPr marL="457200" indent="-457200">
              <a:buFont typeface="+mj-lt"/>
              <a:buAutoNum type="alphaUcPeriod"/>
            </a:pPr>
            <a:r>
              <a:rPr lang="en-US" dirty="0" smtClean="0"/>
              <a:t>Fungi </a:t>
            </a:r>
            <a:endParaRPr lang="en-US" dirty="0"/>
          </a:p>
        </p:txBody>
      </p:sp>
      <p:pic>
        <p:nvPicPr>
          <p:cNvPr id="4" name="Picture 2" descr="http://f.tqn.com/y/biology/1/S/s/f/Six_Kingdom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7394" y="2438400"/>
            <a:ext cx="4038600" cy="421528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467600" cy="1143000"/>
          </a:xfrm>
        </p:spPr>
        <p:txBody>
          <a:bodyPr>
            <a:normAutofit fontScale="90000"/>
          </a:bodyPr>
          <a:lstStyle/>
          <a:p>
            <a:r>
              <a:rPr lang="en-US" dirty="0" smtClean="0"/>
              <a:t>Which amino acids are coded for by an mRNA segment that reads GUA CAC? </a:t>
            </a:r>
            <a:endParaRPr lang="en-US" dirty="0"/>
          </a:p>
        </p:txBody>
      </p:sp>
      <p:sp>
        <p:nvSpPr>
          <p:cNvPr id="3" name="Content Placeholder 2"/>
          <p:cNvSpPr>
            <a:spLocks noGrp="1"/>
          </p:cNvSpPr>
          <p:nvPr>
            <p:ph sz="quarter" idx="1"/>
          </p:nvPr>
        </p:nvSpPr>
        <p:spPr>
          <a:xfrm>
            <a:off x="533400" y="4572000"/>
            <a:ext cx="7467600" cy="4873752"/>
          </a:xfrm>
        </p:spPr>
        <p:txBody>
          <a:bodyPr/>
          <a:lstStyle/>
          <a:p>
            <a:pPr marL="457200" indent="-457200">
              <a:buFont typeface="+mj-lt"/>
              <a:buAutoNum type="alphaUcPeriod"/>
            </a:pPr>
            <a:r>
              <a:rPr lang="en-US" dirty="0" smtClean="0"/>
              <a:t>Lysine and </a:t>
            </a:r>
            <a:r>
              <a:rPr lang="en-US" dirty="0" err="1" smtClean="0"/>
              <a:t>Alanine</a:t>
            </a:r>
            <a:endParaRPr lang="en-US" dirty="0" smtClean="0"/>
          </a:p>
          <a:p>
            <a:pPr marL="457200" indent="-457200">
              <a:buFont typeface="+mj-lt"/>
              <a:buAutoNum type="alphaUcPeriod"/>
            </a:pPr>
            <a:r>
              <a:rPr lang="en-US" dirty="0" err="1" smtClean="0">
                <a:solidFill>
                  <a:srgbClr val="FF0000"/>
                </a:solidFill>
              </a:rPr>
              <a:t>Valine</a:t>
            </a:r>
            <a:r>
              <a:rPr lang="en-US" dirty="0" smtClean="0">
                <a:solidFill>
                  <a:srgbClr val="FF0000"/>
                </a:solidFill>
              </a:rPr>
              <a:t> and </a:t>
            </a:r>
            <a:r>
              <a:rPr lang="en-US" dirty="0" err="1" smtClean="0">
                <a:solidFill>
                  <a:srgbClr val="FF0000"/>
                </a:solidFill>
              </a:rPr>
              <a:t>Histidine</a:t>
            </a:r>
            <a:endParaRPr lang="en-US" dirty="0" smtClean="0">
              <a:solidFill>
                <a:srgbClr val="FF0000"/>
              </a:solidFill>
            </a:endParaRPr>
          </a:p>
          <a:p>
            <a:pPr marL="457200" indent="-457200">
              <a:buFont typeface="+mj-lt"/>
              <a:buAutoNum type="alphaUcPeriod"/>
            </a:pPr>
            <a:r>
              <a:rPr lang="en-US" dirty="0" err="1" smtClean="0"/>
              <a:t>Valine</a:t>
            </a:r>
            <a:r>
              <a:rPr lang="en-US" dirty="0" smtClean="0"/>
              <a:t> and </a:t>
            </a:r>
            <a:r>
              <a:rPr lang="en-US" dirty="0" err="1" smtClean="0"/>
              <a:t>Glycine</a:t>
            </a:r>
            <a:endParaRPr lang="en-US" dirty="0" smtClean="0"/>
          </a:p>
          <a:p>
            <a:pPr marL="457200" indent="-457200">
              <a:buFont typeface="+mj-lt"/>
              <a:buAutoNum type="alphaUcPeriod"/>
            </a:pPr>
            <a:r>
              <a:rPr lang="en-US" dirty="0" err="1" smtClean="0"/>
              <a:t>Glycine</a:t>
            </a:r>
            <a:r>
              <a:rPr lang="en-US" dirty="0" smtClean="0"/>
              <a:t> and Serine  </a:t>
            </a:r>
          </a:p>
          <a:p>
            <a:endParaRPr lang="en-US" dirty="0"/>
          </a:p>
        </p:txBody>
      </p:sp>
      <p:pic>
        <p:nvPicPr>
          <p:cNvPr id="4" name="Picture 2" descr="http://www.saburchill.com/IBbiology/images/180306001.jpg"/>
          <p:cNvPicPr>
            <a:picLocks noChangeAspect="1" noChangeArrowheads="1"/>
          </p:cNvPicPr>
          <p:nvPr/>
        </p:nvPicPr>
        <p:blipFill>
          <a:blip r:embed="rId2" cstate="print"/>
          <a:srcRect/>
          <a:stretch>
            <a:fillRect/>
          </a:stretch>
        </p:blipFill>
        <p:spPr bwMode="auto">
          <a:xfrm>
            <a:off x="1752600" y="1219200"/>
            <a:ext cx="5181600" cy="341784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crossing-over during meiosis lead to genetic variation?</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It increases the number of gametes produced.</a:t>
            </a:r>
          </a:p>
          <a:p>
            <a:pPr marL="457200" indent="-457200">
              <a:buFont typeface="+mj-lt"/>
              <a:buAutoNum type="alphaUcPeriod"/>
            </a:pPr>
            <a:r>
              <a:rPr lang="en-US" dirty="0" smtClean="0"/>
              <a:t>It adds additional genes to the parent chromosome.</a:t>
            </a:r>
          </a:p>
          <a:p>
            <a:pPr marL="457200" indent="-457200">
              <a:buFont typeface="+mj-lt"/>
              <a:buAutoNum type="alphaUcPeriod"/>
            </a:pPr>
            <a:r>
              <a:rPr lang="en-US" dirty="0" smtClean="0"/>
              <a:t>It doubles the number of chromosomes in the gametes.</a:t>
            </a:r>
          </a:p>
          <a:p>
            <a:pPr marL="457200" indent="-457200">
              <a:buFont typeface="+mj-lt"/>
              <a:buAutoNum type="alphaUcPeriod"/>
            </a:pPr>
            <a:r>
              <a:rPr lang="en-US" dirty="0" smtClean="0"/>
              <a:t>It increase the number of possible genetic combinations in the offspring.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crossing-over during meiosis lead to genetic variation?</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It increases the number of gametes produced.</a:t>
            </a:r>
          </a:p>
          <a:p>
            <a:pPr marL="457200" indent="-457200">
              <a:buFont typeface="+mj-lt"/>
              <a:buAutoNum type="alphaUcPeriod"/>
            </a:pPr>
            <a:r>
              <a:rPr lang="en-US" dirty="0" smtClean="0"/>
              <a:t>It adds additional genes to the parent chromosome.</a:t>
            </a:r>
          </a:p>
          <a:p>
            <a:pPr marL="457200" indent="-457200">
              <a:buFont typeface="+mj-lt"/>
              <a:buAutoNum type="alphaUcPeriod"/>
            </a:pPr>
            <a:r>
              <a:rPr lang="en-US" dirty="0" smtClean="0"/>
              <a:t>It doubles the number of chromosomes in the gametes.</a:t>
            </a:r>
          </a:p>
          <a:p>
            <a:pPr marL="457200" indent="-457200">
              <a:buFont typeface="+mj-lt"/>
              <a:buAutoNum type="alphaUcPeriod"/>
            </a:pPr>
            <a:r>
              <a:rPr lang="en-US" dirty="0" smtClean="0">
                <a:solidFill>
                  <a:srgbClr val="FF0000"/>
                </a:solidFill>
              </a:rPr>
              <a:t>It increase the number of possible genetic combinations in the offspring.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of the following is evidence that the environment influences the expression of genetic traits?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A child with two recessive genes for cystic fibrosis will have the disease</a:t>
            </a:r>
          </a:p>
          <a:p>
            <a:pPr marL="457200" indent="-457200">
              <a:buFont typeface="+mj-lt"/>
              <a:buAutoNum type="alphaUcPeriod"/>
            </a:pPr>
            <a:r>
              <a:rPr lang="en-US" dirty="0" smtClean="0"/>
              <a:t>The son of hemophiliac parents will also have hemophilia </a:t>
            </a:r>
          </a:p>
          <a:p>
            <a:pPr marL="457200" indent="-457200">
              <a:buFont typeface="+mj-lt"/>
              <a:buAutoNum type="alphaUcPeriod"/>
            </a:pPr>
            <a:r>
              <a:rPr lang="en-US" dirty="0" smtClean="0"/>
              <a:t>A child needs only one gene for Huntington disease to develop the disease</a:t>
            </a:r>
          </a:p>
          <a:p>
            <a:pPr marL="457200" indent="-457200">
              <a:buFont typeface="+mj-lt"/>
              <a:buAutoNum type="alphaUcPeriod"/>
            </a:pPr>
            <a:r>
              <a:rPr lang="en-US" dirty="0" smtClean="0"/>
              <a:t> a healthful diet can help a person with genetic predisposition for type 2 diabetes avoid the disease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of the following is evidence that the environment influences the expression of genetic traits?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A child with two recessive genes for cystic fibrosis will have the disease</a:t>
            </a:r>
          </a:p>
          <a:p>
            <a:pPr marL="457200" indent="-457200">
              <a:buFont typeface="+mj-lt"/>
              <a:buAutoNum type="alphaUcPeriod"/>
            </a:pPr>
            <a:r>
              <a:rPr lang="en-US" dirty="0" smtClean="0"/>
              <a:t>The son of hemophiliac parents will also have hemophilia </a:t>
            </a:r>
          </a:p>
          <a:p>
            <a:pPr marL="457200" indent="-457200">
              <a:buFont typeface="+mj-lt"/>
              <a:buAutoNum type="alphaUcPeriod"/>
            </a:pPr>
            <a:r>
              <a:rPr lang="en-US" dirty="0" smtClean="0"/>
              <a:t>A child needs only one gene for Huntington disease to develop the disease</a:t>
            </a:r>
          </a:p>
          <a:p>
            <a:pPr marL="457200" indent="-457200">
              <a:buFont typeface="+mj-lt"/>
              <a:buAutoNum type="alphaUcPeriod"/>
            </a:pPr>
            <a:r>
              <a:rPr lang="en-US" dirty="0" smtClean="0"/>
              <a:t> </a:t>
            </a:r>
            <a:r>
              <a:rPr lang="en-US" dirty="0" smtClean="0">
                <a:solidFill>
                  <a:srgbClr val="FF0000"/>
                </a:solidFill>
              </a:rPr>
              <a:t>a healthful diet can help a person with genetic predisposition for type 2 diabetes avoid the disease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104</TotalTime>
  <Words>2780</Words>
  <Application>Microsoft Office PowerPoint</Application>
  <PresentationFormat>On-screen Show (4:3)</PresentationFormat>
  <Paragraphs>271</Paragraphs>
  <Slides>49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Century Schoolbook</vt:lpstr>
      <vt:lpstr>Wingdings</vt:lpstr>
      <vt:lpstr>Wingdings 2</vt:lpstr>
      <vt:lpstr>Oriel</vt:lpstr>
      <vt:lpstr>Std 3 part 1</vt:lpstr>
      <vt:lpstr>The inheritance of color-blindness is an X-linked, recessive trait. If a woman who carries the trait and a man without the trait have children, what would be the most likely result?</vt:lpstr>
      <vt:lpstr>The inheritance of color-blindness is an X-linked, recessive trait. If a woman who carries the trait and a man without the trait have children, what would be the most likely result?</vt:lpstr>
      <vt:lpstr>Which amino acids are coded for by an mRNA segment that reads GUA CAC? </vt:lpstr>
      <vt:lpstr>Which amino acids are coded for by an mRNA segment that reads GUA CAC? </vt:lpstr>
      <vt:lpstr>How does crossing-over during meiosis lead to genetic variation?</vt:lpstr>
      <vt:lpstr>How does crossing-over during meiosis lead to genetic variation?</vt:lpstr>
      <vt:lpstr>Which of the following is evidence that the environment influences the expression of genetic traits? </vt:lpstr>
      <vt:lpstr>Which of the following is evidence that the environment influences the expression of genetic traits? </vt:lpstr>
      <vt:lpstr>A father with blood type AB and a mother with blood type O give birth to a son with blood type B and a daughter with blood type A. Which term best  describes this scenario? </vt:lpstr>
      <vt:lpstr>A father with blood type AB and a mother with blood type O give birth to a son with blood type B and a daughter with blood type A. Which term best  describes this scenario? </vt:lpstr>
      <vt:lpstr>Which of the following groups of terms is associated with engineering transgenic organism? </vt:lpstr>
      <vt:lpstr>Which of the following groups of terms is associated with engineering transgenic organism? </vt:lpstr>
      <vt:lpstr>Which of these is one way that growing and buying organic food affects our environment?</vt:lpstr>
      <vt:lpstr>Which of these is one way that growing and buying organic food affects our environment?</vt:lpstr>
      <vt:lpstr>In the process of DNA replication, the DNA molecule is unzipped down the middle, forming two complementary halves. During which phase of the cell cycle does this occur? </vt:lpstr>
      <vt:lpstr>In the process of DNA replication, the DNA molecule is unzipped down the middle, forming two complementary halves. During which phase of the cell cycle does this occur? </vt:lpstr>
      <vt:lpstr>In pea plants, the allele for purple flowers(P) is dominant over the allele for white flowers (p). The punnett square shown below represents a cross between two pea plants with purple flowers.</vt:lpstr>
      <vt:lpstr>In pea plants, the allele for purple flowers(P) is dominant over the allele for white flowers (p). The punnett square shown below represents a cross between two pea plants with purple flowers.</vt:lpstr>
      <vt:lpstr>This diagram show DNA fingerprints made from a hair found at a crime scene and for hairs from four suspects, labeled W to Z.</vt:lpstr>
      <vt:lpstr>This diagram show DNA fingerprints made from a hair found at a crime scene and for hairs from four suspects, labeled W to Z.</vt:lpstr>
      <vt:lpstr>What phrase best  summarizes the end result of meiosis?</vt:lpstr>
      <vt:lpstr>What phrase best  summarizes the end result of meiosis?</vt:lpstr>
      <vt:lpstr>How did the research of miller and urey and of oro contribute to the hypotheses about the origins of life on earth?</vt:lpstr>
      <vt:lpstr>How did the research of miller and urey and of oro contribute to the hypotheses about the origins of life on earth?</vt:lpstr>
      <vt:lpstr>The diagram shows a cladogram of ten vertebrates </vt:lpstr>
      <vt:lpstr>The diagram shows a cladogram of ten vertebrates </vt:lpstr>
      <vt:lpstr>Pesticides are used to kill aedes aegypti, the mosquito that carries yellow fever. Over time, the type of pesticides being used comes ineffective and has to be replaced. Which is the best explanation for this?</vt:lpstr>
      <vt:lpstr>Pesticides are used to kill aedes aegypti, the mosquito that carries yellow fever. Over time, the type of pesticides being used comes ineffective and has to be replaced. Which is the best explanation for this?</vt:lpstr>
      <vt:lpstr>Which sequence shows the stages of interphase in the correct order? </vt:lpstr>
      <vt:lpstr>Which sequence shows the stages of interphase in the correct order? </vt:lpstr>
      <vt:lpstr>Which of the following scientific inventions and discoveries led to the inclusion of microorganisms in the taxonomy of living things? </vt:lpstr>
      <vt:lpstr>Which of the following scientific inventions and discoveries led to the inclusion of microorganisms in the taxonomy of living things? </vt:lpstr>
      <vt:lpstr>Gene therapy involves replacing a defective or missing gene in a person’s genome. Which of the following aspects of gene therapy would most likely spark an ethical debate over this area of DNA technology </vt:lpstr>
      <vt:lpstr>Gene therapy involves replacing a defective or missing gene in a person’s genome. Which of the following aspects of gene therapy would most likely spark an ethical debate over this area of DNA technology </vt:lpstr>
      <vt:lpstr>In which scenario would natural selection most likely lead to the evolution of a new species? </vt:lpstr>
      <vt:lpstr>In which scenario would natural selection most likely lead to the evolution of a new species? </vt:lpstr>
      <vt:lpstr>which of the following describes part of the process of protein synthesis in eukaryotic and prokaryotic organisms? </vt:lpstr>
      <vt:lpstr>which of the following describes part of the process of protein synthesis in eukaryotic and prokaryotic organisms? </vt:lpstr>
      <vt:lpstr>Which statement best describes the fossil record? </vt:lpstr>
      <vt:lpstr>Which statement best describes the fossil record? </vt:lpstr>
      <vt:lpstr>Which of the following is a way that transgenic organisms are used to benefit society. </vt:lpstr>
      <vt:lpstr>Which of the following is a way that transgenic organisms are used to benefit society. </vt:lpstr>
      <vt:lpstr>Which of these is an example of passive immunity?</vt:lpstr>
      <vt:lpstr>Which of these is an example of passive immunity?</vt:lpstr>
      <vt:lpstr>What is one way that natural selection affects some population of bacteria and viruses? </vt:lpstr>
      <vt:lpstr>What is one way that natural selection affects some population of bacteria and viruses? </vt:lpstr>
      <vt:lpstr>The diagrams shows the modern organization of domain and kingdoms.</vt:lpstr>
      <vt:lpstr>The diagrams shows the modern organization of domain and kingdoms.</vt:lpstr>
    </vt:vector>
  </TitlesOfParts>
  <Company>Harnett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HCS</dc:creator>
  <cp:lastModifiedBy>Shannon Atkins</cp:lastModifiedBy>
  <cp:revision>27</cp:revision>
  <dcterms:created xsi:type="dcterms:W3CDTF">2014-05-27T16:56:34Z</dcterms:created>
  <dcterms:modified xsi:type="dcterms:W3CDTF">2016-01-05T18:23:07Z</dcterms:modified>
</cp:coreProperties>
</file>