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04" r:id="rId3"/>
    <p:sldId id="307" r:id="rId4"/>
    <p:sldId id="306" r:id="rId5"/>
    <p:sldId id="308" r:id="rId6"/>
    <p:sldId id="309" r:id="rId7"/>
    <p:sldId id="311" r:id="rId8"/>
    <p:sldId id="312" r:id="rId9"/>
    <p:sldId id="313" r:id="rId10"/>
    <p:sldId id="314" r:id="rId11"/>
    <p:sldId id="315" r:id="rId12"/>
    <p:sldId id="316" r:id="rId13"/>
    <p:sldId id="317" r:id="rId14"/>
    <p:sldId id="318" r:id="rId15"/>
    <p:sldId id="319" r:id="rId16"/>
    <p:sldId id="320" r:id="rId17"/>
    <p:sldId id="322" r:id="rId18"/>
    <p:sldId id="323" r:id="rId19"/>
    <p:sldId id="324" r:id="rId20"/>
    <p:sldId id="325" r:id="rId21"/>
    <p:sldId id="326" r:id="rId22"/>
    <p:sldId id="327" r:id="rId23"/>
    <p:sldId id="328" r:id="rId24"/>
    <p:sldId id="329" r:id="rId25"/>
    <p:sldId id="330" r:id="rId26"/>
    <p:sldId id="333" r:id="rId27"/>
    <p:sldId id="334" r:id="rId28"/>
    <p:sldId id="335" r:id="rId29"/>
    <p:sldId id="336" r:id="rId30"/>
    <p:sldId id="337" r:id="rId31"/>
    <p:sldId id="338" r:id="rId32"/>
    <p:sldId id="341" r:id="rId33"/>
    <p:sldId id="342" r:id="rId34"/>
    <p:sldId id="344" r:id="rId35"/>
    <p:sldId id="345" r:id="rId36"/>
    <p:sldId id="346" r:id="rId37"/>
    <p:sldId id="347" r:id="rId38"/>
    <p:sldId id="348" r:id="rId39"/>
    <p:sldId id="349" r:id="rId40"/>
    <p:sldId id="351" r:id="rId41"/>
    <p:sldId id="353" r:id="rId42"/>
    <p:sldId id="352" r:id="rId43"/>
    <p:sldId id="354" r:id="rId44"/>
    <p:sldId id="355" r:id="rId45"/>
    <p:sldId id="356" r:id="rId46"/>
    <p:sldId id="357" r:id="rId47"/>
    <p:sldId id="358" r:id="rId48"/>
    <p:sldId id="361" r:id="rId49"/>
    <p:sldId id="362" r:id="rId50"/>
    <p:sldId id="363" r:id="rId51"/>
    <p:sldId id="364" r:id="rId52"/>
    <p:sldId id="365" r:id="rId53"/>
    <p:sldId id="366"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312" y="4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030546F-2167-4EC2-92E8-EA654EFF0030}" type="datetimeFigureOut">
              <a:rPr lang="en-US" smtClean="0"/>
              <a:pPr/>
              <a:t>1/5/2016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F439226D-9E25-4357-9340-EB1D088A11A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30546F-2167-4EC2-92E8-EA654EFF0030}" type="datetimeFigureOut">
              <a:rPr lang="en-US" smtClean="0"/>
              <a:pPr/>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39226D-9E25-4357-9340-EB1D088A11A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30546F-2167-4EC2-92E8-EA654EFF0030}" type="datetimeFigureOut">
              <a:rPr lang="en-US" smtClean="0"/>
              <a:pPr/>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39226D-9E25-4357-9340-EB1D088A11A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030546F-2167-4EC2-92E8-EA654EFF0030}" type="datetimeFigureOut">
              <a:rPr lang="en-US" smtClean="0"/>
              <a:pPr/>
              <a:t>1/5/2016</a:t>
            </a:fld>
            <a:endParaRPr lang="en-US"/>
          </a:p>
        </p:txBody>
      </p:sp>
      <p:sp>
        <p:nvSpPr>
          <p:cNvPr id="9" name="Slide Number Placeholder 8"/>
          <p:cNvSpPr>
            <a:spLocks noGrp="1"/>
          </p:cNvSpPr>
          <p:nvPr>
            <p:ph type="sldNum" sz="quarter" idx="15"/>
          </p:nvPr>
        </p:nvSpPr>
        <p:spPr/>
        <p:txBody>
          <a:bodyPr rtlCol="0"/>
          <a:lstStyle/>
          <a:p>
            <a:fld id="{F439226D-9E25-4357-9340-EB1D088A11A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030546F-2167-4EC2-92E8-EA654EFF0030}" type="datetimeFigureOut">
              <a:rPr lang="en-US" smtClean="0"/>
              <a:pPr/>
              <a:t>1/5/2016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F439226D-9E25-4357-9340-EB1D088A11A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030546F-2167-4EC2-92E8-EA654EFF0030}" type="datetimeFigureOut">
              <a:rPr lang="en-US" smtClean="0"/>
              <a:pPr/>
              <a:t>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39226D-9E25-4357-9340-EB1D088A11A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030546F-2167-4EC2-92E8-EA654EFF0030}" type="datetimeFigureOut">
              <a:rPr lang="en-US" smtClean="0"/>
              <a:pPr/>
              <a:t>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39226D-9E25-4357-9340-EB1D088A11A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030546F-2167-4EC2-92E8-EA654EFF0030}" type="datetimeFigureOut">
              <a:rPr lang="en-US" smtClean="0"/>
              <a:pPr/>
              <a:t>1/5/2016</a:t>
            </a:fld>
            <a:endParaRPr lang="en-US"/>
          </a:p>
        </p:txBody>
      </p:sp>
      <p:sp>
        <p:nvSpPr>
          <p:cNvPr id="7" name="Slide Number Placeholder 6"/>
          <p:cNvSpPr>
            <a:spLocks noGrp="1"/>
          </p:cNvSpPr>
          <p:nvPr>
            <p:ph type="sldNum" sz="quarter" idx="11"/>
          </p:nvPr>
        </p:nvSpPr>
        <p:spPr/>
        <p:txBody>
          <a:bodyPr rtlCol="0"/>
          <a:lstStyle/>
          <a:p>
            <a:fld id="{F439226D-9E25-4357-9340-EB1D088A11A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30546F-2167-4EC2-92E8-EA654EFF0030}" type="datetimeFigureOut">
              <a:rPr lang="en-US" smtClean="0"/>
              <a:pPr/>
              <a:t>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39226D-9E25-4357-9340-EB1D088A11A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030546F-2167-4EC2-92E8-EA654EFF0030}" type="datetimeFigureOut">
              <a:rPr lang="en-US" smtClean="0"/>
              <a:pPr/>
              <a:t>1/5/2016</a:t>
            </a:fld>
            <a:endParaRPr lang="en-US"/>
          </a:p>
        </p:txBody>
      </p:sp>
      <p:sp>
        <p:nvSpPr>
          <p:cNvPr id="22" name="Slide Number Placeholder 21"/>
          <p:cNvSpPr>
            <a:spLocks noGrp="1"/>
          </p:cNvSpPr>
          <p:nvPr>
            <p:ph type="sldNum" sz="quarter" idx="15"/>
          </p:nvPr>
        </p:nvSpPr>
        <p:spPr/>
        <p:txBody>
          <a:bodyPr rtlCol="0"/>
          <a:lstStyle/>
          <a:p>
            <a:fld id="{F439226D-9E25-4357-9340-EB1D088A11A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030546F-2167-4EC2-92E8-EA654EFF0030}" type="datetimeFigureOut">
              <a:rPr lang="en-US" smtClean="0"/>
              <a:pPr/>
              <a:t>1/5/2016</a:t>
            </a:fld>
            <a:endParaRPr lang="en-US"/>
          </a:p>
        </p:txBody>
      </p:sp>
      <p:sp>
        <p:nvSpPr>
          <p:cNvPr id="18" name="Slide Number Placeholder 17"/>
          <p:cNvSpPr>
            <a:spLocks noGrp="1"/>
          </p:cNvSpPr>
          <p:nvPr>
            <p:ph type="sldNum" sz="quarter" idx="11"/>
          </p:nvPr>
        </p:nvSpPr>
        <p:spPr/>
        <p:txBody>
          <a:bodyPr rtlCol="0"/>
          <a:lstStyle/>
          <a:p>
            <a:fld id="{F439226D-9E25-4357-9340-EB1D088A11A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030546F-2167-4EC2-92E8-EA654EFF0030}" type="datetimeFigureOut">
              <a:rPr lang="en-US" smtClean="0"/>
              <a:pPr/>
              <a:t>1/5/2016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439226D-9E25-4357-9340-EB1D088A11A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Std 3 part 2</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of these genetic disorders is </a:t>
            </a:r>
            <a:r>
              <a:rPr lang="en-US" b="1" dirty="0" smtClean="0"/>
              <a:t>most likely </a:t>
            </a:r>
            <a:r>
              <a:rPr lang="en-US" dirty="0" smtClean="0"/>
              <a:t> to be influenced by environmental factors? </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t>Color blindness</a:t>
            </a:r>
          </a:p>
          <a:p>
            <a:pPr marL="457200" indent="-457200">
              <a:buFont typeface="+mj-lt"/>
              <a:buAutoNum type="alphaUcPeriod"/>
            </a:pPr>
            <a:r>
              <a:rPr lang="en-US" dirty="0" smtClean="0"/>
              <a:t>Sickle cell disease</a:t>
            </a:r>
          </a:p>
          <a:p>
            <a:pPr marL="457200" indent="-457200">
              <a:buFont typeface="+mj-lt"/>
              <a:buAutoNum type="alphaUcPeriod"/>
            </a:pPr>
            <a:r>
              <a:rPr lang="en-US" dirty="0" smtClean="0"/>
              <a:t>Lung cancer</a:t>
            </a:r>
          </a:p>
          <a:p>
            <a:pPr marL="457200" indent="-457200">
              <a:buFont typeface="+mj-lt"/>
              <a:buAutoNum type="alphaUcPeriod"/>
            </a:pPr>
            <a:r>
              <a:rPr lang="en-US" dirty="0" smtClean="0"/>
              <a:t>Hemophilia</a:t>
            </a:r>
          </a:p>
          <a:p>
            <a:pPr marL="457200" indent="-457200">
              <a:buNone/>
            </a:pP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of these genetic disorders is </a:t>
            </a:r>
            <a:r>
              <a:rPr lang="en-US" b="1" dirty="0" smtClean="0"/>
              <a:t>most likely </a:t>
            </a:r>
            <a:r>
              <a:rPr lang="en-US" dirty="0" smtClean="0"/>
              <a:t> to be influenced by environmental factors? </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t>Color blindness</a:t>
            </a:r>
          </a:p>
          <a:p>
            <a:pPr marL="457200" indent="-457200">
              <a:buFont typeface="+mj-lt"/>
              <a:buAutoNum type="alphaUcPeriod"/>
            </a:pPr>
            <a:r>
              <a:rPr lang="en-US" dirty="0" smtClean="0"/>
              <a:t>Sickle cell disease</a:t>
            </a:r>
          </a:p>
          <a:p>
            <a:pPr marL="457200" indent="-457200">
              <a:buFont typeface="+mj-lt"/>
              <a:buAutoNum type="alphaUcPeriod"/>
            </a:pPr>
            <a:r>
              <a:rPr lang="en-US" dirty="0" smtClean="0">
                <a:solidFill>
                  <a:srgbClr val="FF0000"/>
                </a:solidFill>
              </a:rPr>
              <a:t>Lung cancer</a:t>
            </a:r>
          </a:p>
          <a:p>
            <a:pPr marL="457200" indent="-457200">
              <a:buFont typeface="+mj-lt"/>
              <a:buAutoNum type="alphaUcPeriod"/>
            </a:pPr>
            <a:r>
              <a:rPr lang="en-US" dirty="0" smtClean="0"/>
              <a:t>Hemophilia</a:t>
            </a:r>
          </a:p>
          <a:p>
            <a:pPr marL="457200" indent="-457200">
              <a:buNone/>
            </a:pP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statement </a:t>
            </a:r>
            <a:r>
              <a:rPr lang="en-US" b="1" dirty="0" smtClean="0"/>
              <a:t>best</a:t>
            </a:r>
            <a:r>
              <a:rPr lang="en-US" dirty="0" smtClean="0"/>
              <a:t> describes DNA fingerprints?</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t>The more similar the patterns in two DNA fingerprints, the closer the relationship between the organisms </a:t>
            </a:r>
          </a:p>
          <a:p>
            <a:pPr marL="457200" indent="-457200">
              <a:buFont typeface="+mj-lt"/>
              <a:buAutoNum type="alphaUcPeriod"/>
            </a:pPr>
            <a:r>
              <a:rPr lang="en-US" dirty="0" smtClean="0"/>
              <a:t>Any difference between the patterns in two DNA fingerprints suggests that the organisms are not related </a:t>
            </a:r>
          </a:p>
          <a:p>
            <a:pPr marL="457200" indent="-457200">
              <a:buFont typeface="+mj-lt"/>
              <a:buAutoNum type="alphaUcPeriod"/>
            </a:pPr>
            <a:r>
              <a:rPr lang="en-US" dirty="0" smtClean="0"/>
              <a:t>The only use for DNA fingerprints is investigation of crimes </a:t>
            </a:r>
          </a:p>
          <a:p>
            <a:pPr marL="457200" indent="-457200">
              <a:buFont typeface="+mj-lt"/>
              <a:buAutoNum type="alphaUcPeriod"/>
            </a:pPr>
            <a:r>
              <a:rPr lang="en-US" dirty="0" smtClean="0"/>
              <a:t>Scientists always use DNA for skin cells to develop DNA fingerprints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statement </a:t>
            </a:r>
            <a:r>
              <a:rPr lang="en-US" b="1" dirty="0" smtClean="0"/>
              <a:t>best</a:t>
            </a:r>
            <a:r>
              <a:rPr lang="en-US" dirty="0" smtClean="0"/>
              <a:t> describes DNA fingerprints?</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solidFill>
                  <a:srgbClr val="FF0000"/>
                </a:solidFill>
              </a:rPr>
              <a:t>The more similar the patterns in two DNA fingerprints, the closer the relationship between the organisms </a:t>
            </a:r>
          </a:p>
          <a:p>
            <a:pPr marL="457200" indent="-457200">
              <a:buFont typeface="+mj-lt"/>
              <a:buAutoNum type="alphaUcPeriod"/>
            </a:pPr>
            <a:r>
              <a:rPr lang="en-US" dirty="0" smtClean="0"/>
              <a:t>Any difference between the patterns in two DNA fingerprints suggests that the organisms are not related </a:t>
            </a:r>
          </a:p>
          <a:p>
            <a:pPr marL="457200" indent="-457200">
              <a:buFont typeface="+mj-lt"/>
              <a:buAutoNum type="alphaUcPeriod"/>
            </a:pPr>
            <a:r>
              <a:rPr lang="en-US" dirty="0" smtClean="0"/>
              <a:t>The only use for DNA fingerprints is investigation of crimes </a:t>
            </a:r>
          </a:p>
          <a:p>
            <a:pPr marL="457200" indent="-457200">
              <a:buFont typeface="+mj-lt"/>
              <a:buAutoNum type="alphaUcPeriod"/>
            </a:pPr>
            <a:r>
              <a:rPr lang="en-US" dirty="0" smtClean="0"/>
              <a:t>Scientists always use DNA for skin cells to develop DNA fingerprints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7467600" cy="1143000"/>
          </a:xfrm>
        </p:spPr>
        <p:txBody>
          <a:bodyPr>
            <a:noAutofit/>
          </a:bodyPr>
          <a:lstStyle/>
          <a:p>
            <a:r>
              <a:rPr lang="en-US" sz="2000" dirty="0" smtClean="0"/>
              <a:t>In the past, diabetics relied on insulin produced in cows and pigs to manage blood sugar. Today, transgenic bacteria produce greater amounts of insulin in large laboratory cultures. How do biologist engineer transgenic bacteria? </a:t>
            </a:r>
            <a:endParaRPr lang="en-US" sz="2000" dirty="0"/>
          </a:p>
        </p:txBody>
      </p:sp>
      <p:sp>
        <p:nvSpPr>
          <p:cNvPr id="3" name="Content Placeholder 2"/>
          <p:cNvSpPr>
            <a:spLocks noGrp="1"/>
          </p:cNvSpPr>
          <p:nvPr>
            <p:ph sz="quarter" idx="1"/>
          </p:nvPr>
        </p:nvSpPr>
        <p:spPr>
          <a:xfrm>
            <a:off x="457200" y="1984248"/>
            <a:ext cx="7467600" cy="4873752"/>
          </a:xfrm>
        </p:spPr>
        <p:txBody>
          <a:bodyPr>
            <a:normAutofit fontScale="92500"/>
          </a:bodyPr>
          <a:lstStyle/>
          <a:p>
            <a:pPr marL="457200" indent="-457200">
              <a:buFont typeface="+mj-lt"/>
              <a:buAutoNum type="alphaUcPeriod"/>
            </a:pPr>
            <a:r>
              <a:rPr lang="en-US" dirty="0" smtClean="0"/>
              <a:t>The gene for producing human insulin is inserted into the DNA of a bacterium. When the bacterium reproduces, all the offspring contain that gene. </a:t>
            </a:r>
          </a:p>
          <a:p>
            <a:pPr marL="457200" indent="-457200">
              <a:buFont typeface="+mj-lt"/>
              <a:buAutoNum type="alphaUcPeriod"/>
            </a:pPr>
            <a:r>
              <a:rPr lang="en-US" dirty="0" smtClean="0"/>
              <a:t>An entire plasmid of a bacterium is replaced with human insulin producing genes. When the bacterium reproduces, all the offspring contain those genes. </a:t>
            </a:r>
          </a:p>
          <a:p>
            <a:pPr marL="457200" indent="-457200">
              <a:buFont typeface="+mj-lt"/>
              <a:buAutoNum type="alphaUcPeriod"/>
            </a:pPr>
            <a:r>
              <a:rPr lang="en-US" dirty="0" smtClean="0"/>
              <a:t>Bacteria with a naturally occurring ability to produce human insulin are cultivated in large vats </a:t>
            </a:r>
          </a:p>
          <a:p>
            <a:pPr marL="457200" indent="-457200">
              <a:buFont typeface="+mj-lt"/>
              <a:buAutoNum type="alphaUcPeriod"/>
            </a:pPr>
            <a:r>
              <a:rPr lang="en-US" dirty="0" smtClean="0"/>
              <a:t>Bacteria with a naturally occurring ability to produce human insulin are bred together and their offspring are cultivated in large vats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7467600" cy="1143000"/>
          </a:xfrm>
        </p:spPr>
        <p:txBody>
          <a:bodyPr>
            <a:noAutofit/>
          </a:bodyPr>
          <a:lstStyle/>
          <a:p>
            <a:r>
              <a:rPr lang="en-US" sz="2000" dirty="0" smtClean="0"/>
              <a:t>In the past, diabetics relied on insulin produced in cows and pigs to manage blood sugar. Today, transgenic bacteria produce greater amounts of insulin in large laboratory cultures. How do biologist engineer transgenic bacteria? </a:t>
            </a:r>
            <a:endParaRPr lang="en-US" sz="2000" dirty="0"/>
          </a:p>
        </p:txBody>
      </p:sp>
      <p:sp>
        <p:nvSpPr>
          <p:cNvPr id="3" name="Content Placeholder 2"/>
          <p:cNvSpPr>
            <a:spLocks noGrp="1"/>
          </p:cNvSpPr>
          <p:nvPr>
            <p:ph sz="quarter" idx="1"/>
          </p:nvPr>
        </p:nvSpPr>
        <p:spPr>
          <a:xfrm>
            <a:off x="457200" y="1984248"/>
            <a:ext cx="7467600" cy="4873752"/>
          </a:xfrm>
        </p:spPr>
        <p:txBody>
          <a:bodyPr>
            <a:normAutofit fontScale="92500"/>
          </a:bodyPr>
          <a:lstStyle/>
          <a:p>
            <a:pPr marL="457200" indent="-457200">
              <a:buFont typeface="+mj-lt"/>
              <a:buAutoNum type="alphaUcPeriod"/>
            </a:pPr>
            <a:r>
              <a:rPr lang="en-US" dirty="0" smtClean="0">
                <a:solidFill>
                  <a:srgbClr val="FF0000"/>
                </a:solidFill>
              </a:rPr>
              <a:t>The gene for producing human insulin is inserted into the DNA of a bacterium. When the bacterium reproduces, all the offspring contain that gene. </a:t>
            </a:r>
          </a:p>
          <a:p>
            <a:pPr marL="457200" indent="-457200">
              <a:buFont typeface="+mj-lt"/>
              <a:buAutoNum type="alphaUcPeriod"/>
            </a:pPr>
            <a:r>
              <a:rPr lang="en-US" dirty="0" smtClean="0"/>
              <a:t>An entire plasmid of a bacterium is replaced with human insulin producing genes. When the bacterium reproduces, all the offspring contain those genes. </a:t>
            </a:r>
          </a:p>
          <a:p>
            <a:pPr marL="457200" indent="-457200">
              <a:buFont typeface="+mj-lt"/>
              <a:buAutoNum type="alphaUcPeriod"/>
            </a:pPr>
            <a:r>
              <a:rPr lang="en-US" dirty="0" smtClean="0"/>
              <a:t>Bacteria with a naturally occurring ability to produce human insulin are cultivated in large vats </a:t>
            </a:r>
          </a:p>
          <a:p>
            <a:pPr marL="457200" indent="-457200">
              <a:buFont typeface="+mj-lt"/>
              <a:buAutoNum type="alphaUcPeriod"/>
            </a:pPr>
            <a:r>
              <a:rPr lang="en-US" dirty="0" smtClean="0"/>
              <a:t>Bacteria with a naturally occurring ability to produce human insulin are bred together and their offspring are cultivated in large vats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467600" cy="1143000"/>
          </a:xfrm>
        </p:spPr>
        <p:txBody>
          <a:bodyPr>
            <a:noAutofit/>
          </a:bodyPr>
          <a:lstStyle/>
          <a:p>
            <a:r>
              <a:rPr lang="en-US" sz="2000" dirty="0" smtClean="0"/>
              <a:t>All the plants grown from a given type of genetically engineered seed are genetically identical. On the one hand, uniformity can make it easier for a farmer to manage the crops. Which is the </a:t>
            </a:r>
            <a:r>
              <a:rPr lang="en-US" sz="2000" b="1" dirty="0" smtClean="0"/>
              <a:t>best </a:t>
            </a:r>
            <a:r>
              <a:rPr lang="en-US" sz="2000" dirty="0" smtClean="0"/>
              <a:t>reason why the loss of genetic variation is an environmental concern? </a:t>
            </a:r>
            <a:endParaRPr lang="en-US" sz="2000" dirty="0"/>
          </a:p>
        </p:txBody>
      </p:sp>
      <p:sp>
        <p:nvSpPr>
          <p:cNvPr id="3" name="Content Placeholder 2"/>
          <p:cNvSpPr>
            <a:spLocks noGrp="1"/>
          </p:cNvSpPr>
          <p:nvPr>
            <p:ph sz="quarter" idx="1"/>
          </p:nvPr>
        </p:nvSpPr>
        <p:spPr>
          <a:xfrm>
            <a:off x="457200" y="2286000"/>
            <a:ext cx="7467600" cy="4873752"/>
          </a:xfrm>
        </p:spPr>
        <p:txBody>
          <a:bodyPr/>
          <a:lstStyle/>
          <a:p>
            <a:pPr marL="457200" indent="-457200">
              <a:buFont typeface="+mj-lt"/>
              <a:buAutoNum type="alphaUcPeriod"/>
            </a:pPr>
            <a:r>
              <a:rPr lang="en-US" dirty="0" smtClean="0"/>
              <a:t>Crops with less variation need more pesticide</a:t>
            </a:r>
          </a:p>
          <a:p>
            <a:pPr marL="457200" indent="-457200">
              <a:buFont typeface="+mj-lt"/>
              <a:buAutoNum type="alphaUcPeriod"/>
            </a:pPr>
            <a:r>
              <a:rPr lang="en-US" dirty="0" smtClean="0"/>
              <a:t>Crops with less variation are more vulnerable to disease</a:t>
            </a:r>
          </a:p>
          <a:p>
            <a:pPr marL="457200" indent="-457200">
              <a:buFont typeface="+mj-lt"/>
              <a:buAutoNum type="alphaUcPeriod"/>
            </a:pPr>
            <a:r>
              <a:rPr lang="en-US" dirty="0" smtClean="0"/>
              <a:t>Crops with less variation are less nutritious</a:t>
            </a:r>
          </a:p>
          <a:p>
            <a:pPr marL="457200" indent="-457200">
              <a:buFont typeface="+mj-lt"/>
              <a:buAutoNum type="alphaUcPeriod"/>
            </a:pPr>
            <a:r>
              <a:rPr lang="en-US" dirty="0" smtClean="0"/>
              <a:t>Crops with less variation required larger areas to grow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467600" cy="1143000"/>
          </a:xfrm>
        </p:spPr>
        <p:txBody>
          <a:bodyPr>
            <a:noAutofit/>
          </a:bodyPr>
          <a:lstStyle/>
          <a:p>
            <a:r>
              <a:rPr lang="en-US" sz="2000" dirty="0" smtClean="0"/>
              <a:t>All the plants grown from a given type of genetically engineered seed are genetically identical. On the one hand, uniformity can make it easier for a farmer to manage the crops. Which is the </a:t>
            </a:r>
            <a:r>
              <a:rPr lang="en-US" sz="2000" b="1" dirty="0" smtClean="0"/>
              <a:t>best </a:t>
            </a:r>
            <a:r>
              <a:rPr lang="en-US" sz="2000" dirty="0" smtClean="0"/>
              <a:t>reason why the loss of genetic variation is an environmental concern? </a:t>
            </a:r>
            <a:endParaRPr lang="en-US" sz="2000" dirty="0"/>
          </a:p>
        </p:txBody>
      </p:sp>
      <p:sp>
        <p:nvSpPr>
          <p:cNvPr id="3" name="Content Placeholder 2"/>
          <p:cNvSpPr>
            <a:spLocks noGrp="1"/>
          </p:cNvSpPr>
          <p:nvPr>
            <p:ph sz="quarter" idx="1"/>
          </p:nvPr>
        </p:nvSpPr>
        <p:spPr>
          <a:xfrm>
            <a:off x="457200" y="2286000"/>
            <a:ext cx="7467600" cy="4873752"/>
          </a:xfrm>
        </p:spPr>
        <p:txBody>
          <a:bodyPr/>
          <a:lstStyle/>
          <a:p>
            <a:pPr marL="457200" indent="-457200">
              <a:buFont typeface="+mj-lt"/>
              <a:buAutoNum type="alphaUcPeriod"/>
            </a:pPr>
            <a:r>
              <a:rPr lang="en-US" dirty="0" smtClean="0"/>
              <a:t>Crops with less variation need more pesticide</a:t>
            </a:r>
          </a:p>
          <a:p>
            <a:pPr marL="457200" indent="-457200">
              <a:buFont typeface="+mj-lt"/>
              <a:buAutoNum type="alphaUcPeriod"/>
            </a:pPr>
            <a:r>
              <a:rPr lang="en-US" dirty="0" smtClean="0">
                <a:solidFill>
                  <a:srgbClr val="FF0000"/>
                </a:solidFill>
              </a:rPr>
              <a:t>Crops with less variation are more vulnerable to disease</a:t>
            </a:r>
          </a:p>
          <a:p>
            <a:pPr marL="457200" indent="-457200">
              <a:buFont typeface="+mj-lt"/>
              <a:buAutoNum type="alphaUcPeriod"/>
            </a:pPr>
            <a:r>
              <a:rPr lang="en-US" dirty="0" smtClean="0"/>
              <a:t>Crops with less variation are less nutritious</a:t>
            </a:r>
          </a:p>
          <a:p>
            <a:pPr marL="457200" indent="-457200">
              <a:buFont typeface="+mj-lt"/>
              <a:buAutoNum type="alphaUcPeriod"/>
            </a:pPr>
            <a:r>
              <a:rPr lang="en-US" dirty="0" smtClean="0"/>
              <a:t>Crops with less variation required larger areas to grow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According to the </a:t>
            </a:r>
            <a:r>
              <a:rPr lang="en-US" dirty="0" err="1" smtClean="0"/>
              <a:t>endosymbiont</a:t>
            </a:r>
            <a:r>
              <a:rPr lang="en-US" dirty="0" smtClean="0"/>
              <a:t> theory, how did the mitochondria and chloroplasts in eukaryotic cells evolve? </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t>From mutation in the DNA of ancient prokaryotes</a:t>
            </a:r>
          </a:p>
          <a:p>
            <a:pPr marL="457200" indent="-457200">
              <a:buFont typeface="+mj-lt"/>
              <a:buAutoNum type="alphaUcPeriod"/>
            </a:pPr>
            <a:r>
              <a:rPr lang="en-US" dirty="0" smtClean="0"/>
              <a:t>From bacteria engulfed, or taken in, by other prokaryotes</a:t>
            </a:r>
          </a:p>
          <a:p>
            <a:pPr marL="457200" indent="-457200">
              <a:buFont typeface="+mj-lt"/>
              <a:buAutoNum type="alphaUcPeriod"/>
            </a:pPr>
            <a:r>
              <a:rPr lang="en-US" dirty="0" smtClean="0"/>
              <a:t>From mutations in the DNA of ancient eukaryotes </a:t>
            </a:r>
          </a:p>
          <a:p>
            <a:pPr marL="457200" indent="-457200">
              <a:buFont typeface="+mj-lt"/>
              <a:buAutoNum type="alphaUcPeriod"/>
            </a:pPr>
            <a:r>
              <a:rPr lang="en-US" dirty="0" smtClean="0"/>
              <a:t>From the </a:t>
            </a:r>
            <a:r>
              <a:rPr lang="en-US" dirty="0" err="1" smtClean="0"/>
              <a:t>ribosomes</a:t>
            </a:r>
            <a:r>
              <a:rPr lang="en-US" dirty="0" smtClean="0"/>
              <a:t> of ancient bacteria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According to the </a:t>
            </a:r>
            <a:r>
              <a:rPr lang="en-US" dirty="0" err="1" smtClean="0"/>
              <a:t>endosymbiont</a:t>
            </a:r>
            <a:r>
              <a:rPr lang="en-US" dirty="0" smtClean="0"/>
              <a:t> theory, how did the mitochondria and chloroplasts in eukaryotic cells evolve? </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t>From mutation in the DNA of ancient prokaryotes</a:t>
            </a:r>
          </a:p>
          <a:p>
            <a:pPr marL="457200" indent="-457200">
              <a:buFont typeface="+mj-lt"/>
              <a:buAutoNum type="alphaUcPeriod"/>
            </a:pPr>
            <a:r>
              <a:rPr lang="en-US" dirty="0" smtClean="0">
                <a:solidFill>
                  <a:srgbClr val="FF0000"/>
                </a:solidFill>
              </a:rPr>
              <a:t>From bacteria engulfed, or taken in, by other prokaryotes</a:t>
            </a:r>
          </a:p>
          <a:p>
            <a:pPr marL="457200" indent="-457200">
              <a:buFont typeface="+mj-lt"/>
              <a:buAutoNum type="alphaUcPeriod"/>
            </a:pPr>
            <a:r>
              <a:rPr lang="en-US" dirty="0" smtClean="0"/>
              <a:t>From mutations in the DNA of ancient eukaryotes </a:t>
            </a:r>
          </a:p>
          <a:p>
            <a:pPr marL="457200" indent="-457200">
              <a:buFont typeface="+mj-lt"/>
              <a:buAutoNum type="alphaUcPeriod"/>
            </a:pPr>
            <a:r>
              <a:rPr lang="en-US" dirty="0" smtClean="0"/>
              <a:t>From the </a:t>
            </a:r>
            <a:r>
              <a:rPr lang="en-US" dirty="0" err="1" smtClean="0"/>
              <a:t>ribosomes</a:t>
            </a:r>
            <a:r>
              <a:rPr lang="en-US" dirty="0" smtClean="0"/>
              <a:t> of ancient bacteria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of the following is an ethical concern associated with using genetically engineered crop varieties?</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t>Genetically engineered varieties are unable to reproduce </a:t>
            </a:r>
          </a:p>
          <a:p>
            <a:pPr marL="457200" indent="-457200">
              <a:buFont typeface="+mj-lt"/>
              <a:buAutoNum type="alphaUcPeriod"/>
            </a:pPr>
            <a:r>
              <a:rPr lang="en-US" dirty="0" smtClean="0"/>
              <a:t>The use of genetically engineered seeds might educe genetic variation</a:t>
            </a:r>
          </a:p>
          <a:p>
            <a:pPr marL="457200" indent="-457200">
              <a:buFont typeface="+mj-lt"/>
              <a:buAutoNum type="alphaUcPeriod"/>
            </a:pPr>
            <a:r>
              <a:rPr lang="en-US" dirty="0" smtClean="0"/>
              <a:t>Genetically engineered crops required more water than regular crops</a:t>
            </a:r>
          </a:p>
          <a:p>
            <a:pPr marL="457200" indent="-457200">
              <a:buFont typeface="+mj-lt"/>
              <a:buAutoNum type="alphaUcPeriod"/>
            </a:pPr>
            <a:r>
              <a:rPr lang="en-US" dirty="0" smtClean="0"/>
              <a:t>The short-term effects of eating genetically engineered foods are unknown.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7467600" cy="1143000"/>
          </a:xfrm>
        </p:spPr>
        <p:txBody>
          <a:bodyPr>
            <a:normAutofit fontScale="90000"/>
          </a:bodyPr>
          <a:lstStyle/>
          <a:p>
            <a:r>
              <a:rPr lang="en-US" dirty="0" smtClean="0"/>
              <a:t>Natural selection has sometimes been described as survival of the fittest. In this sense what is meant by the fitness of an organism? </a:t>
            </a:r>
            <a:endParaRPr lang="en-US" dirty="0"/>
          </a:p>
        </p:txBody>
      </p:sp>
      <p:sp>
        <p:nvSpPr>
          <p:cNvPr id="3" name="Content Placeholder 2"/>
          <p:cNvSpPr>
            <a:spLocks noGrp="1"/>
          </p:cNvSpPr>
          <p:nvPr>
            <p:ph sz="quarter" idx="1"/>
          </p:nvPr>
        </p:nvSpPr>
        <p:spPr>
          <a:xfrm>
            <a:off x="457200" y="2895600"/>
            <a:ext cx="7467600" cy="4873752"/>
          </a:xfrm>
        </p:spPr>
        <p:txBody>
          <a:bodyPr/>
          <a:lstStyle/>
          <a:p>
            <a:pPr marL="457200" indent="-457200">
              <a:buFont typeface="+mj-lt"/>
              <a:buAutoNum type="alphaUcPeriod"/>
            </a:pPr>
            <a:r>
              <a:rPr lang="en-US" dirty="0" smtClean="0"/>
              <a:t>The strength of an organism </a:t>
            </a:r>
          </a:p>
          <a:p>
            <a:pPr marL="457200" indent="-457200">
              <a:buFont typeface="+mj-lt"/>
              <a:buAutoNum type="alphaUcPeriod"/>
            </a:pPr>
            <a:r>
              <a:rPr lang="en-US" dirty="0" smtClean="0"/>
              <a:t>The intelligence of the organism </a:t>
            </a:r>
          </a:p>
          <a:p>
            <a:pPr marL="457200" indent="-457200">
              <a:buFont typeface="+mj-lt"/>
              <a:buAutoNum type="alphaUcPeriod"/>
            </a:pPr>
            <a:r>
              <a:rPr lang="en-US" dirty="0" smtClean="0"/>
              <a:t>The ability to survive and reproduce</a:t>
            </a:r>
          </a:p>
          <a:p>
            <a:pPr marL="457200" indent="-457200">
              <a:buFont typeface="+mj-lt"/>
              <a:buAutoNum type="alphaUcPeriod"/>
            </a:pPr>
            <a:r>
              <a:rPr lang="en-US" dirty="0" smtClean="0"/>
              <a:t>The tendency to grow larger than others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7467600" cy="1143000"/>
          </a:xfrm>
        </p:spPr>
        <p:txBody>
          <a:bodyPr>
            <a:normAutofit fontScale="90000"/>
          </a:bodyPr>
          <a:lstStyle/>
          <a:p>
            <a:r>
              <a:rPr lang="en-US" dirty="0" smtClean="0"/>
              <a:t>Natural selection has sometimes been described as survival of the fittest. In this sense what is meant by the fitness of an organism? </a:t>
            </a:r>
            <a:endParaRPr lang="en-US" dirty="0"/>
          </a:p>
        </p:txBody>
      </p:sp>
      <p:sp>
        <p:nvSpPr>
          <p:cNvPr id="3" name="Content Placeholder 2"/>
          <p:cNvSpPr>
            <a:spLocks noGrp="1"/>
          </p:cNvSpPr>
          <p:nvPr>
            <p:ph sz="quarter" idx="1"/>
          </p:nvPr>
        </p:nvSpPr>
        <p:spPr>
          <a:xfrm>
            <a:off x="457200" y="2895600"/>
            <a:ext cx="7467600" cy="4873752"/>
          </a:xfrm>
        </p:spPr>
        <p:txBody>
          <a:bodyPr/>
          <a:lstStyle/>
          <a:p>
            <a:pPr marL="457200" indent="-457200">
              <a:buFont typeface="+mj-lt"/>
              <a:buAutoNum type="alphaUcPeriod"/>
            </a:pPr>
            <a:r>
              <a:rPr lang="en-US" dirty="0" smtClean="0"/>
              <a:t>The strength of an organism </a:t>
            </a:r>
          </a:p>
          <a:p>
            <a:pPr marL="457200" indent="-457200">
              <a:buFont typeface="+mj-lt"/>
              <a:buAutoNum type="alphaUcPeriod"/>
            </a:pPr>
            <a:r>
              <a:rPr lang="en-US" dirty="0" smtClean="0"/>
              <a:t>The intelligence of the organism </a:t>
            </a:r>
          </a:p>
          <a:p>
            <a:pPr marL="457200" indent="-457200">
              <a:buFont typeface="+mj-lt"/>
              <a:buAutoNum type="alphaUcPeriod"/>
            </a:pPr>
            <a:r>
              <a:rPr lang="en-US" dirty="0" smtClean="0">
                <a:solidFill>
                  <a:srgbClr val="FF0000"/>
                </a:solidFill>
              </a:rPr>
              <a:t>The ability to survive and reproduce</a:t>
            </a:r>
          </a:p>
          <a:p>
            <a:pPr marL="457200" indent="-457200">
              <a:buFont typeface="+mj-lt"/>
              <a:buAutoNum type="alphaUcPeriod"/>
            </a:pPr>
            <a:r>
              <a:rPr lang="en-US" dirty="0" smtClean="0"/>
              <a:t>The tendency to grow larger than others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system for naming organisms that was developed by </a:t>
            </a:r>
            <a:r>
              <a:rPr lang="en-US" dirty="0" err="1" smtClean="0"/>
              <a:t>carolus</a:t>
            </a:r>
            <a:r>
              <a:rPr lang="en-US" dirty="0" smtClean="0"/>
              <a:t> </a:t>
            </a:r>
            <a:r>
              <a:rPr lang="en-US" dirty="0" err="1" smtClean="0"/>
              <a:t>linnaeus</a:t>
            </a:r>
            <a:r>
              <a:rPr lang="en-US" dirty="0" smtClean="0"/>
              <a:t> and is still used today? </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t>Phylogeny</a:t>
            </a:r>
          </a:p>
          <a:p>
            <a:pPr marL="457200" indent="-457200">
              <a:buFont typeface="+mj-lt"/>
              <a:buAutoNum type="alphaUcPeriod"/>
            </a:pPr>
            <a:r>
              <a:rPr lang="en-US" dirty="0" smtClean="0"/>
              <a:t>Binomial nomenclature</a:t>
            </a:r>
          </a:p>
          <a:p>
            <a:pPr marL="457200" indent="-457200">
              <a:buFont typeface="+mj-lt"/>
              <a:buAutoNum type="alphaUcPeriod"/>
            </a:pPr>
            <a:r>
              <a:rPr lang="en-US" dirty="0" smtClean="0"/>
              <a:t>Taxonomy</a:t>
            </a:r>
          </a:p>
          <a:p>
            <a:pPr marL="457200" indent="-457200">
              <a:buFont typeface="+mj-lt"/>
              <a:buAutoNum type="alphaUcPeriod"/>
            </a:pPr>
            <a:r>
              <a:rPr lang="en-US" dirty="0" err="1" smtClean="0"/>
              <a:t>Cladogram</a:t>
            </a:r>
            <a:r>
              <a:rPr lang="en-US" dirty="0" smtClean="0"/>
              <a:t>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system for naming organisms that was developed by </a:t>
            </a:r>
            <a:r>
              <a:rPr lang="en-US" dirty="0" err="1" smtClean="0"/>
              <a:t>carolus</a:t>
            </a:r>
            <a:r>
              <a:rPr lang="en-US" dirty="0" smtClean="0"/>
              <a:t> </a:t>
            </a:r>
            <a:r>
              <a:rPr lang="en-US" dirty="0" err="1" smtClean="0"/>
              <a:t>linnaeus</a:t>
            </a:r>
            <a:r>
              <a:rPr lang="en-US" dirty="0" smtClean="0"/>
              <a:t> and is still used today? </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t>Phylogeny</a:t>
            </a:r>
          </a:p>
          <a:p>
            <a:pPr marL="457200" indent="-457200">
              <a:buFont typeface="+mj-lt"/>
              <a:buAutoNum type="alphaUcPeriod"/>
            </a:pPr>
            <a:r>
              <a:rPr lang="en-US" dirty="0" smtClean="0">
                <a:solidFill>
                  <a:srgbClr val="FF0000"/>
                </a:solidFill>
              </a:rPr>
              <a:t>Binomial nomenclature</a:t>
            </a:r>
          </a:p>
          <a:p>
            <a:pPr marL="457200" indent="-457200">
              <a:buFont typeface="+mj-lt"/>
              <a:buAutoNum type="alphaUcPeriod"/>
            </a:pPr>
            <a:r>
              <a:rPr lang="en-US" dirty="0" smtClean="0"/>
              <a:t>Taxonomy</a:t>
            </a:r>
          </a:p>
          <a:p>
            <a:pPr marL="457200" indent="-457200">
              <a:buFont typeface="+mj-lt"/>
              <a:buAutoNum type="alphaUcPeriod"/>
            </a:pPr>
            <a:r>
              <a:rPr lang="en-US" dirty="0" err="1" smtClean="0"/>
              <a:t>Cladogram</a:t>
            </a:r>
            <a:r>
              <a:rPr lang="en-US" dirty="0" smtClean="0"/>
              <a:t>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1943" y="990600"/>
            <a:ext cx="7467600" cy="1143000"/>
          </a:xfrm>
        </p:spPr>
        <p:txBody>
          <a:bodyPr>
            <a:normAutofit fontScale="90000"/>
          </a:bodyPr>
          <a:lstStyle/>
          <a:p>
            <a:r>
              <a:rPr lang="en-US" sz="2200" dirty="0" smtClean="0"/>
              <a:t>This diagram shows a phylogenetic tree of the bears family </a:t>
            </a:r>
            <a:r>
              <a:rPr lang="en-US" dirty="0" smtClean="0"/>
              <a:t/>
            </a:r>
            <a:br>
              <a:rPr lang="en-US" dirty="0" smtClean="0"/>
            </a:br>
            <a:r>
              <a:rPr lang="en-US" dirty="0" smtClean="0"/>
              <a:t>according to the diagram, approximately when did the common ancestor of giant pandas and spectacled bears exist?  </a:t>
            </a:r>
            <a:endParaRPr lang="en-US" dirty="0"/>
          </a:p>
        </p:txBody>
      </p:sp>
      <p:sp>
        <p:nvSpPr>
          <p:cNvPr id="3" name="Content Placeholder 2"/>
          <p:cNvSpPr>
            <a:spLocks noGrp="1"/>
          </p:cNvSpPr>
          <p:nvPr>
            <p:ph sz="quarter" idx="1"/>
          </p:nvPr>
        </p:nvSpPr>
        <p:spPr>
          <a:xfrm>
            <a:off x="457200" y="3048000"/>
            <a:ext cx="7467600" cy="4873752"/>
          </a:xfrm>
        </p:spPr>
        <p:txBody>
          <a:bodyPr/>
          <a:lstStyle/>
          <a:p>
            <a:pPr marL="457200" indent="-457200">
              <a:buFont typeface="+mj-lt"/>
              <a:buAutoNum type="alphaUcPeriod"/>
            </a:pPr>
            <a:r>
              <a:rPr lang="en-US" dirty="0" smtClean="0"/>
              <a:t>5-10mya</a:t>
            </a:r>
          </a:p>
          <a:p>
            <a:pPr marL="457200" indent="-457200">
              <a:buFont typeface="+mj-lt"/>
              <a:buAutoNum type="alphaUcPeriod"/>
            </a:pPr>
            <a:r>
              <a:rPr lang="en-US" dirty="0" smtClean="0"/>
              <a:t>10-15mya</a:t>
            </a:r>
          </a:p>
          <a:p>
            <a:pPr marL="457200" indent="-457200">
              <a:buFont typeface="+mj-lt"/>
              <a:buAutoNum type="alphaUcPeriod"/>
            </a:pPr>
            <a:r>
              <a:rPr lang="en-US" dirty="0" smtClean="0"/>
              <a:t>15-20mya</a:t>
            </a:r>
          </a:p>
          <a:p>
            <a:pPr marL="457200" indent="-457200">
              <a:buFont typeface="+mj-lt"/>
              <a:buAutoNum type="alphaUcPeriod"/>
            </a:pPr>
            <a:r>
              <a:rPr lang="en-US" dirty="0" smtClean="0"/>
              <a:t>20-25mya </a:t>
            </a:r>
            <a:endParaRPr lang="en-US" dirty="0"/>
          </a:p>
        </p:txBody>
      </p:sp>
      <p:pic>
        <p:nvPicPr>
          <p:cNvPr id="2050" name="Picture 2" descr="http://www.alertis.nl/Uploaded_files/Zelf/stamboomberen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152933"/>
            <a:ext cx="6553200" cy="482479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65415"/>
            <a:ext cx="7467600" cy="1143000"/>
          </a:xfrm>
        </p:spPr>
        <p:txBody>
          <a:bodyPr>
            <a:normAutofit fontScale="90000"/>
          </a:bodyPr>
          <a:lstStyle/>
          <a:p>
            <a:r>
              <a:rPr lang="en-US" sz="2200" dirty="0" smtClean="0"/>
              <a:t>This diagram shows a phylogenetic tree of the bears family </a:t>
            </a:r>
            <a:r>
              <a:rPr lang="en-US" dirty="0" smtClean="0"/>
              <a:t/>
            </a:r>
            <a:br>
              <a:rPr lang="en-US" dirty="0" smtClean="0"/>
            </a:br>
            <a:r>
              <a:rPr lang="en-US" dirty="0" smtClean="0"/>
              <a:t>according to the diagram, approximately when did the common ancestor of giant pandas and spectacled bears exist?  </a:t>
            </a:r>
            <a:endParaRPr lang="en-US" dirty="0"/>
          </a:p>
        </p:txBody>
      </p:sp>
      <p:sp>
        <p:nvSpPr>
          <p:cNvPr id="3" name="Content Placeholder 2"/>
          <p:cNvSpPr>
            <a:spLocks noGrp="1"/>
          </p:cNvSpPr>
          <p:nvPr>
            <p:ph sz="quarter" idx="1"/>
          </p:nvPr>
        </p:nvSpPr>
        <p:spPr>
          <a:xfrm>
            <a:off x="457200" y="3048000"/>
            <a:ext cx="7467600" cy="4873752"/>
          </a:xfrm>
        </p:spPr>
        <p:txBody>
          <a:bodyPr/>
          <a:lstStyle/>
          <a:p>
            <a:pPr marL="457200" indent="-457200">
              <a:buFont typeface="+mj-lt"/>
              <a:buAutoNum type="alphaUcPeriod"/>
            </a:pPr>
            <a:r>
              <a:rPr lang="en-US" dirty="0" smtClean="0"/>
              <a:t>5-10mya</a:t>
            </a:r>
          </a:p>
          <a:p>
            <a:pPr marL="457200" indent="-457200">
              <a:buFont typeface="+mj-lt"/>
              <a:buAutoNum type="alphaUcPeriod"/>
            </a:pPr>
            <a:r>
              <a:rPr lang="en-US" dirty="0" smtClean="0"/>
              <a:t>10-15mya</a:t>
            </a:r>
          </a:p>
          <a:p>
            <a:pPr marL="457200" indent="-457200">
              <a:buFont typeface="+mj-lt"/>
              <a:buAutoNum type="alphaUcPeriod"/>
            </a:pPr>
            <a:r>
              <a:rPr lang="en-US" dirty="0" smtClean="0"/>
              <a:t>15-20mya</a:t>
            </a:r>
          </a:p>
          <a:p>
            <a:pPr marL="457200" indent="-457200">
              <a:buFont typeface="+mj-lt"/>
              <a:buAutoNum type="alphaUcPeriod"/>
            </a:pPr>
            <a:r>
              <a:rPr lang="en-US" dirty="0" smtClean="0">
                <a:solidFill>
                  <a:srgbClr val="FF0000"/>
                </a:solidFill>
              </a:rPr>
              <a:t>20-25mya</a:t>
            </a:r>
            <a:r>
              <a:rPr lang="en-US" dirty="0" smtClean="0"/>
              <a:t> </a:t>
            </a:r>
            <a:endParaRPr lang="en-US" dirty="0"/>
          </a:p>
        </p:txBody>
      </p:sp>
      <p:pic>
        <p:nvPicPr>
          <p:cNvPr id="5" name="Picture 2" descr="http://www.alertis.nl/Uploaded_files/Zelf/stamboomberen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152933"/>
            <a:ext cx="6553200" cy="482479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statement </a:t>
            </a:r>
            <a:r>
              <a:rPr lang="en-US" b="1" dirty="0" smtClean="0"/>
              <a:t>best </a:t>
            </a:r>
            <a:r>
              <a:rPr lang="en-US" dirty="0" smtClean="0"/>
              <a:t>describes  how the use of antibiotics on certain bacteria affects natural selection? </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t>Natural selection is altered because bacteria are killed</a:t>
            </a:r>
          </a:p>
          <a:p>
            <a:pPr marL="457200" indent="-457200">
              <a:buFont typeface="+mj-lt"/>
              <a:buAutoNum type="alphaUcPeriod"/>
            </a:pPr>
            <a:r>
              <a:rPr lang="en-US" dirty="0" smtClean="0"/>
              <a:t>The rate of selection is decreased because the antibiotics kill only young bacteria </a:t>
            </a:r>
          </a:p>
          <a:p>
            <a:pPr marL="457200" indent="-457200">
              <a:buFont typeface="+mj-lt"/>
              <a:buAutoNum type="alphaUcPeriod"/>
            </a:pPr>
            <a:r>
              <a:rPr lang="en-US" dirty="0" smtClean="0"/>
              <a:t>Antibiotics alter natural selection by causing bacterial DNA to mutate</a:t>
            </a:r>
          </a:p>
          <a:p>
            <a:pPr marL="457200" indent="-457200">
              <a:buFont typeface="+mj-lt"/>
              <a:buAutoNum type="alphaUcPeriod"/>
            </a:pPr>
            <a:r>
              <a:rPr lang="en-US" dirty="0" smtClean="0"/>
              <a:t>The rate of selection is increased because antibiotics do not kill the bacteria that are naturally resistant to them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statement </a:t>
            </a:r>
            <a:r>
              <a:rPr lang="en-US" b="1" dirty="0" smtClean="0"/>
              <a:t>best </a:t>
            </a:r>
            <a:r>
              <a:rPr lang="en-US" dirty="0" smtClean="0"/>
              <a:t>describes  how the use of antibiotics on certain bacteria affects natural selection? </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t>Natural selection is altered because bacteria are killed</a:t>
            </a:r>
          </a:p>
          <a:p>
            <a:pPr marL="457200" indent="-457200">
              <a:buFont typeface="+mj-lt"/>
              <a:buAutoNum type="alphaUcPeriod"/>
            </a:pPr>
            <a:r>
              <a:rPr lang="en-US" dirty="0" smtClean="0"/>
              <a:t>The rate of selection is decreased because the antibiotics kill only young bacteria </a:t>
            </a:r>
          </a:p>
          <a:p>
            <a:pPr marL="457200" indent="-457200">
              <a:buFont typeface="+mj-lt"/>
              <a:buAutoNum type="alphaUcPeriod"/>
            </a:pPr>
            <a:r>
              <a:rPr lang="en-US" dirty="0" smtClean="0"/>
              <a:t>Antibiotics alter natural selection by causing bacterial DNA to mutate</a:t>
            </a:r>
          </a:p>
          <a:p>
            <a:pPr marL="457200" indent="-457200">
              <a:buFont typeface="+mj-lt"/>
              <a:buAutoNum type="alphaUcPeriod"/>
            </a:pPr>
            <a:r>
              <a:rPr lang="en-US" dirty="0" smtClean="0">
                <a:solidFill>
                  <a:srgbClr val="FF0000"/>
                </a:solidFill>
              </a:rPr>
              <a:t>The rate of selection is increased because antibiotics do not kill the bacteria that are naturally resistant to them </a:t>
            </a:r>
            <a:endParaRPr lang="en-US" dirty="0">
              <a:solidFill>
                <a:srgbClr val="FF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7467600" cy="1143000"/>
          </a:xfrm>
        </p:spPr>
        <p:txBody>
          <a:bodyPr>
            <a:noAutofit/>
          </a:bodyPr>
          <a:lstStyle/>
          <a:p>
            <a:r>
              <a:rPr lang="en-US" sz="2700" dirty="0" smtClean="0"/>
              <a:t>A DNA molecule is made up of two strands of nucleotides, joined to form a double helix. Which statement describes how the strands are linked? </a:t>
            </a:r>
            <a:endParaRPr lang="en-US" sz="2700" dirty="0"/>
          </a:p>
        </p:txBody>
      </p:sp>
      <p:sp>
        <p:nvSpPr>
          <p:cNvPr id="3" name="Content Placeholder 2"/>
          <p:cNvSpPr>
            <a:spLocks noGrp="1"/>
          </p:cNvSpPr>
          <p:nvPr>
            <p:ph sz="quarter" idx="1"/>
          </p:nvPr>
        </p:nvSpPr>
        <p:spPr>
          <a:xfrm>
            <a:off x="381000" y="2438400"/>
            <a:ext cx="7467600" cy="4873752"/>
          </a:xfrm>
        </p:spPr>
        <p:txBody>
          <a:bodyPr/>
          <a:lstStyle/>
          <a:p>
            <a:pPr marL="457200" indent="-457200">
              <a:buFont typeface="+mj-lt"/>
              <a:buAutoNum type="alphaUcPeriod"/>
            </a:pPr>
            <a:r>
              <a:rPr lang="en-US" dirty="0" smtClean="0"/>
              <a:t>Each sugar in one strand is paired with a complementary base in the other strand</a:t>
            </a:r>
          </a:p>
          <a:p>
            <a:pPr marL="457200" indent="-457200">
              <a:buFont typeface="+mj-lt"/>
              <a:buAutoNum type="alphaUcPeriod"/>
            </a:pPr>
            <a:r>
              <a:rPr lang="en-US" dirty="0" smtClean="0"/>
              <a:t>Each sugar in one strand is paired with a complementary phosphate in the other strand</a:t>
            </a:r>
          </a:p>
          <a:p>
            <a:pPr marL="457200" indent="-457200">
              <a:buFont typeface="+mj-lt"/>
              <a:buAutoNum type="alphaUcPeriod"/>
            </a:pPr>
            <a:r>
              <a:rPr lang="en-US" dirty="0" smtClean="0"/>
              <a:t>Each phosphate in one strand is paired with a complementary phosphate in the other strand </a:t>
            </a:r>
          </a:p>
          <a:p>
            <a:pPr marL="457200" indent="-457200">
              <a:buFont typeface="+mj-lt"/>
              <a:buAutoNum type="alphaUcPeriod"/>
            </a:pPr>
            <a:r>
              <a:rPr lang="en-US" dirty="0" smtClean="0"/>
              <a:t>Each base in one strand is paired with a complementary base in the other strand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7467600" cy="1143000"/>
          </a:xfrm>
        </p:spPr>
        <p:txBody>
          <a:bodyPr>
            <a:normAutofit fontScale="90000"/>
          </a:bodyPr>
          <a:lstStyle/>
          <a:p>
            <a:r>
              <a:rPr lang="en-US" dirty="0" smtClean="0"/>
              <a:t>A DNA molecule is made up of two strands of nucleotides, joined to form a double helix. Which statement describes how the strands are linked? </a:t>
            </a:r>
            <a:endParaRPr lang="en-US" dirty="0"/>
          </a:p>
        </p:txBody>
      </p:sp>
      <p:sp>
        <p:nvSpPr>
          <p:cNvPr id="3" name="Content Placeholder 2"/>
          <p:cNvSpPr>
            <a:spLocks noGrp="1"/>
          </p:cNvSpPr>
          <p:nvPr>
            <p:ph sz="quarter" idx="1"/>
          </p:nvPr>
        </p:nvSpPr>
        <p:spPr>
          <a:xfrm>
            <a:off x="381000" y="2438400"/>
            <a:ext cx="7467600" cy="4873752"/>
          </a:xfrm>
        </p:spPr>
        <p:txBody>
          <a:bodyPr/>
          <a:lstStyle/>
          <a:p>
            <a:pPr marL="457200" indent="-457200">
              <a:buFont typeface="+mj-lt"/>
              <a:buAutoNum type="alphaUcPeriod"/>
            </a:pPr>
            <a:r>
              <a:rPr lang="en-US" dirty="0" smtClean="0"/>
              <a:t>Each sugar in one strand is paired with a complementary base in the other strand</a:t>
            </a:r>
          </a:p>
          <a:p>
            <a:pPr marL="457200" indent="-457200">
              <a:buFont typeface="+mj-lt"/>
              <a:buAutoNum type="alphaUcPeriod"/>
            </a:pPr>
            <a:r>
              <a:rPr lang="en-US" dirty="0" smtClean="0"/>
              <a:t>Each sugar in one strand is paired with a complementary phosphate in the other strand</a:t>
            </a:r>
          </a:p>
          <a:p>
            <a:pPr marL="457200" indent="-457200">
              <a:buFont typeface="+mj-lt"/>
              <a:buAutoNum type="alphaUcPeriod"/>
            </a:pPr>
            <a:r>
              <a:rPr lang="en-US" dirty="0" smtClean="0"/>
              <a:t>Each phosphate in one strand is paired with a complementary phosphate in the other strand </a:t>
            </a:r>
          </a:p>
          <a:p>
            <a:pPr marL="457200" indent="-457200">
              <a:buFont typeface="+mj-lt"/>
              <a:buAutoNum type="alphaUcPeriod"/>
            </a:pPr>
            <a:r>
              <a:rPr lang="en-US" dirty="0" smtClean="0">
                <a:solidFill>
                  <a:srgbClr val="FF0000"/>
                </a:solidFill>
              </a:rPr>
              <a:t>Each base in one strand is paired with a complementary base in the other strand </a:t>
            </a:r>
            <a:endParaRPr lang="en-US"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of the following is an ethical concern associated with using genetically engineered crop varieties?</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t>Genetically engineered varieties are unable to reproduce </a:t>
            </a:r>
          </a:p>
          <a:p>
            <a:pPr marL="457200" indent="-457200">
              <a:buFont typeface="+mj-lt"/>
              <a:buAutoNum type="alphaUcPeriod"/>
            </a:pPr>
            <a:r>
              <a:rPr lang="en-US" dirty="0" smtClean="0"/>
              <a:t>The use of genetically engineered seeds might educe genetic variation</a:t>
            </a:r>
          </a:p>
          <a:p>
            <a:pPr marL="457200" indent="-457200">
              <a:buFont typeface="+mj-lt"/>
              <a:buAutoNum type="alphaUcPeriod"/>
            </a:pPr>
            <a:r>
              <a:rPr lang="en-US" dirty="0" smtClean="0"/>
              <a:t>Genetically engineered crops required more water than regular crops</a:t>
            </a:r>
          </a:p>
          <a:p>
            <a:pPr marL="457200" indent="-457200">
              <a:buFont typeface="+mj-lt"/>
              <a:buAutoNum type="alphaUcPeriod"/>
            </a:pPr>
            <a:r>
              <a:rPr lang="en-US" dirty="0" smtClean="0">
                <a:solidFill>
                  <a:srgbClr val="FF0000"/>
                </a:solidFill>
              </a:rPr>
              <a:t>The short-term effects of eating genetically engineered foods are unknown.  </a:t>
            </a:r>
            <a:endParaRPr lang="en-US" dirty="0">
              <a:solidFill>
                <a:srgbClr val="FF00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 protein synthesis, which carries the individual amino acids that join to form a peptide chain?</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t>mRNA</a:t>
            </a:r>
          </a:p>
          <a:p>
            <a:pPr marL="457200" indent="-457200">
              <a:buFont typeface="+mj-lt"/>
              <a:buAutoNum type="alphaUcPeriod"/>
            </a:pPr>
            <a:r>
              <a:rPr lang="en-US" dirty="0" err="1" smtClean="0"/>
              <a:t>tRNA</a:t>
            </a:r>
            <a:endParaRPr lang="en-US" dirty="0" smtClean="0"/>
          </a:p>
          <a:p>
            <a:pPr marL="457200" indent="-457200">
              <a:buFont typeface="+mj-lt"/>
              <a:buAutoNum type="alphaUcPeriod"/>
            </a:pPr>
            <a:r>
              <a:rPr lang="en-US" dirty="0" err="1" smtClean="0"/>
              <a:t>rRNA</a:t>
            </a:r>
            <a:endParaRPr lang="en-US" dirty="0" smtClean="0"/>
          </a:p>
          <a:p>
            <a:pPr marL="457200" indent="-457200">
              <a:buFont typeface="+mj-lt"/>
              <a:buAutoNum type="alphaUcPeriod"/>
            </a:pPr>
            <a:r>
              <a:rPr lang="en-US" dirty="0" smtClean="0"/>
              <a:t>DNA </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 protein synthesis, which carries the individual amino acids that join to form a peptide chain?</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t>mRNA</a:t>
            </a:r>
          </a:p>
          <a:p>
            <a:pPr marL="457200" indent="-457200">
              <a:buFont typeface="+mj-lt"/>
              <a:buAutoNum type="alphaUcPeriod"/>
            </a:pPr>
            <a:r>
              <a:rPr lang="en-US" dirty="0" err="1" smtClean="0">
                <a:solidFill>
                  <a:srgbClr val="FF0000"/>
                </a:solidFill>
              </a:rPr>
              <a:t>tRNA</a:t>
            </a:r>
            <a:endParaRPr lang="en-US" dirty="0" smtClean="0">
              <a:solidFill>
                <a:srgbClr val="FF0000"/>
              </a:solidFill>
            </a:endParaRPr>
          </a:p>
          <a:p>
            <a:pPr marL="457200" indent="-457200">
              <a:buFont typeface="+mj-lt"/>
              <a:buAutoNum type="alphaUcPeriod"/>
            </a:pPr>
            <a:r>
              <a:rPr lang="en-US" dirty="0" err="1" smtClean="0"/>
              <a:t>rRNA</a:t>
            </a:r>
            <a:endParaRPr lang="en-US" dirty="0" smtClean="0"/>
          </a:p>
          <a:p>
            <a:pPr marL="457200" indent="-457200">
              <a:buFont typeface="+mj-lt"/>
              <a:buAutoNum type="alphaUcPeriod"/>
            </a:pPr>
            <a:r>
              <a:rPr lang="en-US" dirty="0" smtClean="0"/>
              <a:t>DNA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 what way does crossing-over influence the genetic variation of offspring? </a:t>
            </a:r>
            <a:endParaRPr lang="en-US" dirty="0"/>
          </a:p>
        </p:txBody>
      </p:sp>
      <p:sp>
        <p:nvSpPr>
          <p:cNvPr id="3" name="Content Placeholder 2"/>
          <p:cNvSpPr>
            <a:spLocks noGrp="1"/>
          </p:cNvSpPr>
          <p:nvPr>
            <p:ph sz="quarter" idx="1"/>
          </p:nvPr>
        </p:nvSpPr>
        <p:spPr/>
        <p:txBody>
          <a:bodyPr>
            <a:normAutofit lnSpcReduction="10000"/>
          </a:bodyPr>
          <a:lstStyle/>
          <a:p>
            <a:pPr marL="457200" indent="-457200">
              <a:buFont typeface="+mj-lt"/>
              <a:buAutoNum type="alphaUcPeriod"/>
            </a:pPr>
            <a:r>
              <a:rPr lang="en-US" dirty="0" smtClean="0"/>
              <a:t>Genes from both parents are interchanged, which increase the number of possible combination that the offspring can receive </a:t>
            </a:r>
          </a:p>
          <a:p>
            <a:pPr marL="457200" indent="-457200">
              <a:buFont typeface="+mj-lt"/>
              <a:buAutoNum type="alphaUcPeriod"/>
            </a:pPr>
            <a:r>
              <a:rPr lang="en-US" dirty="0" smtClean="0"/>
              <a:t>Chromosomes from both parents are interchanged, which increase the number of possible combination that the offspring can receive </a:t>
            </a:r>
          </a:p>
          <a:p>
            <a:pPr marL="457200" indent="-457200">
              <a:buFont typeface="+mj-lt"/>
              <a:buAutoNum type="alphaUcPeriod"/>
            </a:pPr>
            <a:r>
              <a:rPr lang="en-US" dirty="0" smtClean="0"/>
              <a:t>Genes from both parents are kept separate, which reduces the number of possible combination that the offspring can receive </a:t>
            </a:r>
          </a:p>
          <a:p>
            <a:pPr marL="457200" indent="-457200">
              <a:buFont typeface="+mj-lt"/>
              <a:buAutoNum type="alphaUcPeriod"/>
            </a:pPr>
            <a:r>
              <a:rPr lang="en-US" dirty="0" smtClean="0"/>
              <a:t>Chromosomes from both parents are kept separate, which reduces the number of possible combination that the offspring can receive </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 what way does crossing-over influence the genetic variation of offspring? </a:t>
            </a:r>
            <a:endParaRPr lang="en-US" dirty="0"/>
          </a:p>
        </p:txBody>
      </p:sp>
      <p:sp>
        <p:nvSpPr>
          <p:cNvPr id="3" name="Content Placeholder 2"/>
          <p:cNvSpPr>
            <a:spLocks noGrp="1"/>
          </p:cNvSpPr>
          <p:nvPr>
            <p:ph sz="quarter" idx="1"/>
          </p:nvPr>
        </p:nvSpPr>
        <p:spPr/>
        <p:txBody>
          <a:bodyPr>
            <a:normAutofit lnSpcReduction="10000"/>
          </a:bodyPr>
          <a:lstStyle/>
          <a:p>
            <a:pPr marL="457200" indent="-457200">
              <a:buFont typeface="+mj-lt"/>
              <a:buAutoNum type="alphaUcPeriod"/>
            </a:pPr>
            <a:r>
              <a:rPr lang="en-US" dirty="0" smtClean="0">
                <a:solidFill>
                  <a:srgbClr val="FF0000"/>
                </a:solidFill>
              </a:rPr>
              <a:t>Genes from both parents are interchanged, which increase the number of possible combination that the offspring can receive </a:t>
            </a:r>
          </a:p>
          <a:p>
            <a:pPr marL="457200" indent="-457200">
              <a:buFont typeface="+mj-lt"/>
              <a:buAutoNum type="alphaUcPeriod"/>
            </a:pPr>
            <a:r>
              <a:rPr lang="en-US" dirty="0" smtClean="0"/>
              <a:t>Chromosomes from both parents are interchanged, which increase the number of possible combination that the offspring can receive </a:t>
            </a:r>
          </a:p>
          <a:p>
            <a:pPr marL="457200" indent="-457200">
              <a:buFont typeface="+mj-lt"/>
              <a:buAutoNum type="alphaUcPeriod"/>
            </a:pPr>
            <a:r>
              <a:rPr lang="en-US" dirty="0" smtClean="0"/>
              <a:t>Genes from both parents are kept separate, which reduces the number of possible combination that the offspring can receive </a:t>
            </a:r>
          </a:p>
          <a:p>
            <a:pPr marL="457200" indent="-457200">
              <a:buFont typeface="+mj-lt"/>
              <a:buAutoNum type="alphaUcPeriod"/>
            </a:pPr>
            <a:r>
              <a:rPr lang="en-US" dirty="0" smtClean="0"/>
              <a:t>Chromosomes from both parents are kept separate, which reduces the number of possible combination that the offspring can receive </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19200"/>
            <a:ext cx="7467600" cy="1143000"/>
          </a:xfrm>
        </p:spPr>
        <p:txBody>
          <a:bodyPr>
            <a:normAutofit fontScale="90000"/>
          </a:bodyPr>
          <a:lstStyle/>
          <a:p>
            <a:r>
              <a:rPr lang="en-US" dirty="0" smtClean="0"/>
              <a:t>One parent is heterozygous for type B blood. The other parent has type AB blood. Which fraction of their children will have type O blood. </a:t>
            </a:r>
            <a:endParaRPr lang="en-US" dirty="0"/>
          </a:p>
        </p:txBody>
      </p:sp>
      <p:sp>
        <p:nvSpPr>
          <p:cNvPr id="3" name="Content Placeholder 2"/>
          <p:cNvSpPr>
            <a:spLocks noGrp="1"/>
          </p:cNvSpPr>
          <p:nvPr>
            <p:ph sz="quarter" idx="1"/>
          </p:nvPr>
        </p:nvSpPr>
        <p:spPr>
          <a:xfrm>
            <a:off x="381000" y="3124200"/>
            <a:ext cx="7467600" cy="4873752"/>
          </a:xfrm>
        </p:spPr>
        <p:txBody>
          <a:bodyPr/>
          <a:lstStyle/>
          <a:p>
            <a:pPr marL="457200" indent="-457200">
              <a:buFont typeface="+mj-lt"/>
              <a:buAutoNum type="alphaUcPeriod"/>
            </a:pPr>
            <a:r>
              <a:rPr lang="en-US" dirty="0" smtClean="0"/>
              <a:t>Three-fourths of their children will have type O blood</a:t>
            </a:r>
          </a:p>
          <a:p>
            <a:pPr marL="457200" indent="-457200">
              <a:buFont typeface="+mj-lt"/>
              <a:buAutoNum type="alphaUcPeriod"/>
            </a:pPr>
            <a:r>
              <a:rPr lang="en-US" dirty="0" smtClean="0"/>
              <a:t>Half of their children will have type O blood</a:t>
            </a:r>
          </a:p>
          <a:p>
            <a:pPr marL="457200" indent="-457200">
              <a:buFont typeface="+mj-lt"/>
              <a:buAutoNum type="alphaUcPeriod"/>
            </a:pPr>
            <a:r>
              <a:rPr lang="en-US" dirty="0" smtClean="0"/>
              <a:t>One-fourth of their children will have type O blood</a:t>
            </a:r>
          </a:p>
          <a:p>
            <a:pPr marL="457200" indent="-457200">
              <a:buFont typeface="+mj-lt"/>
              <a:buAutoNum type="alphaUcPeriod"/>
            </a:pPr>
            <a:r>
              <a:rPr lang="en-US" dirty="0" smtClean="0"/>
              <a:t>None of their children will have type O blood </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19200"/>
            <a:ext cx="7467600" cy="1143000"/>
          </a:xfrm>
        </p:spPr>
        <p:txBody>
          <a:bodyPr>
            <a:normAutofit fontScale="90000"/>
          </a:bodyPr>
          <a:lstStyle/>
          <a:p>
            <a:r>
              <a:rPr lang="en-US" dirty="0" smtClean="0"/>
              <a:t>One parent is heterozygous for type B blood. The other parent has type AB blood. Which fraction of their children will have type O blood. </a:t>
            </a:r>
            <a:endParaRPr lang="en-US" dirty="0"/>
          </a:p>
        </p:txBody>
      </p:sp>
      <p:sp>
        <p:nvSpPr>
          <p:cNvPr id="3" name="Content Placeholder 2"/>
          <p:cNvSpPr>
            <a:spLocks noGrp="1"/>
          </p:cNvSpPr>
          <p:nvPr>
            <p:ph sz="quarter" idx="1"/>
          </p:nvPr>
        </p:nvSpPr>
        <p:spPr>
          <a:xfrm>
            <a:off x="381000" y="3124200"/>
            <a:ext cx="7467600" cy="4873752"/>
          </a:xfrm>
        </p:spPr>
        <p:txBody>
          <a:bodyPr/>
          <a:lstStyle/>
          <a:p>
            <a:pPr marL="457200" indent="-457200">
              <a:buFont typeface="+mj-lt"/>
              <a:buAutoNum type="alphaUcPeriod"/>
            </a:pPr>
            <a:r>
              <a:rPr lang="en-US" dirty="0" smtClean="0"/>
              <a:t>Three-fourths of their children will have type O blood</a:t>
            </a:r>
          </a:p>
          <a:p>
            <a:pPr marL="457200" indent="-457200">
              <a:buFont typeface="+mj-lt"/>
              <a:buAutoNum type="alphaUcPeriod"/>
            </a:pPr>
            <a:r>
              <a:rPr lang="en-US" dirty="0" smtClean="0"/>
              <a:t>Half of their children will have type O blood</a:t>
            </a:r>
          </a:p>
          <a:p>
            <a:pPr marL="457200" indent="-457200">
              <a:buFont typeface="+mj-lt"/>
              <a:buAutoNum type="alphaUcPeriod"/>
            </a:pPr>
            <a:r>
              <a:rPr lang="en-US" dirty="0" smtClean="0"/>
              <a:t>One-fourth of their children will have type O blood</a:t>
            </a:r>
          </a:p>
          <a:p>
            <a:pPr marL="457200" indent="-457200">
              <a:buFont typeface="+mj-lt"/>
              <a:buAutoNum type="alphaUcPeriod"/>
            </a:pPr>
            <a:r>
              <a:rPr lang="en-US" dirty="0" smtClean="0">
                <a:solidFill>
                  <a:srgbClr val="FF0000"/>
                </a:solidFill>
              </a:rPr>
              <a:t>None of their children will have type O blood </a:t>
            </a:r>
            <a:endParaRPr lang="en-US" dirty="0">
              <a:solidFill>
                <a:srgbClr val="FF00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467600" cy="1143000"/>
          </a:xfrm>
        </p:spPr>
        <p:txBody>
          <a:bodyPr>
            <a:noAutofit/>
          </a:bodyPr>
          <a:lstStyle/>
          <a:p>
            <a:r>
              <a:rPr lang="en-US" sz="2700" dirty="0" smtClean="0"/>
              <a:t>Some cotton plants have been genetically engineered to contain a gene that protects them from certain insects. Which is a way in which these genetically engineered cotton plants can benefit society? </a:t>
            </a:r>
            <a:endParaRPr lang="en-US" sz="2700" dirty="0"/>
          </a:p>
        </p:txBody>
      </p:sp>
      <p:sp>
        <p:nvSpPr>
          <p:cNvPr id="3" name="Content Placeholder 2"/>
          <p:cNvSpPr>
            <a:spLocks noGrp="1"/>
          </p:cNvSpPr>
          <p:nvPr>
            <p:ph sz="quarter" idx="1"/>
          </p:nvPr>
        </p:nvSpPr>
        <p:spPr>
          <a:xfrm>
            <a:off x="457200" y="2819400"/>
            <a:ext cx="7467600" cy="4873752"/>
          </a:xfrm>
        </p:spPr>
        <p:txBody>
          <a:bodyPr/>
          <a:lstStyle/>
          <a:p>
            <a:pPr marL="457200" indent="-457200">
              <a:buFont typeface="+mj-lt"/>
              <a:buAutoNum type="alphaUcPeriod"/>
            </a:pPr>
            <a:r>
              <a:rPr lang="en-US" dirty="0" smtClean="0"/>
              <a:t>Faster production of cotton </a:t>
            </a:r>
          </a:p>
          <a:p>
            <a:pPr marL="457200" indent="-457200">
              <a:buFont typeface="+mj-lt"/>
              <a:buAutoNum type="alphaUcPeriod"/>
            </a:pPr>
            <a:r>
              <a:rPr lang="en-US" dirty="0" smtClean="0"/>
              <a:t>Less soil erosion</a:t>
            </a:r>
          </a:p>
          <a:p>
            <a:pPr marL="457200" indent="-457200">
              <a:buFont typeface="+mj-lt"/>
              <a:buAutoNum type="alphaUcPeriod"/>
            </a:pPr>
            <a:r>
              <a:rPr lang="en-US" dirty="0" smtClean="0"/>
              <a:t>Increased genetic variation</a:t>
            </a:r>
          </a:p>
          <a:p>
            <a:pPr marL="457200" indent="-457200">
              <a:buFont typeface="+mj-lt"/>
              <a:buAutoNum type="alphaUcPeriod"/>
            </a:pPr>
            <a:r>
              <a:rPr lang="en-US" dirty="0" smtClean="0"/>
              <a:t>Less need for pesticides </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534" y="1386385"/>
            <a:ext cx="7467600" cy="1143000"/>
          </a:xfrm>
        </p:spPr>
        <p:txBody>
          <a:bodyPr>
            <a:noAutofit/>
          </a:bodyPr>
          <a:lstStyle/>
          <a:p>
            <a:r>
              <a:rPr lang="en-US" sz="2700" dirty="0" smtClean="0"/>
              <a:t>Some cotton plants have been genetically engineered to contain a gene that protects them from certain insects. Which is a way in which these genetically engineered cotton plants can benefit society? </a:t>
            </a:r>
            <a:endParaRPr lang="en-US" sz="2700" dirty="0"/>
          </a:p>
        </p:txBody>
      </p:sp>
      <p:sp>
        <p:nvSpPr>
          <p:cNvPr id="3" name="Content Placeholder 2"/>
          <p:cNvSpPr>
            <a:spLocks noGrp="1"/>
          </p:cNvSpPr>
          <p:nvPr>
            <p:ph sz="quarter" idx="1"/>
          </p:nvPr>
        </p:nvSpPr>
        <p:spPr>
          <a:xfrm>
            <a:off x="511791" y="2971800"/>
            <a:ext cx="7467600" cy="4873752"/>
          </a:xfrm>
        </p:spPr>
        <p:txBody>
          <a:bodyPr/>
          <a:lstStyle/>
          <a:p>
            <a:pPr marL="457200" indent="-457200">
              <a:buFont typeface="+mj-lt"/>
              <a:buAutoNum type="alphaUcPeriod"/>
            </a:pPr>
            <a:r>
              <a:rPr lang="en-US" dirty="0" smtClean="0"/>
              <a:t>Faster production of cotton </a:t>
            </a:r>
          </a:p>
          <a:p>
            <a:pPr marL="457200" indent="-457200">
              <a:buFont typeface="+mj-lt"/>
              <a:buAutoNum type="alphaUcPeriod"/>
            </a:pPr>
            <a:r>
              <a:rPr lang="en-US" dirty="0" smtClean="0"/>
              <a:t>Less soil erosion</a:t>
            </a:r>
          </a:p>
          <a:p>
            <a:pPr marL="457200" indent="-457200">
              <a:buFont typeface="+mj-lt"/>
              <a:buAutoNum type="alphaUcPeriod"/>
            </a:pPr>
            <a:r>
              <a:rPr lang="en-US" dirty="0" smtClean="0"/>
              <a:t>Increased genetic variation</a:t>
            </a:r>
          </a:p>
          <a:p>
            <a:pPr marL="457200" indent="-457200">
              <a:buFont typeface="+mj-lt"/>
              <a:buAutoNum type="alphaUcPeriod"/>
            </a:pPr>
            <a:r>
              <a:rPr lang="en-US" dirty="0" smtClean="0">
                <a:solidFill>
                  <a:srgbClr val="FF0000"/>
                </a:solidFill>
              </a:rPr>
              <a:t>Less need for pesticides </a:t>
            </a:r>
            <a:endParaRPr lang="en-US" dirty="0">
              <a:solidFill>
                <a:srgbClr val="FF000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represent the </a:t>
            </a:r>
            <a:r>
              <a:rPr lang="en-US" b="1" dirty="0" smtClean="0"/>
              <a:t>most </a:t>
            </a:r>
            <a:r>
              <a:rPr lang="en-US" dirty="0" smtClean="0"/>
              <a:t>significant ethical issue regarding research and medical treatments using stem cells ?</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t>The use of adult stem cell tissue</a:t>
            </a:r>
          </a:p>
          <a:p>
            <a:pPr marL="457200" indent="-457200">
              <a:buFont typeface="+mj-lt"/>
              <a:buAutoNum type="alphaUcPeriod"/>
            </a:pPr>
            <a:r>
              <a:rPr lang="en-US" dirty="0" smtClean="0"/>
              <a:t>The use of embryonic stem cell tissue</a:t>
            </a:r>
          </a:p>
          <a:p>
            <a:pPr marL="457200" indent="-457200">
              <a:buFont typeface="+mj-lt"/>
              <a:buAutoNum type="alphaUcPeriod"/>
            </a:pPr>
            <a:r>
              <a:rPr lang="en-US" dirty="0" smtClean="0"/>
              <a:t>The loss of genetic variation</a:t>
            </a:r>
          </a:p>
          <a:p>
            <a:pPr marL="457200" indent="-457200">
              <a:buFont typeface="+mj-lt"/>
              <a:buAutoNum type="alphaUcPeriod"/>
            </a:pPr>
            <a:r>
              <a:rPr lang="en-US" dirty="0" smtClean="0"/>
              <a:t>The patenting of human genes</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represent the </a:t>
            </a:r>
            <a:r>
              <a:rPr lang="en-US" b="1" dirty="0" smtClean="0"/>
              <a:t>most </a:t>
            </a:r>
            <a:r>
              <a:rPr lang="en-US" dirty="0" smtClean="0"/>
              <a:t> significant ethical issue regarding research and medical treatments using stem cells ?</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t>The use of adult stem cell tissue</a:t>
            </a:r>
          </a:p>
          <a:p>
            <a:pPr marL="457200" indent="-457200">
              <a:buFont typeface="+mj-lt"/>
              <a:buAutoNum type="alphaUcPeriod"/>
            </a:pPr>
            <a:r>
              <a:rPr lang="en-US" dirty="0" smtClean="0">
                <a:solidFill>
                  <a:srgbClr val="FF0000"/>
                </a:solidFill>
              </a:rPr>
              <a:t>The use of embryonic stem cell tissue</a:t>
            </a:r>
          </a:p>
          <a:p>
            <a:pPr marL="457200" indent="-457200">
              <a:buFont typeface="+mj-lt"/>
              <a:buAutoNum type="alphaUcPeriod"/>
            </a:pPr>
            <a:r>
              <a:rPr lang="en-US" dirty="0" smtClean="0"/>
              <a:t>The loss of genetic variation</a:t>
            </a:r>
          </a:p>
          <a:p>
            <a:pPr marL="457200" indent="-457200">
              <a:buFont typeface="+mj-lt"/>
              <a:buAutoNum type="alphaUcPeriod"/>
            </a:pPr>
            <a:r>
              <a:rPr lang="en-US" dirty="0" smtClean="0"/>
              <a:t>The patenting of human genes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7467600" cy="11430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a strand of DNA has these bases:</a:t>
            </a:r>
            <a:br>
              <a:rPr lang="en-US" dirty="0" smtClean="0"/>
            </a:br>
            <a:r>
              <a:rPr lang="en-US" dirty="0" smtClean="0"/>
              <a:t/>
            </a:r>
            <a:br>
              <a:rPr lang="en-US" dirty="0" smtClean="0"/>
            </a:br>
            <a:r>
              <a:rPr lang="en-US" dirty="0" smtClean="0"/>
              <a:t>TGA CGG ATC GAT </a:t>
            </a:r>
            <a:br>
              <a:rPr lang="en-US" dirty="0" smtClean="0"/>
            </a:br>
            <a:endParaRPr lang="en-US" dirty="0"/>
          </a:p>
        </p:txBody>
      </p:sp>
      <p:sp>
        <p:nvSpPr>
          <p:cNvPr id="3" name="Content Placeholder 2"/>
          <p:cNvSpPr>
            <a:spLocks noGrp="1"/>
          </p:cNvSpPr>
          <p:nvPr>
            <p:ph sz="quarter" idx="1"/>
          </p:nvPr>
        </p:nvSpPr>
        <p:spPr>
          <a:xfrm>
            <a:off x="533400" y="1984248"/>
            <a:ext cx="7467600" cy="4873752"/>
          </a:xfrm>
        </p:spPr>
        <p:txBody>
          <a:bodyPr/>
          <a:lstStyle/>
          <a:p>
            <a:pPr marL="457200" indent="-457200">
              <a:buNone/>
            </a:pPr>
            <a:r>
              <a:rPr lang="en-US" dirty="0" smtClean="0"/>
              <a:t>What is the complementary DNA strand?</a:t>
            </a:r>
          </a:p>
          <a:p>
            <a:pPr marL="457200" indent="-457200">
              <a:buNone/>
            </a:pPr>
            <a:endParaRPr lang="en-US" dirty="0" smtClean="0"/>
          </a:p>
          <a:p>
            <a:pPr marL="457200" indent="-457200">
              <a:buFont typeface="+mj-lt"/>
              <a:buAutoNum type="alphaUcPeriod"/>
            </a:pPr>
            <a:r>
              <a:rPr lang="en-US" dirty="0" smtClean="0"/>
              <a:t>CUG UAA GCU AGC </a:t>
            </a:r>
          </a:p>
          <a:p>
            <a:pPr marL="457200" indent="-457200">
              <a:buFont typeface="+mj-lt"/>
              <a:buAutoNum type="alphaUcPeriod"/>
            </a:pPr>
            <a:r>
              <a:rPr lang="en-US" dirty="0" smtClean="0"/>
              <a:t>CTG TAA GCT AGC</a:t>
            </a:r>
          </a:p>
          <a:p>
            <a:pPr marL="457200" indent="-457200">
              <a:buFont typeface="+mj-lt"/>
              <a:buAutoNum type="alphaUcPeriod"/>
            </a:pPr>
            <a:r>
              <a:rPr lang="en-US" dirty="0" smtClean="0"/>
              <a:t>ACU GCC UAG CUA </a:t>
            </a:r>
          </a:p>
          <a:p>
            <a:pPr marL="457200" indent="-457200">
              <a:buFont typeface="+mj-lt"/>
              <a:buAutoNum type="alphaUcPeriod"/>
            </a:pPr>
            <a:r>
              <a:rPr lang="en-US" dirty="0" smtClean="0"/>
              <a:t>ACT GCC TAG CTA</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7467600" cy="1143000"/>
          </a:xfrm>
        </p:spPr>
        <p:txBody>
          <a:bodyPr>
            <a:noAutofit/>
          </a:bodyPr>
          <a:lstStyle/>
          <a:p>
            <a:pPr algn="just"/>
            <a:r>
              <a:rPr lang="en-US" sz="2400" dirty="0" smtClean="0"/>
              <a:t/>
            </a:r>
            <a:br>
              <a:rPr lang="en-US" sz="2400" dirty="0" smtClean="0"/>
            </a:br>
            <a:r>
              <a:rPr lang="en-US" sz="2400" dirty="0" smtClean="0"/>
              <a:t/>
            </a:r>
            <a:br>
              <a:rPr lang="en-US" sz="2400" dirty="0" smtClean="0"/>
            </a:br>
            <a:r>
              <a:rPr lang="en-US" sz="2400" dirty="0" smtClean="0"/>
              <a:t>this diagram shows the bones of a human arm, a bird wing, a dog’s front leg, and a whale’s flipper.  Together, these structures indicate that the four organisms share a common ancestor. What are  these types of structures called? </a:t>
            </a:r>
            <a:endParaRPr lang="en-US" sz="2400" dirty="0"/>
          </a:p>
        </p:txBody>
      </p:sp>
      <p:sp>
        <p:nvSpPr>
          <p:cNvPr id="3" name="Content Placeholder 2"/>
          <p:cNvSpPr>
            <a:spLocks noGrp="1"/>
          </p:cNvSpPr>
          <p:nvPr>
            <p:ph sz="quarter" idx="1"/>
          </p:nvPr>
        </p:nvSpPr>
        <p:spPr>
          <a:xfrm>
            <a:off x="304800" y="2514600"/>
            <a:ext cx="7467600" cy="4873752"/>
          </a:xfrm>
        </p:spPr>
        <p:txBody>
          <a:bodyPr/>
          <a:lstStyle/>
          <a:p>
            <a:pPr marL="457200" indent="-457200">
              <a:buFont typeface="+mj-lt"/>
              <a:buAutoNum type="alphaUcPeriod"/>
            </a:pPr>
            <a:r>
              <a:rPr lang="en-US" dirty="0" smtClean="0"/>
              <a:t>Embryological structures</a:t>
            </a:r>
          </a:p>
          <a:p>
            <a:pPr marL="457200" indent="-457200">
              <a:buFont typeface="+mj-lt"/>
              <a:buAutoNum type="alphaUcPeriod"/>
            </a:pPr>
            <a:r>
              <a:rPr lang="en-US" dirty="0" smtClean="0"/>
              <a:t>Vestigial structures</a:t>
            </a:r>
          </a:p>
          <a:p>
            <a:pPr marL="457200" indent="-457200">
              <a:buFont typeface="+mj-lt"/>
              <a:buAutoNum type="alphaUcPeriod"/>
            </a:pPr>
            <a:r>
              <a:rPr lang="en-US" dirty="0" smtClean="0"/>
              <a:t>Homologous structures </a:t>
            </a:r>
          </a:p>
          <a:p>
            <a:pPr marL="457200" indent="-457200">
              <a:buFont typeface="+mj-lt"/>
              <a:buAutoNum type="alphaUcPeriod"/>
            </a:pPr>
            <a:r>
              <a:rPr lang="en-US" dirty="0" smtClean="0"/>
              <a:t>Analogous structures </a:t>
            </a:r>
            <a:endParaRPr lang="en-US" dirty="0"/>
          </a:p>
        </p:txBody>
      </p:sp>
      <p:pic>
        <p:nvPicPr>
          <p:cNvPr id="4" name="Picture 4" descr="http://itc.gsw.edu/faculty/bcarter/histgeol/paleo2/limb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4306119"/>
            <a:ext cx="5257800" cy="255188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447800"/>
            <a:ext cx="8305800" cy="1143000"/>
          </a:xfrm>
        </p:spPr>
        <p:txBody>
          <a:bodyPr>
            <a:noAutofit/>
          </a:bodyPr>
          <a:lstStyle/>
          <a:p>
            <a:pPr algn="just"/>
            <a:r>
              <a:rPr lang="en-US" sz="2700" dirty="0" smtClean="0"/>
              <a:t/>
            </a:r>
            <a:br>
              <a:rPr lang="en-US" sz="2700" dirty="0" smtClean="0"/>
            </a:br>
            <a:r>
              <a:rPr lang="en-US" sz="2700" dirty="0" smtClean="0"/>
              <a:t/>
            </a:r>
            <a:br>
              <a:rPr lang="en-US" sz="2700" dirty="0" smtClean="0"/>
            </a:br>
            <a:r>
              <a:rPr lang="en-US" sz="2700" dirty="0" smtClean="0"/>
              <a:t>this diagram shows the bones of a human arm, a bird wing, a dog’s front leg, and a whale’s flipper. Together, these structures indicate that the four organisms share a common ancestor. What are  these types of structures called? </a:t>
            </a:r>
            <a:endParaRPr lang="en-US" sz="2700" dirty="0"/>
          </a:p>
        </p:txBody>
      </p:sp>
      <p:sp>
        <p:nvSpPr>
          <p:cNvPr id="3" name="Content Placeholder 2"/>
          <p:cNvSpPr>
            <a:spLocks noGrp="1"/>
          </p:cNvSpPr>
          <p:nvPr>
            <p:ph sz="quarter" idx="1"/>
          </p:nvPr>
        </p:nvSpPr>
        <p:spPr>
          <a:xfrm>
            <a:off x="152400" y="2590800"/>
            <a:ext cx="7467600" cy="4873752"/>
          </a:xfrm>
        </p:spPr>
        <p:txBody>
          <a:bodyPr/>
          <a:lstStyle/>
          <a:p>
            <a:pPr marL="457200" indent="-457200">
              <a:buFont typeface="+mj-lt"/>
              <a:buAutoNum type="alphaUcPeriod"/>
            </a:pPr>
            <a:r>
              <a:rPr lang="en-US" dirty="0" smtClean="0"/>
              <a:t>Embryological structures</a:t>
            </a:r>
          </a:p>
          <a:p>
            <a:pPr marL="457200" indent="-457200">
              <a:buFont typeface="+mj-lt"/>
              <a:buAutoNum type="alphaUcPeriod"/>
            </a:pPr>
            <a:r>
              <a:rPr lang="en-US" dirty="0" smtClean="0"/>
              <a:t>Vestigial structures</a:t>
            </a:r>
          </a:p>
          <a:p>
            <a:pPr marL="457200" indent="-457200">
              <a:buFont typeface="+mj-lt"/>
              <a:buAutoNum type="alphaUcPeriod"/>
            </a:pPr>
            <a:r>
              <a:rPr lang="en-US" dirty="0" smtClean="0">
                <a:solidFill>
                  <a:srgbClr val="FF0000"/>
                </a:solidFill>
              </a:rPr>
              <a:t>Homologous structures </a:t>
            </a:r>
          </a:p>
          <a:p>
            <a:pPr marL="457200" indent="-457200">
              <a:buFont typeface="+mj-lt"/>
              <a:buAutoNum type="alphaUcPeriod"/>
            </a:pPr>
            <a:r>
              <a:rPr lang="en-US" dirty="0" smtClean="0"/>
              <a:t>Analogous structures </a:t>
            </a:r>
            <a:endParaRPr lang="en-US" dirty="0"/>
          </a:p>
        </p:txBody>
      </p:sp>
      <p:pic>
        <p:nvPicPr>
          <p:cNvPr id="4100" name="Picture 4" descr="http://itc.gsw.edu/faculty/bcarter/histgeol/paleo2/limb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74827" y="4038600"/>
            <a:ext cx="5257800" cy="255188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Which statement </a:t>
            </a:r>
            <a:r>
              <a:rPr lang="en-US" sz="2400" b="1" dirty="0" smtClean="0"/>
              <a:t>best </a:t>
            </a:r>
            <a:r>
              <a:rPr lang="en-US" sz="2400" dirty="0" smtClean="0"/>
              <a:t>describes how the biological classification system has changed since it was developed by </a:t>
            </a:r>
            <a:r>
              <a:rPr lang="en-US" sz="2400" dirty="0" err="1" smtClean="0"/>
              <a:t>carolous</a:t>
            </a:r>
            <a:r>
              <a:rPr lang="en-US" sz="2400" dirty="0" smtClean="0"/>
              <a:t> </a:t>
            </a:r>
            <a:r>
              <a:rPr lang="en-US" sz="2400" dirty="0" err="1" smtClean="0"/>
              <a:t>linnaeus</a:t>
            </a:r>
            <a:r>
              <a:rPr lang="en-US" sz="2400" dirty="0" smtClean="0"/>
              <a:t>?</a:t>
            </a:r>
            <a:endParaRPr lang="en-US" sz="2400"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t>Advances in technology and knowledge have confirmed the original system. It has not change over time </a:t>
            </a:r>
          </a:p>
          <a:p>
            <a:pPr marL="457200" indent="-457200">
              <a:buFont typeface="+mj-lt"/>
              <a:buAutoNum type="alphaUcPeriod"/>
            </a:pPr>
            <a:r>
              <a:rPr lang="en-US" dirty="0" smtClean="0"/>
              <a:t>The system developed by Linnaeus have been combined with Aristotle's system of  grouping plants and animals </a:t>
            </a:r>
          </a:p>
          <a:p>
            <a:pPr marL="457200" indent="-457200">
              <a:buFont typeface="+mj-lt"/>
              <a:buAutoNum type="alphaUcPeriod"/>
            </a:pPr>
            <a:r>
              <a:rPr lang="en-US" dirty="0" smtClean="0"/>
              <a:t>As technology has advanced and knowledge has increased, the system developed by Linnaeus have undergone many changes</a:t>
            </a:r>
          </a:p>
          <a:p>
            <a:pPr marL="457200" indent="-457200">
              <a:buFont typeface="+mj-lt"/>
              <a:buAutoNum type="alphaUcPeriod"/>
            </a:pPr>
            <a:r>
              <a:rPr lang="en-US" dirty="0" smtClean="0"/>
              <a:t>As technology have advanced and knowledge have increased, the system developed by Linnaeus have been completely discarded. </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Which statement </a:t>
            </a:r>
            <a:r>
              <a:rPr lang="en-US" sz="2400" b="1" dirty="0" smtClean="0"/>
              <a:t>best </a:t>
            </a:r>
            <a:r>
              <a:rPr lang="en-US" sz="2400" dirty="0" smtClean="0"/>
              <a:t>describes how the biological classification system has changed since it was developed by </a:t>
            </a:r>
            <a:r>
              <a:rPr lang="en-US" sz="2400" dirty="0" err="1" smtClean="0"/>
              <a:t>carolous</a:t>
            </a:r>
            <a:r>
              <a:rPr lang="en-US" sz="2400" dirty="0" smtClean="0"/>
              <a:t> </a:t>
            </a:r>
            <a:r>
              <a:rPr lang="en-US" sz="2400" dirty="0" err="1" smtClean="0"/>
              <a:t>linnaeus</a:t>
            </a:r>
            <a:r>
              <a:rPr lang="en-US" sz="2400" dirty="0" smtClean="0"/>
              <a:t>?</a:t>
            </a:r>
            <a:endParaRPr lang="en-US" sz="2400"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t>Advances in technology and knowledge have confirmed the original system. It has not change over time </a:t>
            </a:r>
          </a:p>
          <a:p>
            <a:pPr marL="457200" indent="-457200">
              <a:buFont typeface="+mj-lt"/>
              <a:buAutoNum type="alphaUcPeriod"/>
            </a:pPr>
            <a:r>
              <a:rPr lang="en-US" dirty="0" smtClean="0"/>
              <a:t>The system developed by Linnaeus have been combined with Aristotle's system of  grouping plants and animals </a:t>
            </a:r>
          </a:p>
          <a:p>
            <a:pPr marL="457200" indent="-457200">
              <a:buFont typeface="+mj-lt"/>
              <a:buAutoNum type="alphaUcPeriod"/>
            </a:pPr>
            <a:r>
              <a:rPr lang="en-US" dirty="0" smtClean="0">
                <a:solidFill>
                  <a:srgbClr val="FF0000"/>
                </a:solidFill>
              </a:rPr>
              <a:t>As technology has advanced and knowledge has increased, the system developed by Linnaeus have undergone many changes</a:t>
            </a:r>
          </a:p>
          <a:p>
            <a:pPr marL="457200" indent="-457200">
              <a:buFont typeface="+mj-lt"/>
              <a:buAutoNum type="alphaUcPeriod"/>
            </a:pPr>
            <a:r>
              <a:rPr lang="en-US" dirty="0" smtClean="0"/>
              <a:t>As technology have advanced and knowledge have increased, the system developed by Linnaeus have been completely discarded. </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genetic variation affect natural selection?</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t>A variety of physical traits makes it more likely that some members will survive and reproduce under different situations</a:t>
            </a:r>
          </a:p>
          <a:p>
            <a:pPr marL="457200" indent="-457200">
              <a:buFont typeface="+mj-lt"/>
              <a:buAutoNum type="alphaUcPeriod"/>
            </a:pPr>
            <a:r>
              <a:rPr lang="en-US" dirty="0" smtClean="0"/>
              <a:t>A variety of genes results in more mutations</a:t>
            </a:r>
          </a:p>
          <a:p>
            <a:pPr marL="457200" indent="-457200">
              <a:buFont typeface="+mj-lt"/>
              <a:buAutoNum type="alphaUcPeriod"/>
            </a:pPr>
            <a:r>
              <a:rPr lang="en-US" dirty="0" smtClean="0"/>
              <a:t>Increasing genetic variety results in overproduction of offspring</a:t>
            </a:r>
          </a:p>
          <a:p>
            <a:pPr marL="457200" indent="-457200">
              <a:buFont typeface="+mj-lt"/>
              <a:buAutoNum type="alphaUcPeriod"/>
            </a:pPr>
            <a:r>
              <a:rPr lang="en-US" dirty="0" smtClean="0"/>
              <a:t>Genetic variation leads to more competition within a particular population</a:t>
            </a:r>
          </a:p>
          <a:p>
            <a:pPr>
              <a:buNone/>
            </a:pP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genetic variation affect natural selection?</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solidFill>
                  <a:srgbClr val="FF0000"/>
                </a:solidFill>
              </a:rPr>
              <a:t>A variety of physical traits makes it more likely that some members will survive and reproduce under different situations</a:t>
            </a:r>
          </a:p>
          <a:p>
            <a:pPr marL="457200" indent="-457200">
              <a:buFont typeface="+mj-lt"/>
              <a:buAutoNum type="alphaUcPeriod"/>
            </a:pPr>
            <a:r>
              <a:rPr lang="en-US" dirty="0" smtClean="0"/>
              <a:t>A variety of genes results in more mutations</a:t>
            </a:r>
          </a:p>
          <a:p>
            <a:pPr marL="457200" indent="-457200">
              <a:buFont typeface="+mj-lt"/>
              <a:buAutoNum type="alphaUcPeriod"/>
            </a:pPr>
            <a:r>
              <a:rPr lang="en-US" dirty="0" smtClean="0"/>
              <a:t>Increasing genetic variety results in overproduction of offspring</a:t>
            </a:r>
          </a:p>
          <a:p>
            <a:pPr marL="457200" indent="-457200">
              <a:buFont typeface="+mj-lt"/>
              <a:buAutoNum type="alphaUcPeriod"/>
            </a:pPr>
            <a:r>
              <a:rPr lang="en-US" dirty="0" smtClean="0"/>
              <a:t>Genetic variation leads to more competition within a particular population</a:t>
            </a:r>
          </a:p>
          <a:p>
            <a:pPr>
              <a:buNone/>
            </a:pP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largest taxonomic grouping? </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t>Kingdom</a:t>
            </a:r>
          </a:p>
          <a:p>
            <a:pPr marL="457200" indent="-457200">
              <a:buFont typeface="+mj-lt"/>
              <a:buAutoNum type="alphaUcPeriod"/>
            </a:pPr>
            <a:r>
              <a:rPr lang="en-US" dirty="0" smtClean="0"/>
              <a:t>Phylum</a:t>
            </a:r>
          </a:p>
          <a:p>
            <a:pPr marL="457200" indent="-457200">
              <a:buFont typeface="+mj-lt"/>
              <a:buAutoNum type="alphaUcPeriod"/>
            </a:pPr>
            <a:r>
              <a:rPr lang="en-US" dirty="0" smtClean="0"/>
              <a:t>Domain</a:t>
            </a:r>
          </a:p>
          <a:p>
            <a:pPr marL="457200" indent="-457200">
              <a:buFont typeface="+mj-lt"/>
              <a:buAutoNum type="alphaUcPeriod"/>
            </a:pPr>
            <a:r>
              <a:rPr lang="en-US" dirty="0" smtClean="0"/>
              <a:t>Genus </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largest taxonomic grouping? </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solidFill>
                  <a:srgbClr val="FF0000"/>
                </a:solidFill>
              </a:rPr>
              <a:t>Kingdom</a:t>
            </a:r>
          </a:p>
          <a:p>
            <a:pPr marL="457200" indent="-457200">
              <a:buFont typeface="+mj-lt"/>
              <a:buAutoNum type="alphaUcPeriod"/>
            </a:pPr>
            <a:r>
              <a:rPr lang="en-US" dirty="0" smtClean="0"/>
              <a:t>Phylum</a:t>
            </a:r>
          </a:p>
          <a:p>
            <a:pPr marL="457200" indent="-457200">
              <a:buFont typeface="+mj-lt"/>
              <a:buAutoNum type="alphaUcPeriod"/>
            </a:pPr>
            <a:r>
              <a:rPr lang="en-US" dirty="0" smtClean="0"/>
              <a:t>Domain</a:t>
            </a:r>
          </a:p>
          <a:p>
            <a:pPr marL="457200" indent="-457200">
              <a:buFont typeface="+mj-lt"/>
              <a:buAutoNum type="alphaUcPeriod"/>
            </a:pPr>
            <a:r>
              <a:rPr lang="en-US" dirty="0" smtClean="0"/>
              <a:t>Genus </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organisms rely on DNA for protein synthesis?</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t>All life forms</a:t>
            </a:r>
          </a:p>
          <a:p>
            <a:pPr marL="457200" indent="-457200">
              <a:buFont typeface="+mj-lt"/>
              <a:buAutoNum type="alphaUcPeriod"/>
            </a:pPr>
            <a:r>
              <a:rPr lang="en-US" dirty="0" smtClean="0"/>
              <a:t>Only </a:t>
            </a:r>
            <a:r>
              <a:rPr lang="en-US" dirty="0" err="1" smtClean="0"/>
              <a:t>eukarotes</a:t>
            </a:r>
            <a:endParaRPr lang="en-US" dirty="0" smtClean="0"/>
          </a:p>
          <a:p>
            <a:pPr marL="457200" indent="-457200">
              <a:buFont typeface="+mj-lt"/>
              <a:buAutoNum type="alphaUcPeriod"/>
            </a:pPr>
            <a:r>
              <a:rPr lang="en-US" dirty="0" smtClean="0"/>
              <a:t>Only </a:t>
            </a:r>
            <a:r>
              <a:rPr lang="en-US" dirty="0" err="1" smtClean="0"/>
              <a:t>multicellular</a:t>
            </a:r>
            <a:r>
              <a:rPr lang="en-US" dirty="0" smtClean="0"/>
              <a:t> organisms</a:t>
            </a:r>
          </a:p>
          <a:p>
            <a:pPr marL="457200" indent="-457200">
              <a:buFont typeface="+mj-lt"/>
              <a:buAutoNum type="alphaUcPeriod"/>
            </a:pPr>
            <a:r>
              <a:rPr lang="en-US" dirty="0" smtClean="0"/>
              <a:t>Only vertebrates </a:t>
            </a:r>
          </a:p>
          <a:p>
            <a:endParaRPr lang="en-US" dirty="0" smtClean="0"/>
          </a:p>
          <a:p>
            <a:endParaRPr lang="en-US"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organisms rely on DNA for protein synthesis?</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solidFill>
                  <a:srgbClr val="FF0000"/>
                </a:solidFill>
              </a:rPr>
              <a:t>All life forms</a:t>
            </a:r>
          </a:p>
          <a:p>
            <a:pPr marL="457200" indent="-457200">
              <a:buFont typeface="+mj-lt"/>
              <a:buAutoNum type="alphaUcPeriod"/>
            </a:pPr>
            <a:r>
              <a:rPr lang="en-US" dirty="0" smtClean="0"/>
              <a:t>Only </a:t>
            </a:r>
            <a:r>
              <a:rPr lang="en-US" dirty="0" err="1" smtClean="0"/>
              <a:t>eukarotes</a:t>
            </a:r>
            <a:endParaRPr lang="en-US" dirty="0" smtClean="0"/>
          </a:p>
          <a:p>
            <a:pPr marL="457200" indent="-457200">
              <a:buFont typeface="+mj-lt"/>
              <a:buAutoNum type="alphaUcPeriod"/>
            </a:pPr>
            <a:r>
              <a:rPr lang="en-US" dirty="0" smtClean="0"/>
              <a:t>Only </a:t>
            </a:r>
            <a:r>
              <a:rPr lang="en-US" dirty="0" err="1" smtClean="0"/>
              <a:t>multicellular</a:t>
            </a:r>
            <a:r>
              <a:rPr lang="en-US" dirty="0" smtClean="0"/>
              <a:t> organisms</a:t>
            </a:r>
          </a:p>
          <a:p>
            <a:pPr marL="457200" indent="-457200">
              <a:buFont typeface="+mj-lt"/>
              <a:buAutoNum type="alphaUcPeriod"/>
            </a:pPr>
            <a:r>
              <a:rPr lang="en-US" dirty="0" smtClean="0"/>
              <a:t>Only vertebrates </a:t>
            </a:r>
          </a:p>
          <a:p>
            <a:endParaRPr lang="en-US" dirty="0" smtClean="0"/>
          </a:p>
          <a:p>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7467600" cy="11430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a strand of DNA has these bases:</a:t>
            </a:r>
            <a:br>
              <a:rPr lang="en-US" dirty="0" smtClean="0"/>
            </a:br>
            <a:r>
              <a:rPr lang="en-US" dirty="0" smtClean="0"/>
              <a:t/>
            </a:r>
            <a:br>
              <a:rPr lang="en-US" dirty="0" smtClean="0"/>
            </a:br>
            <a:r>
              <a:rPr lang="en-US" dirty="0" smtClean="0"/>
              <a:t>TGA CGG ATC GAT </a:t>
            </a:r>
            <a:br>
              <a:rPr lang="en-US" dirty="0" smtClean="0"/>
            </a:br>
            <a:endParaRPr lang="en-US" dirty="0"/>
          </a:p>
        </p:txBody>
      </p:sp>
      <p:sp>
        <p:nvSpPr>
          <p:cNvPr id="3" name="Content Placeholder 2"/>
          <p:cNvSpPr>
            <a:spLocks noGrp="1"/>
          </p:cNvSpPr>
          <p:nvPr>
            <p:ph sz="quarter" idx="1"/>
          </p:nvPr>
        </p:nvSpPr>
        <p:spPr>
          <a:xfrm>
            <a:off x="533400" y="1984248"/>
            <a:ext cx="7467600" cy="4873752"/>
          </a:xfrm>
        </p:spPr>
        <p:txBody>
          <a:bodyPr/>
          <a:lstStyle/>
          <a:p>
            <a:pPr marL="457200" indent="-457200">
              <a:buNone/>
            </a:pPr>
            <a:r>
              <a:rPr lang="en-US" dirty="0" smtClean="0"/>
              <a:t>What is the complementary DNA strand?</a:t>
            </a:r>
          </a:p>
          <a:p>
            <a:pPr marL="457200" indent="-457200">
              <a:buNone/>
            </a:pPr>
            <a:endParaRPr lang="en-US" dirty="0" smtClean="0"/>
          </a:p>
          <a:p>
            <a:pPr marL="457200" indent="-457200">
              <a:buFont typeface="+mj-lt"/>
              <a:buAutoNum type="alphaUcPeriod"/>
            </a:pPr>
            <a:r>
              <a:rPr lang="en-US" dirty="0" smtClean="0"/>
              <a:t>CUG UAA GCU AGC </a:t>
            </a:r>
          </a:p>
          <a:p>
            <a:pPr marL="457200" indent="-457200">
              <a:buFont typeface="+mj-lt"/>
              <a:buAutoNum type="alphaUcPeriod"/>
            </a:pPr>
            <a:r>
              <a:rPr lang="en-US" dirty="0" smtClean="0"/>
              <a:t>CTG TAA GCT AGC</a:t>
            </a:r>
          </a:p>
          <a:p>
            <a:pPr marL="457200" indent="-457200">
              <a:buFont typeface="+mj-lt"/>
              <a:buAutoNum type="alphaUcPeriod"/>
            </a:pPr>
            <a:r>
              <a:rPr lang="en-US" dirty="0" smtClean="0"/>
              <a:t>ACU GCC UAG CUA </a:t>
            </a:r>
          </a:p>
          <a:p>
            <a:pPr marL="457200" indent="-457200">
              <a:buFont typeface="+mj-lt"/>
              <a:buAutoNum type="alphaUcPeriod"/>
            </a:pPr>
            <a:r>
              <a:rPr lang="en-US" dirty="0" smtClean="0">
                <a:solidFill>
                  <a:srgbClr val="FF0000"/>
                </a:solidFill>
              </a:rPr>
              <a:t>ACT GCC TAG CTA</a:t>
            </a:r>
            <a:endParaRPr lang="en-US" dirty="0">
              <a:solidFill>
                <a:srgbClr val="FF0000"/>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76400"/>
            <a:ext cx="7467600" cy="1143000"/>
          </a:xfrm>
        </p:spPr>
        <p:txBody>
          <a:bodyPr>
            <a:normAutofit fontScale="90000"/>
          </a:bodyPr>
          <a:lstStyle/>
          <a:p>
            <a:r>
              <a:rPr lang="en-US" dirty="0" smtClean="0"/>
              <a:t>Lactase is an enzyme that is involved in breaking down lactose, the sugar in milk. Which term </a:t>
            </a:r>
            <a:r>
              <a:rPr lang="en-US" b="1" dirty="0" smtClean="0"/>
              <a:t>best </a:t>
            </a:r>
            <a:r>
              <a:rPr lang="en-US" dirty="0" smtClean="0"/>
              <a:t>describes the role of lactase in the digestion of milk? </a:t>
            </a:r>
            <a:endParaRPr lang="en-US" dirty="0"/>
          </a:p>
        </p:txBody>
      </p:sp>
      <p:sp>
        <p:nvSpPr>
          <p:cNvPr id="3" name="Content Placeholder 2"/>
          <p:cNvSpPr>
            <a:spLocks noGrp="1"/>
          </p:cNvSpPr>
          <p:nvPr>
            <p:ph sz="quarter" idx="1"/>
          </p:nvPr>
        </p:nvSpPr>
        <p:spPr>
          <a:xfrm>
            <a:off x="457200" y="3352800"/>
            <a:ext cx="7467600" cy="4873752"/>
          </a:xfrm>
        </p:spPr>
        <p:txBody>
          <a:bodyPr/>
          <a:lstStyle/>
          <a:p>
            <a:pPr marL="457200" indent="-457200">
              <a:buFont typeface="+mj-lt"/>
              <a:buAutoNum type="alphaUcPeriod"/>
            </a:pPr>
            <a:r>
              <a:rPr lang="en-US" dirty="0" smtClean="0"/>
              <a:t>Substrate</a:t>
            </a:r>
          </a:p>
          <a:p>
            <a:pPr marL="457200" indent="-457200">
              <a:buFont typeface="+mj-lt"/>
              <a:buAutoNum type="alphaUcPeriod"/>
            </a:pPr>
            <a:r>
              <a:rPr lang="en-US" dirty="0" smtClean="0"/>
              <a:t>Reactant</a:t>
            </a:r>
          </a:p>
          <a:p>
            <a:pPr marL="457200" indent="-457200">
              <a:buFont typeface="+mj-lt"/>
              <a:buAutoNum type="alphaUcPeriod"/>
            </a:pPr>
            <a:r>
              <a:rPr lang="en-US" dirty="0" smtClean="0"/>
              <a:t>Product</a:t>
            </a:r>
          </a:p>
          <a:p>
            <a:pPr marL="457200" indent="-457200">
              <a:buFont typeface="+mj-lt"/>
              <a:buAutoNum type="alphaUcPeriod"/>
            </a:pPr>
            <a:r>
              <a:rPr lang="en-US" dirty="0" smtClean="0"/>
              <a:t>Catalyst </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76400"/>
            <a:ext cx="7467600" cy="1143000"/>
          </a:xfrm>
        </p:spPr>
        <p:txBody>
          <a:bodyPr>
            <a:normAutofit fontScale="90000"/>
          </a:bodyPr>
          <a:lstStyle/>
          <a:p>
            <a:r>
              <a:rPr lang="en-US" dirty="0" smtClean="0"/>
              <a:t>Lactase is an enzyme that is involved in breaking down lactose, the sugar in milk. Which term </a:t>
            </a:r>
            <a:r>
              <a:rPr lang="en-US" b="1" dirty="0" smtClean="0"/>
              <a:t>best </a:t>
            </a:r>
            <a:r>
              <a:rPr lang="en-US" dirty="0" smtClean="0"/>
              <a:t>describes the role of lactase in the digestion of milk? </a:t>
            </a:r>
            <a:endParaRPr lang="en-US" dirty="0"/>
          </a:p>
        </p:txBody>
      </p:sp>
      <p:sp>
        <p:nvSpPr>
          <p:cNvPr id="3" name="Content Placeholder 2"/>
          <p:cNvSpPr>
            <a:spLocks noGrp="1"/>
          </p:cNvSpPr>
          <p:nvPr>
            <p:ph sz="quarter" idx="1"/>
          </p:nvPr>
        </p:nvSpPr>
        <p:spPr>
          <a:xfrm>
            <a:off x="457200" y="3352800"/>
            <a:ext cx="7467600" cy="4873752"/>
          </a:xfrm>
        </p:spPr>
        <p:txBody>
          <a:bodyPr/>
          <a:lstStyle/>
          <a:p>
            <a:pPr marL="457200" indent="-457200">
              <a:buFont typeface="+mj-lt"/>
              <a:buAutoNum type="alphaUcPeriod"/>
            </a:pPr>
            <a:r>
              <a:rPr lang="en-US" dirty="0" smtClean="0"/>
              <a:t>Substrate</a:t>
            </a:r>
          </a:p>
          <a:p>
            <a:pPr marL="457200" indent="-457200">
              <a:buFont typeface="+mj-lt"/>
              <a:buAutoNum type="alphaUcPeriod"/>
            </a:pPr>
            <a:r>
              <a:rPr lang="en-US" dirty="0" smtClean="0"/>
              <a:t>Reactant</a:t>
            </a:r>
          </a:p>
          <a:p>
            <a:pPr marL="457200" indent="-457200">
              <a:buFont typeface="+mj-lt"/>
              <a:buAutoNum type="alphaUcPeriod"/>
            </a:pPr>
            <a:r>
              <a:rPr lang="en-US" dirty="0" smtClean="0"/>
              <a:t>Product</a:t>
            </a:r>
          </a:p>
          <a:p>
            <a:pPr marL="457200" indent="-457200">
              <a:buFont typeface="+mj-lt"/>
              <a:buAutoNum type="alphaUcPeriod"/>
            </a:pPr>
            <a:r>
              <a:rPr lang="en-US" dirty="0" smtClean="0">
                <a:solidFill>
                  <a:srgbClr val="FF0000"/>
                </a:solidFill>
              </a:rPr>
              <a:t>Catalyst</a:t>
            </a:r>
            <a:r>
              <a:rPr lang="en-US" dirty="0" smtClean="0"/>
              <a:t> </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complementary strand of RNA is made from a section of DNA during which process? </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t>Replication</a:t>
            </a:r>
          </a:p>
          <a:p>
            <a:pPr marL="457200" indent="-457200">
              <a:buFont typeface="+mj-lt"/>
              <a:buAutoNum type="alphaUcPeriod"/>
            </a:pPr>
            <a:r>
              <a:rPr lang="en-US" dirty="0" smtClean="0"/>
              <a:t>Transcription</a:t>
            </a:r>
          </a:p>
          <a:p>
            <a:pPr marL="457200" indent="-457200">
              <a:buFont typeface="+mj-lt"/>
              <a:buAutoNum type="alphaUcPeriod"/>
            </a:pPr>
            <a:r>
              <a:rPr lang="en-US" dirty="0" smtClean="0"/>
              <a:t>Translation</a:t>
            </a:r>
          </a:p>
          <a:p>
            <a:pPr marL="457200" indent="-457200">
              <a:buFont typeface="+mj-lt"/>
              <a:buAutoNum type="alphaUcPeriod"/>
            </a:pPr>
            <a:r>
              <a:rPr lang="en-US" dirty="0" smtClean="0"/>
              <a:t>Synthesis </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complementary strand of RNA is made from a section of DNA during which process? </a:t>
            </a:r>
            <a:endParaRPr lang="en-US" dirty="0"/>
          </a:p>
        </p:txBody>
      </p:sp>
      <p:sp>
        <p:nvSpPr>
          <p:cNvPr id="3" name="Content Placeholder 2"/>
          <p:cNvSpPr>
            <a:spLocks noGrp="1"/>
          </p:cNvSpPr>
          <p:nvPr>
            <p:ph sz="quarter" idx="1"/>
          </p:nvPr>
        </p:nvSpPr>
        <p:spPr/>
        <p:txBody>
          <a:bodyPr/>
          <a:lstStyle/>
          <a:p>
            <a:pPr marL="457200" indent="-457200">
              <a:buFont typeface="+mj-lt"/>
              <a:buAutoNum type="alphaUcPeriod"/>
            </a:pPr>
            <a:r>
              <a:rPr lang="en-US" dirty="0" smtClean="0"/>
              <a:t>Replication</a:t>
            </a:r>
          </a:p>
          <a:p>
            <a:pPr marL="457200" indent="-457200">
              <a:buFont typeface="+mj-lt"/>
              <a:buAutoNum type="alphaUcPeriod"/>
            </a:pPr>
            <a:r>
              <a:rPr lang="en-US" dirty="0" smtClean="0">
                <a:solidFill>
                  <a:srgbClr val="FF0000"/>
                </a:solidFill>
              </a:rPr>
              <a:t>Transcription</a:t>
            </a:r>
          </a:p>
          <a:p>
            <a:pPr marL="457200" indent="-457200">
              <a:buFont typeface="+mj-lt"/>
              <a:buAutoNum type="alphaUcPeriod"/>
            </a:pPr>
            <a:r>
              <a:rPr lang="en-US" dirty="0" smtClean="0"/>
              <a:t>Translation</a:t>
            </a:r>
          </a:p>
          <a:p>
            <a:pPr marL="457200" indent="-457200">
              <a:buFont typeface="+mj-lt"/>
              <a:buAutoNum type="alphaUcPeriod"/>
            </a:pPr>
            <a:r>
              <a:rPr lang="en-US" dirty="0" smtClean="0"/>
              <a:t>Synthesis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7467600" cy="1143000"/>
          </a:xfrm>
        </p:spPr>
        <p:txBody>
          <a:bodyPr>
            <a:normAutofit fontScale="90000"/>
          </a:bodyPr>
          <a:lstStyle/>
          <a:p>
            <a:r>
              <a:rPr lang="en-US" dirty="0" smtClean="0"/>
              <a:t>An error occurs in transcribing a strand of mRNA and an extra base is inserted into the sequence of bases. What is the </a:t>
            </a:r>
            <a:r>
              <a:rPr lang="en-US" b="1" dirty="0" smtClean="0"/>
              <a:t>most likely </a:t>
            </a:r>
            <a:r>
              <a:rPr lang="en-US" dirty="0" smtClean="0"/>
              <a:t>result of this error?</a:t>
            </a:r>
            <a:endParaRPr lang="en-US" dirty="0"/>
          </a:p>
        </p:txBody>
      </p:sp>
      <p:sp>
        <p:nvSpPr>
          <p:cNvPr id="3" name="Content Placeholder 2"/>
          <p:cNvSpPr>
            <a:spLocks noGrp="1"/>
          </p:cNvSpPr>
          <p:nvPr>
            <p:ph sz="quarter" idx="1"/>
          </p:nvPr>
        </p:nvSpPr>
        <p:spPr>
          <a:xfrm>
            <a:off x="533400" y="2286000"/>
            <a:ext cx="7467600" cy="4873752"/>
          </a:xfrm>
        </p:spPr>
        <p:txBody>
          <a:bodyPr/>
          <a:lstStyle/>
          <a:p>
            <a:pPr marL="457200" indent="-457200">
              <a:buFont typeface="+mj-lt"/>
              <a:buAutoNum type="alphaUcPeriod"/>
            </a:pPr>
            <a:r>
              <a:rPr lang="en-US" dirty="0" smtClean="0"/>
              <a:t>The addition of only one base will not cause a change in the overall structure of the resulting protein</a:t>
            </a:r>
          </a:p>
          <a:p>
            <a:pPr marL="457200" indent="-457200">
              <a:buFont typeface="+mj-lt"/>
              <a:buAutoNum type="alphaUcPeriod"/>
            </a:pPr>
            <a:r>
              <a:rPr lang="en-US" dirty="0" smtClean="0"/>
              <a:t>The peptide chain will probably contain one incorrect amino acid, which may change the entire protein</a:t>
            </a:r>
          </a:p>
          <a:p>
            <a:pPr marL="457200" indent="-457200">
              <a:buFont typeface="+mj-lt"/>
              <a:buAutoNum type="alphaUcPeriod"/>
            </a:pPr>
            <a:r>
              <a:rPr lang="en-US" dirty="0" smtClean="0"/>
              <a:t>The entire peptide chain beginning with that location with be altered, changing the entire protein </a:t>
            </a:r>
          </a:p>
          <a:p>
            <a:pPr marL="457200" indent="-457200">
              <a:buFont typeface="+mj-lt"/>
              <a:buAutoNum type="alphaUcPeriod"/>
            </a:pPr>
            <a:r>
              <a:rPr lang="en-US" dirty="0" smtClean="0"/>
              <a:t>The number of chromosomes will be changed in the organism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7467600" cy="1143000"/>
          </a:xfrm>
        </p:spPr>
        <p:txBody>
          <a:bodyPr>
            <a:normAutofit fontScale="90000"/>
          </a:bodyPr>
          <a:lstStyle/>
          <a:p>
            <a:r>
              <a:rPr lang="en-US" dirty="0" smtClean="0"/>
              <a:t>An error occurs in transcribing a strand of mRNA and an extra base is inserted into the sequence of bases. What is the </a:t>
            </a:r>
            <a:r>
              <a:rPr lang="en-US" b="1" dirty="0" smtClean="0"/>
              <a:t>most likely </a:t>
            </a:r>
            <a:r>
              <a:rPr lang="en-US" dirty="0" smtClean="0"/>
              <a:t>result of this error?</a:t>
            </a:r>
            <a:endParaRPr lang="en-US" dirty="0"/>
          </a:p>
        </p:txBody>
      </p:sp>
      <p:sp>
        <p:nvSpPr>
          <p:cNvPr id="3" name="Content Placeholder 2"/>
          <p:cNvSpPr>
            <a:spLocks noGrp="1"/>
          </p:cNvSpPr>
          <p:nvPr>
            <p:ph sz="quarter" idx="1"/>
          </p:nvPr>
        </p:nvSpPr>
        <p:spPr>
          <a:xfrm>
            <a:off x="533400" y="2286000"/>
            <a:ext cx="7467600" cy="4873752"/>
          </a:xfrm>
        </p:spPr>
        <p:txBody>
          <a:bodyPr/>
          <a:lstStyle/>
          <a:p>
            <a:pPr marL="457200" indent="-457200">
              <a:buFont typeface="+mj-lt"/>
              <a:buAutoNum type="alphaUcPeriod"/>
            </a:pPr>
            <a:r>
              <a:rPr lang="en-US" dirty="0" smtClean="0"/>
              <a:t>The addition of only one base will not cause a change in the overall structure of the resulting protein</a:t>
            </a:r>
          </a:p>
          <a:p>
            <a:pPr marL="457200" indent="-457200">
              <a:buFont typeface="+mj-lt"/>
              <a:buAutoNum type="alphaUcPeriod"/>
            </a:pPr>
            <a:r>
              <a:rPr lang="en-US" dirty="0" smtClean="0"/>
              <a:t>The peptide chain will probably contain one incorrect amino acid, which may change the entire protein</a:t>
            </a:r>
          </a:p>
          <a:p>
            <a:pPr marL="457200" indent="-457200">
              <a:buFont typeface="+mj-lt"/>
              <a:buAutoNum type="alphaUcPeriod"/>
            </a:pPr>
            <a:r>
              <a:rPr lang="en-US" dirty="0" smtClean="0">
                <a:solidFill>
                  <a:srgbClr val="FF0000"/>
                </a:solidFill>
              </a:rPr>
              <a:t>The entire peptide chain beginning with that location with be altered, changing the entire protein </a:t>
            </a:r>
          </a:p>
          <a:p>
            <a:pPr marL="457200" indent="-457200">
              <a:buFont typeface="+mj-lt"/>
              <a:buAutoNum type="alphaUcPeriod"/>
            </a:pPr>
            <a:r>
              <a:rPr lang="en-US" dirty="0" smtClean="0"/>
              <a:t>The number of chromosomes will be changed in the organism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905000"/>
            <a:ext cx="7467600" cy="1143000"/>
          </a:xfrm>
        </p:spPr>
        <p:txBody>
          <a:bodyPr>
            <a:normAutofit fontScale="90000"/>
          </a:bodyPr>
          <a:lstStyle/>
          <a:p>
            <a:r>
              <a:rPr lang="en-US" dirty="0" smtClean="0"/>
              <a:t>The inheritance of the disorder cystic fibrosis is </a:t>
            </a:r>
            <a:r>
              <a:rPr lang="en-US" dirty="0" err="1" smtClean="0"/>
              <a:t>autosomal</a:t>
            </a:r>
            <a:r>
              <a:rPr lang="en-US" dirty="0" smtClean="0"/>
              <a:t> recessive, meaning that a homozygous recessive individual will have the disorder. Which would </a:t>
            </a:r>
            <a:r>
              <a:rPr lang="en-US" b="1" dirty="0" smtClean="0"/>
              <a:t>most likely </a:t>
            </a:r>
            <a:r>
              <a:rPr lang="en-US" dirty="0" smtClean="0"/>
              <a:t>result if both parents in a family are heterozygous for this trait? </a:t>
            </a:r>
            <a:endParaRPr lang="en-US" dirty="0"/>
          </a:p>
        </p:txBody>
      </p:sp>
      <p:sp>
        <p:nvSpPr>
          <p:cNvPr id="3" name="Content Placeholder 2"/>
          <p:cNvSpPr>
            <a:spLocks noGrp="1"/>
          </p:cNvSpPr>
          <p:nvPr>
            <p:ph sz="quarter" idx="1"/>
          </p:nvPr>
        </p:nvSpPr>
        <p:spPr>
          <a:xfrm>
            <a:off x="457200" y="3733800"/>
            <a:ext cx="7467600" cy="4873752"/>
          </a:xfrm>
        </p:spPr>
        <p:txBody>
          <a:bodyPr/>
          <a:lstStyle/>
          <a:p>
            <a:pPr marL="457200" indent="-457200">
              <a:buFont typeface="+mj-lt"/>
              <a:buAutoNum type="alphaUcPeriod"/>
            </a:pPr>
            <a:r>
              <a:rPr lang="en-US" dirty="0" smtClean="0"/>
              <a:t>All of their children have cystic fibrosis </a:t>
            </a:r>
          </a:p>
          <a:p>
            <a:pPr marL="457200" indent="-457200">
              <a:buFont typeface="+mj-lt"/>
              <a:buAutoNum type="alphaUcPeriod"/>
            </a:pPr>
            <a:r>
              <a:rPr lang="en-US" dirty="0" smtClean="0"/>
              <a:t>Three-fourths of their children will have cystic fibrosis</a:t>
            </a:r>
          </a:p>
          <a:p>
            <a:pPr marL="457200" indent="-457200">
              <a:buFont typeface="+mj-lt"/>
              <a:buAutoNum type="alphaUcPeriod"/>
            </a:pPr>
            <a:r>
              <a:rPr lang="en-US" dirty="0" smtClean="0"/>
              <a:t>Half of their children will have cystic fibrosis</a:t>
            </a:r>
          </a:p>
          <a:p>
            <a:pPr marL="457200" indent="-457200">
              <a:buFont typeface="+mj-lt"/>
              <a:buAutoNum type="alphaUcPeriod"/>
            </a:pPr>
            <a:r>
              <a:rPr lang="en-US" dirty="0" smtClean="0"/>
              <a:t>One-fourth of their children will have cystic fibrosis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905000"/>
            <a:ext cx="7467600" cy="1143000"/>
          </a:xfrm>
        </p:spPr>
        <p:txBody>
          <a:bodyPr>
            <a:normAutofit fontScale="90000"/>
          </a:bodyPr>
          <a:lstStyle/>
          <a:p>
            <a:r>
              <a:rPr lang="en-US" dirty="0" smtClean="0"/>
              <a:t>The inheritance of the disorder cystic fibrosis is </a:t>
            </a:r>
            <a:r>
              <a:rPr lang="en-US" dirty="0" err="1" smtClean="0"/>
              <a:t>autosomal</a:t>
            </a:r>
            <a:r>
              <a:rPr lang="en-US" dirty="0" smtClean="0"/>
              <a:t> recessive, meaning that a homozygous recessive individual will have the disorder. Which would </a:t>
            </a:r>
            <a:r>
              <a:rPr lang="en-US" b="1" dirty="0" smtClean="0"/>
              <a:t>most likely </a:t>
            </a:r>
            <a:r>
              <a:rPr lang="en-US" dirty="0" smtClean="0"/>
              <a:t>result if both parents in a family are heterozygous for this trait? </a:t>
            </a:r>
            <a:endParaRPr lang="en-US" dirty="0"/>
          </a:p>
        </p:txBody>
      </p:sp>
      <p:sp>
        <p:nvSpPr>
          <p:cNvPr id="3" name="Content Placeholder 2"/>
          <p:cNvSpPr>
            <a:spLocks noGrp="1"/>
          </p:cNvSpPr>
          <p:nvPr>
            <p:ph sz="quarter" idx="1"/>
          </p:nvPr>
        </p:nvSpPr>
        <p:spPr>
          <a:xfrm>
            <a:off x="457200" y="3733800"/>
            <a:ext cx="7467600" cy="4873752"/>
          </a:xfrm>
        </p:spPr>
        <p:txBody>
          <a:bodyPr/>
          <a:lstStyle/>
          <a:p>
            <a:pPr marL="457200" indent="-457200">
              <a:buFont typeface="+mj-lt"/>
              <a:buAutoNum type="alphaUcPeriod"/>
            </a:pPr>
            <a:r>
              <a:rPr lang="en-US" dirty="0" smtClean="0"/>
              <a:t>All of their children have cystic fibrosis </a:t>
            </a:r>
          </a:p>
          <a:p>
            <a:pPr marL="457200" indent="-457200">
              <a:buFont typeface="+mj-lt"/>
              <a:buAutoNum type="alphaUcPeriod"/>
            </a:pPr>
            <a:r>
              <a:rPr lang="en-US" dirty="0" smtClean="0"/>
              <a:t>Three-fourths of their children will have cystic fibrosis</a:t>
            </a:r>
          </a:p>
          <a:p>
            <a:pPr marL="457200" indent="-457200">
              <a:buFont typeface="+mj-lt"/>
              <a:buAutoNum type="alphaUcPeriod"/>
            </a:pPr>
            <a:r>
              <a:rPr lang="en-US" dirty="0" smtClean="0"/>
              <a:t>Half of their children will have cystic fibrosis</a:t>
            </a:r>
          </a:p>
          <a:p>
            <a:pPr marL="457200" indent="-457200">
              <a:buFont typeface="+mj-lt"/>
              <a:buAutoNum type="alphaUcPeriod"/>
            </a:pPr>
            <a:r>
              <a:rPr lang="en-US" dirty="0" smtClean="0">
                <a:solidFill>
                  <a:srgbClr val="FF0000"/>
                </a:solidFill>
              </a:rPr>
              <a:t>One-fourth of their children will have cystic fibrosis </a:t>
            </a:r>
            <a:endParaRPr lang="en-US" dirty="0">
              <a:solidFill>
                <a:srgbClr val="FF0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400</TotalTime>
  <Words>2646</Words>
  <Application>Microsoft Office PowerPoint</Application>
  <PresentationFormat>On-screen Show (4:3)</PresentationFormat>
  <Paragraphs>265</Paragraphs>
  <Slides>53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53</vt:i4>
      </vt:variant>
    </vt:vector>
  </HeadingPairs>
  <TitlesOfParts>
    <vt:vector size="57" baseType="lpstr">
      <vt:lpstr>Century Schoolbook</vt:lpstr>
      <vt:lpstr>Wingdings</vt:lpstr>
      <vt:lpstr>Wingdings 2</vt:lpstr>
      <vt:lpstr>Oriel</vt:lpstr>
      <vt:lpstr>Std 3 part 2</vt:lpstr>
      <vt:lpstr>Which of the following is an ethical concern associated with using genetically engineered crop varieties?</vt:lpstr>
      <vt:lpstr>Which of the following is an ethical concern associated with using genetically engineered crop varieties?</vt:lpstr>
      <vt:lpstr>           a strand of DNA has these bases:  TGA CGG ATC GAT  </vt:lpstr>
      <vt:lpstr>           a strand of DNA has these bases:  TGA CGG ATC GAT  </vt:lpstr>
      <vt:lpstr>An error occurs in transcribing a strand of mRNA and an extra base is inserted into the sequence of bases. What is the most likely result of this error?</vt:lpstr>
      <vt:lpstr>An error occurs in transcribing a strand of mRNA and an extra base is inserted into the sequence of bases. What is the most likely result of this error?</vt:lpstr>
      <vt:lpstr>The inheritance of the disorder cystic fibrosis is autosomal recessive, meaning that a homozygous recessive individual will have the disorder. Which would most likely result if both parents in a family are heterozygous for this trait? </vt:lpstr>
      <vt:lpstr>The inheritance of the disorder cystic fibrosis is autosomal recessive, meaning that a homozygous recessive individual will have the disorder. Which would most likely result if both parents in a family are heterozygous for this trait? </vt:lpstr>
      <vt:lpstr>Which of these genetic disorders is most likely  to be influenced by environmental factors? </vt:lpstr>
      <vt:lpstr>Which of these genetic disorders is most likely  to be influenced by environmental factors? </vt:lpstr>
      <vt:lpstr>Which statement best describes DNA fingerprints?</vt:lpstr>
      <vt:lpstr>Which statement best describes DNA fingerprints?</vt:lpstr>
      <vt:lpstr>In the past, diabetics relied on insulin produced in cows and pigs to manage blood sugar. Today, transgenic bacteria produce greater amounts of insulin in large laboratory cultures. How do biologist engineer transgenic bacteria? </vt:lpstr>
      <vt:lpstr>In the past, diabetics relied on insulin produced in cows and pigs to manage blood sugar. Today, transgenic bacteria produce greater amounts of insulin in large laboratory cultures. How do biologist engineer transgenic bacteria? </vt:lpstr>
      <vt:lpstr>All the plants grown from a given type of genetically engineered seed are genetically identical. On the one hand, uniformity can make it easier for a farmer to manage the crops. Which is the best reason why the loss of genetic variation is an environmental concern? </vt:lpstr>
      <vt:lpstr>All the plants grown from a given type of genetically engineered seed are genetically identical. On the one hand, uniformity can make it easier for a farmer to manage the crops. Which is the best reason why the loss of genetic variation is an environmental concern? </vt:lpstr>
      <vt:lpstr>According to the endosymbiont theory, how did the mitochondria and chloroplasts in eukaryotic cells evolve? </vt:lpstr>
      <vt:lpstr>According to the endosymbiont theory, how did the mitochondria and chloroplasts in eukaryotic cells evolve? </vt:lpstr>
      <vt:lpstr>Natural selection has sometimes been described as survival of the fittest. In this sense what is meant by the fitness of an organism? </vt:lpstr>
      <vt:lpstr>Natural selection has sometimes been described as survival of the fittest. In this sense what is meant by the fitness of an organism? </vt:lpstr>
      <vt:lpstr>What is the system for naming organisms that was developed by carolus linnaeus and is still used today? </vt:lpstr>
      <vt:lpstr>What is the system for naming organisms that was developed by carolus linnaeus and is still used today? </vt:lpstr>
      <vt:lpstr>This diagram shows a phylogenetic tree of the bears family  according to the diagram, approximately when did the common ancestor of giant pandas and spectacled bears exist?  </vt:lpstr>
      <vt:lpstr>This diagram shows a phylogenetic tree of the bears family  according to the diagram, approximately when did the common ancestor of giant pandas and spectacled bears exist?  </vt:lpstr>
      <vt:lpstr>Which statement best describes  how the use of antibiotics on certain bacteria affects natural selection? </vt:lpstr>
      <vt:lpstr>Which statement best describes  how the use of antibiotics on certain bacteria affects natural selection? </vt:lpstr>
      <vt:lpstr>A DNA molecule is made up of two strands of nucleotides, joined to form a double helix. Which statement describes how the strands are linked? </vt:lpstr>
      <vt:lpstr>A DNA molecule is made up of two strands of nucleotides, joined to form a double helix. Which statement describes how the strands are linked? </vt:lpstr>
      <vt:lpstr>In protein synthesis, which carries the individual amino acids that join to form a peptide chain?</vt:lpstr>
      <vt:lpstr>In protein synthesis, which carries the individual amino acids that join to form a peptide chain?</vt:lpstr>
      <vt:lpstr>In what way does crossing-over influence the genetic variation of offspring? </vt:lpstr>
      <vt:lpstr>In what way does crossing-over influence the genetic variation of offspring? </vt:lpstr>
      <vt:lpstr>One parent is heterozygous for type B blood. The other parent has type AB blood. Which fraction of their children will have type O blood. </vt:lpstr>
      <vt:lpstr>One parent is heterozygous for type B blood. The other parent has type AB blood. Which fraction of their children will have type O blood. </vt:lpstr>
      <vt:lpstr>Some cotton plants have been genetically engineered to contain a gene that protects them from certain insects. Which is a way in which these genetically engineered cotton plants can benefit society? </vt:lpstr>
      <vt:lpstr>Some cotton plants have been genetically engineered to contain a gene that protects them from certain insects. Which is a way in which these genetically engineered cotton plants can benefit society? </vt:lpstr>
      <vt:lpstr>Which represent the most significant ethical issue regarding research and medical treatments using stem cells ?</vt:lpstr>
      <vt:lpstr>Which represent the most  significant ethical issue regarding research and medical treatments using stem cells ?</vt:lpstr>
      <vt:lpstr>  this diagram shows the bones of a human arm, a bird wing, a dog’s front leg, and a whale’s flipper.  Together, these structures indicate that the four organisms share a common ancestor. What are  these types of structures called? </vt:lpstr>
      <vt:lpstr>  this diagram shows the bones of a human arm, a bird wing, a dog’s front leg, and a whale’s flipper. Together, these structures indicate that the four organisms share a common ancestor. What are  these types of structures called? </vt:lpstr>
      <vt:lpstr>Which statement best describes how the biological classification system has changed since it was developed by carolous linnaeus?</vt:lpstr>
      <vt:lpstr>Which statement best describes how the biological classification system has changed since it was developed by carolous linnaeus?</vt:lpstr>
      <vt:lpstr>How does genetic variation affect natural selection?</vt:lpstr>
      <vt:lpstr>How does genetic variation affect natural selection?</vt:lpstr>
      <vt:lpstr>What is the largest taxonomic grouping? </vt:lpstr>
      <vt:lpstr>What is the largest taxonomic grouping? </vt:lpstr>
      <vt:lpstr>Which organisms rely on DNA for protein synthesis?</vt:lpstr>
      <vt:lpstr>Which organisms rely on DNA for protein synthesis?</vt:lpstr>
      <vt:lpstr>Lactase is an enzyme that is involved in breaking down lactose, the sugar in milk. Which term best describes the role of lactase in the digestion of milk? </vt:lpstr>
      <vt:lpstr>Lactase is an enzyme that is involved in breaking down lactose, the sugar in milk. Which term best describes the role of lactase in the digestion of milk? </vt:lpstr>
      <vt:lpstr>A complementary strand of RNA is made from a section of DNA during which process? </vt:lpstr>
      <vt:lpstr>A complementary strand of RNA is made from a section of DNA during which process? </vt:lpstr>
    </vt:vector>
  </TitlesOfParts>
  <Company>Harnett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HCS</dc:creator>
  <cp:lastModifiedBy>Shannon Atkins</cp:lastModifiedBy>
  <cp:revision>49</cp:revision>
  <dcterms:created xsi:type="dcterms:W3CDTF">2014-05-27T16:56:34Z</dcterms:created>
  <dcterms:modified xsi:type="dcterms:W3CDTF">2016-01-05T18:22:41Z</dcterms:modified>
</cp:coreProperties>
</file>