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96"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1" r:id="rId37"/>
    <p:sldId id="290" r:id="rId38"/>
    <p:sldId id="292" r:id="rId39"/>
    <p:sldId id="293" r:id="rId40"/>
    <p:sldId id="29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31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D0E11FB-AE3F-4793-A602-77DB6B15351D}" type="datetimeFigureOut">
              <a:rPr lang="en-US" smtClean="0"/>
              <a:t>1/5/2016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F156689-6795-4ABD-88C7-DB14EEF4D68A}"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0E11FB-AE3F-4793-A602-77DB6B15351D}" type="datetimeFigureOut">
              <a:rPr lang="en-US" smtClean="0"/>
              <a:t>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156689-6795-4ABD-88C7-DB14EEF4D6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0E11FB-AE3F-4793-A602-77DB6B15351D}" type="datetimeFigureOut">
              <a:rPr lang="en-US" smtClean="0"/>
              <a:t>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156689-6795-4ABD-88C7-DB14EEF4D6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0E11FB-AE3F-4793-A602-77DB6B15351D}" type="datetimeFigureOut">
              <a:rPr lang="en-US" smtClean="0"/>
              <a:t>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156689-6795-4ABD-88C7-DB14EEF4D6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D0E11FB-AE3F-4793-A602-77DB6B15351D}" type="datetimeFigureOut">
              <a:rPr lang="en-US" smtClean="0"/>
              <a:t>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156689-6795-4ABD-88C7-DB14EEF4D68A}"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D0E11FB-AE3F-4793-A602-77DB6B15351D}" type="datetimeFigureOut">
              <a:rPr lang="en-US" smtClean="0"/>
              <a:t>1/5/2016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156689-6795-4ABD-88C7-DB14EEF4D68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D0E11FB-AE3F-4793-A602-77DB6B15351D}" type="datetimeFigureOut">
              <a:rPr lang="en-US" smtClean="0"/>
              <a:t>1/5/2016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F156689-6795-4ABD-88C7-DB14EEF4D6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D0E11FB-AE3F-4793-A602-77DB6B15351D}" type="datetimeFigureOut">
              <a:rPr lang="en-US" smtClean="0"/>
              <a:t>1/5/2016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F156689-6795-4ABD-88C7-DB14EEF4D6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D0E11FB-AE3F-4793-A602-77DB6B15351D}" type="datetimeFigureOut">
              <a:rPr lang="en-US" smtClean="0"/>
              <a:t>1/5/2016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F156689-6795-4ABD-88C7-DB14EEF4D68A}"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D0E11FB-AE3F-4793-A602-77DB6B15351D}" type="datetimeFigureOut">
              <a:rPr lang="en-US" smtClean="0"/>
              <a:t>1/5/2016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156689-6795-4ABD-88C7-DB14EEF4D68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D0E11FB-AE3F-4793-A602-77DB6B15351D}" type="datetimeFigureOut">
              <a:rPr lang="en-US" smtClean="0"/>
              <a:t>1/5/2016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156689-6795-4ABD-88C7-DB14EEF4D68A}"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D0E11FB-AE3F-4793-A602-77DB6B15351D}" type="datetimeFigureOut">
              <a:rPr lang="en-US" smtClean="0"/>
              <a:t>1/5/2016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F156689-6795-4ABD-88C7-DB14EEF4D68A}"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Std 4 Review!</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 following compounds are proteins? </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DNA and RNA</a:t>
            </a:r>
          </a:p>
          <a:p>
            <a:pPr marL="514350" indent="-514350">
              <a:buFont typeface="+mj-lt"/>
              <a:buAutoNum type="alphaUcPeriod"/>
            </a:pPr>
            <a:r>
              <a:rPr lang="en-US" dirty="0" smtClean="0"/>
              <a:t>Glucose and cellulose</a:t>
            </a:r>
          </a:p>
          <a:p>
            <a:pPr marL="514350" indent="-514350">
              <a:buFont typeface="+mj-lt"/>
              <a:buAutoNum type="alphaUcPeriod"/>
            </a:pPr>
            <a:r>
              <a:rPr lang="en-US" dirty="0" smtClean="0"/>
              <a:t>Waxes and cholesterol</a:t>
            </a:r>
          </a:p>
          <a:p>
            <a:pPr marL="514350" indent="-514350">
              <a:buFont typeface="+mj-lt"/>
              <a:buAutoNum type="alphaUcPeriod"/>
            </a:pPr>
            <a:r>
              <a:rPr lang="en-US" dirty="0" smtClean="0"/>
              <a:t>Hemoglobin and collagen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 following compounds are proteins? </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DNA and RNA</a:t>
            </a:r>
          </a:p>
          <a:p>
            <a:pPr marL="514350" indent="-514350">
              <a:buFont typeface="+mj-lt"/>
              <a:buAutoNum type="alphaUcPeriod"/>
            </a:pPr>
            <a:r>
              <a:rPr lang="en-US" dirty="0" smtClean="0"/>
              <a:t>Glucose and cellulose</a:t>
            </a:r>
          </a:p>
          <a:p>
            <a:pPr marL="514350" indent="-514350">
              <a:buFont typeface="+mj-lt"/>
              <a:buAutoNum type="alphaUcPeriod"/>
            </a:pPr>
            <a:r>
              <a:rPr lang="en-US" dirty="0" smtClean="0"/>
              <a:t>Waxes and cholesterol</a:t>
            </a:r>
          </a:p>
          <a:p>
            <a:pPr marL="514350" indent="-514350">
              <a:buFont typeface="+mj-lt"/>
              <a:buAutoNum type="alphaUcPeriod"/>
            </a:pPr>
            <a:r>
              <a:rPr lang="en-US" dirty="0" smtClean="0">
                <a:solidFill>
                  <a:srgbClr val="FF0000"/>
                </a:solidFill>
              </a:rPr>
              <a:t>Hemoglobin and collagen </a:t>
            </a:r>
            <a:endParaRPr lang="en-US"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rmAutofit fontScale="90000"/>
          </a:bodyPr>
          <a:lstStyle/>
          <a:p>
            <a:r>
              <a:rPr lang="en-US" dirty="0" smtClean="0"/>
              <a:t>In biological reactions, the reactants and enzyme fit together like a lock and key. This complementary attachment speeds up the reaction. What is the attachment site on the enzyme called? </a:t>
            </a:r>
            <a:endParaRPr lang="en-US" dirty="0"/>
          </a:p>
        </p:txBody>
      </p:sp>
      <p:sp>
        <p:nvSpPr>
          <p:cNvPr id="3" name="Content Placeholder 2"/>
          <p:cNvSpPr>
            <a:spLocks noGrp="1"/>
          </p:cNvSpPr>
          <p:nvPr>
            <p:ph idx="1"/>
          </p:nvPr>
        </p:nvSpPr>
        <p:spPr>
          <a:xfrm>
            <a:off x="381000" y="3886200"/>
            <a:ext cx="8229600" cy="4525963"/>
          </a:xfrm>
        </p:spPr>
        <p:txBody>
          <a:bodyPr/>
          <a:lstStyle/>
          <a:p>
            <a:pPr marL="514350" indent="-514350">
              <a:buFont typeface="+mj-lt"/>
              <a:buAutoNum type="alphaUcPeriod"/>
            </a:pPr>
            <a:r>
              <a:rPr lang="en-US" dirty="0" smtClean="0"/>
              <a:t>Active site</a:t>
            </a:r>
          </a:p>
          <a:p>
            <a:pPr marL="514350" indent="-514350">
              <a:buFont typeface="+mj-lt"/>
              <a:buAutoNum type="alphaUcPeriod"/>
            </a:pPr>
            <a:r>
              <a:rPr lang="en-US" dirty="0" smtClean="0"/>
              <a:t>Reactant site</a:t>
            </a:r>
          </a:p>
          <a:p>
            <a:pPr marL="514350" indent="-514350">
              <a:buFont typeface="+mj-lt"/>
              <a:buAutoNum type="alphaUcPeriod"/>
            </a:pPr>
            <a:r>
              <a:rPr lang="en-US" dirty="0" smtClean="0"/>
              <a:t>Catalytic site</a:t>
            </a:r>
          </a:p>
          <a:p>
            <a:pPr marL="514350" indent="-514350">
              <a:buFont typeface="+mj-lt"/>
              <a:buAutoNum type="alphaUcPeriod"/>
            </a:pPr>
            <a:r>
              <a:rPr lang="en-US" dirty="0" smtClean="0"/>
              <a:t>Substrate site</a:t>
            </a:r>
          </a:p>
          <a:p>
            <a:pPr marL="514350" indent="-514350">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rmAutofit fontScale="90000"/>
          </a:bodyPr>
          <a:lstStyle/>
          <a:p>
            <a:r>
              <a:rPr lang="en-US" dirty="0" smtClean="0"/>
              <a:t>In biological reactions, the reactants and enzyme fit together like a lock and key. This complementary attachment speeds up the reaction. What is the attachment site on the enzyme called? </a:t>
            </a:r>
            <a:endParaRPr lang="en-US" dirty="0"/>
          </a:p>
        </p:txBody>
      </p:sp>
      <p:sp>
        <p:nvSpPr>
          <p:cNvPr id="3" name="Content Placeholder 2"/>
          <p:cNvSpPr>
            <a:spLocks noGrp="1"/>
          </p:cNvSpPr>
          <p:nvPr>
            <p:ph idx="1"/>
          </p:nvPr>
        </p:nvSpPr>
        <p:spPr>
          <a:xfrm>
            <a:off x="381000" y="3886200"/>
            <a:ext cx="8229600" cy="4525963"/>
          </a:xfrm>
        </p:spPr>
        <p:txBody>
          <a:bodyPr/>
          <a:lstStyle/>
          <a:p>
            <a:pPr marL="514350" indent="-514350">
              <a:buFont typeface="+mj-lt"/>
              <a:buAutoNum type="alphaUcPeriod"/>
            </a:pPr>
            <a:r>
              <a:rPr lang="en-US" dirty="0" smtClean="0">
                <a:solidFill>
                  <a:srgbClr val="FF0000"/>
                </a:solidFill>
              </a:rPr>
              <a:t>Active site</a:t>
            </a:r>
          </a:p>
          <a:p>
            <a:pPr marL="514350" indent="-514350">
              <a:buFont typeface="+mj-lt"/>
              <a:buAutoNum type="alphaUcPeriod"/>
            </a:pPr>
            <a:r>
              <a:rPr lang="en-US" dirty="0" smtClean="0"/>
              <a:t>Reactant site</a:t>
            </a:r>
          </a:p>
          <a:p>
            <a:pPr marL="514350" indent="-514350">
              <a:buFont typeface="+mj-lt"/>
              <a:buAutoNum type="alphaUcPeriod"/>
            </a:pPr>
            <a:r>
              <a:rPr lang="en-US" dirty="0" smtClean="0"/>
              <a:t>Catalytic site</a:t>
            </a:r>
          </a:p>
          <a:p>
            <a:pPr marL="514350" indent="-514350">
              <a:buFont typeface="+mj-lt"/>
              <a:buAutoNum type="alphaUcPeriod"/>
            </a:pPr>
            <a:r>
              <a:rPr lang="en-US" dirty="0" smtClean="0"/>
              <a:t>Substrate site</a:t>
            </a:r>
          </a:p>
          <a:p>
            <a:pPr marL="514350" indent="-514350">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9118"/>
            <a:ext cx="8229600" cy="1143000"/>
          </a:xfrm>
        </p:spPr>
        <p:txBody>
          <a:bodyPr>
            <a:noAutofit/>
          </a:bodyPr>
          <a:lstStyle/>
          <a:p>
            <a:r>
              <a:rPr lang="en-US" sz="1800" dirty="0" smtClean="0"/>
              <a:t>The graph shows the activation energy required for a biochemical reaction under two different conditions. </a:t>
            </a:r>
            <a:endParaRPr lang="en-US" sz="1800" dirty="0"/>
          </a:p>
        </p:txBody>
      </p:sp>
      <p:sp>
        <p:nvSpPr>
          <p:cNvPr id="3" name="Content Placeholder 2"/>
          <p:cNvSpPr>
            <a:spLocks noGrp="1"/>
          </p:cNvSpPr>
          <p:nvPr>
            <p:ph idx="1"/>
          </p:nvPr>
        </p:nvSpPr>
        <p:spPr>
          <a:xfrm>
            <a:off x="457200" y="4876800"/>
            <a:ext cx="8229600" cy="1020763"/>
          </a:xfrm>
        </p:spPr>
        <p:txBody>
          <a:bodyPr>
            <a:normAutofit fontScale="92500" lnSpcReduction="20000"/>
          </a:bodyPr>
          <a:lstStyle/>
          <a:p>
            <a:pPr algn="ctr">
              <a:buNone/>
            </a:pPr>
            <a:r>
              <a:rPr lang="en-US" sz="3900" dirty="0" smtClean="0"/>
              <a:t>What does the peak of the blue line </a:t>
            </a:r>
            <a:r>
              <a:rPr lang="en-US" sz="3900" b="1" dirty="0" smtClean="0"/>
              <a:t>MOST LIKELY </a:t>
            </a:r>
            <a:r>
              <a:rPr lang="en-US" sz="3900" dirty="0" smtClean="0"/>
              <a:t>represent? </a:t>
            </a:r>
          </a:p>
        </p:txBody>
      </p:sp>
      <p:sp>
        <p:nvSpPr>
          <p:cNvPr id="4" name="AutoShape 2" descr="data:image/jpeg;base64,/9j/4AAQSkZJRgABAQAAAQABAAD/2wCEAAkGBhMQDxUUERQUFRAWGBQXGRcVGRcUFhYVGhYYGRwXIBUbICYhHxkjGhgYIDAgJCgpLjgsFSE9NTArNSYrLCkBCQoKDgwOGg8PGi0lHyQpKikpLCo1KjUpLCwwNCk1Li4wLy4sLS0sNCktLSwsKiwpLCwtLiwtLDUpLCksLTUpKf/AABEIALsBBgMBIgACEQEDEQH/xAAbAAEAAgMBAQAAAAAAAAAAAAAABQYDBAcCAf/EAEkQAAIBAwEEBwENBgMHBQEAAAECAwAEERIFBhMhFCIxQVFhkQcWIzI0UlNicXOBlLLTMzVCdIKzQ5KxFSRjcqGiwSVUg9HShP/EABkBAQADAQEAAAAAAAAAAAAAAAABAgMEBf/EADARAAIBAgIHBwQDAQAAAAAAAAABAhEhAzESQVGBkaHRBBNhcbHB8CJS4fEjMkIU/9oADAMBAAIRAxEAPwDuNKUoCvb+yXS7On6EAbgoQGLBNC4OpwT/ABBc48yPCtT2XS3TbKg6YBxAiaGDBzJCVDIxx2NpIBz8nPfU9tz4rN9lL+Rq1NzP3ZZ/y1t/ZSgJmlKUApSlAKUpQClKUApSlAKUpQClKUApSlAKUpQClKUApSlAKUpQClKUApSlAKUpQGC9v44U1zSJGnynYIv+ZiBWDZ23Le5zwJopcdvDdXx9eknFUPejhTbRuS1rHOtnbGWRrh2ZVcxO8cccWdI1aMs2OflgZx7npaX0yrJs9LK7WKK5ieB9OuJzgOrRhSBnAKnPac99dfcLQ0nXl1qQdA258Vm+yl/I1aG50wGzbTkfi1t3E/4KVv7c+KzfZS/katTcz92Wf8tbf2UrkJJTpA8G9DTpA8G9DWWlTYGLpA8G9DTpA8G9DWWlLAxdIHg3oadIHg3oay0pYGLpA8G9DTpA8G9DWWvMkgVSzHCgEknsAHMmlhRs17naccS6pCVXsyQRz8PM+QrBFt6JmC++KW+DrjdNR8AWAyfKsWzLczN0iUdY/slP+HH3HHy2HMnzA7q3r+yWaMo/Ye8dqnuYHuIPMHypY6XHDg9CVa62tXWnnfVtPfSB4N6GnSB4N6GtbY900kXX/aoSj/8AOvf9RGG/qrepYwnBwk4vUYukDwb0NfGugASdQA5k4PZWatbaVik8LxyrqjYYZTkBh4HHce8d4pYqebPakc0ayRHXG4DKyglWB7wazdIHg3oahtx9nxw7PhEShFZFcgdmogZIHYMnny7yanqWBi6QPBvQ06QPBvQ1lqlb2b6S2szCLhukZtw6cOZ299kCnVOCscXVYFQQ5PfjIpYFw6QPBvQ06QPBvQ1Qtu7xXsuzbu4iaGKEG4RMLJx0MVxwcltWkltLnkF08vhc8fG39ltRKZgjJrv40PXy1xCy8OMZY4WQFgFHYV7aWBfukDwb0NOkDwb0NUa530uVuEjBhYNL0ZikM+mOXgsxPHZwhYSKfegDy/jznGjsLe26C2sRZHnnt7DEkgk0K0vS3Z2TX1m0QAciupj/AAjACwOj9IHg3oadIHg3oaoEm/d4TMqLbBraG8klJWRlka3k04TDgqHHjqKnI61Tu396ZIo7XgR5lujy6pl0AQtKeoGQscDGNS957sUsCxdIHg3oadIHg3oaod5vrfIsjNDDF0e1FzIkgcu5E0qFVIfCBki1gkMRqAIPPGVd+bp3leK31WyPcxklCCnBV/fWl14IMiYMYQEBgdRxilgXfpA8G9DTpA8G9DVCn3xv1tncdE4kVkl64KShWDhiIl98yCvDfLkkHK9VeZqU2PvbNNcrbMkYnWSQy41YFtww8UignIL8SJeZPNZPDksC2qcilfaVAKbtzYc3TWudmzwrd6ESeCbrRyIOaFgp1IwBwD3g93f82BsW4iu3vtpSWyPwlt0SHKxRx69XNn/iLdg8/uEvt/cy0vWDTx++ryWRC0coHhxFIOPI1qbL9nFlBIJdDzSrzVrh3nKnxAckA+eM11rFjoUb1UyVeNSCZ258Vm+yl/I1am5n7ss/5a2/spW3tz4rN9lL+Rq1NzP3ZZ/y1t/ZSuQkmaUpQClKUApSlAKi9se+tHAOxzqf7JMEj+ptK/UTUpUXsgcR5Jz2OdCfZoSM/wBTam9KG+D9NcTZl56uu4lAKUpQwIsDh3n0Z0z/APJHy/6oR/kqUqM2+NMayjthdZOXyfgv/wBjNUkDQ3xPqjGe7h+KH2vMnwT9Rr1XmT4J+o0MCL3U+IW/2Sf6VLVE7qfELf7JP9KlqAVD7S3StLmQvNCrudOSSwB0fBJAIBZcnBIyO6piudb3btXTXzyW0ZaMCK9HMDVe2/UWL6pIsDP0aAn7/ZGzllfixLxJ24R1LJpdpwSQv8IZuHliuD1Rk5xW1Y7GsriCNo40khMguUPWOZc5EuW56s8+dUg7lzJMpe3MqJLs6RzhH1kJc8ZgGPPEkqk/9M4rCm5FxHbW4htyrm0dbkKVVpn6TbyNEzg82aNZ1BJwNRGQDQHQW3StDNxjCvF18XOWwJMYLhc4DEdpA59+a1U3fsNZthEusRxNp6+UjWWQxkNnq6XaTTpII54wMVWrXY0sN2txDaSJaLO5WBBGroHtOG0giDaVVpQOqD3ZxzNZtwd3JbaaF5rfQ5so4y+EJWRZ5SyFgc5KMnZyOnyoC2R7r2qqVWFApieEjnziclnU+OpiST2kk86zXuxYJolikQGNCpQcwUKjClWBBUgcsg5rnkm6U/EuS8dy10xviJEFqIpEkjlEatKQJWUqyJwycBkB5BQa+3e7EluGSGxV45LWxTHCilSO4VphJO0THDyJGw58ySVGcZwBe13VtBG0YgQRvFwWABw0WWbSfHrOxz25Y15k3TtGlaRoVLtqJ+Fglk4ZbTnTrKdXVjOO+qSN3Fimtbe1iaK2ukEU8cgCOVtpOMZCq8jxAzxsf+KvZyrHBuCWERktFLGPaplyE60jzZg1c+sdJJXOdPkaAsu824S3gVFeOOERcDTwizrHnsWQSLjljk4dQVBxntltnbBEV1LOxVndI4l0rp0RR6iFJ1Es2XOW5dg5DHOibM3VuOkRvdJdGXNkySRi2PDVIog6NM4MiBXWTUqnDBzjJY11KgFKUoCub92ySWoV7ee4PEXQluxSRX54fiZGkDnzz31VdlWe3LReJkSwBkxazSC4uNBIBxcBUGoAk8yeznnvnPajs8zWcY4Uk0SzxNKsOeNwhq1FAOZPMDHgT9Y56u7oaZ5tm2l9EoNssLycVGW4M3XOknnBws6i3IEedej2dJ4d6b8vW3CpB2XbnxWb7KX8jVobnQZ2bac2+LW3f/wUrf258Vm+yl/I1am5n7ss/wCWtv7KV5xJKdH+k3rTo/0m9ay0qasihi6P9JvWnR/pN61lpSrFDF0f6TetOj/Sb1rLSlWKEVtnKxhEZuLKRGvPsz8Jv6VyfurZ6PHBFzcpFGvaWwqoo7Se4ADtrWsPf5mm/wANcxxefPrv95AUeSedRdx/6nOYx+74G98Pdczqf2Q8YkI63iwx2Kc6YcdJ1eSz+eh0Yi0UsPZd+f49anyzS4v/AHwSy21mf2YXAnmHzjMwPDQ9ygaiOZI7Ky3GxLqAa7a5lmxzMFwykOPBZgoZG8CdQ8RVlpV+/dbJU2fL7+FDAidm3Md7b6lL6W1I6McMjDqvGw7mB5f6ciK+7DUtAoZm1pmNuf8AEhKn1xn76j75Oh36TLyguisMw7hPjEUv1t+zP9HhUjZe93UydzhZl+v4D/8AVVP9VVxFSjjk8um43gq4co+T9n68jf6P9JvWvMlvyPWbsPfWevMnwT9RrKrOehD7qwf7jb9Zv2Sd/lW/dQsEYx5aTB0hnKqW7stg4HicH6q1N1PiFv8AZJ/pUtSrFCt7kT3M9kj3hUynV1omOll1HHVIGkjsxz7M554E/wBH+k3rUTuX+74fqb87VC72b6S2szCLhukZtw6cKZyOLIF604KxxdVgVGHJ78ZFKsULh0f6TetOj/Sb1qg7d3hvZdm3dxE0MUINwiYWTjpwrjg5LatJLaXPILpyPhc8fG39ltRKZgjJxL+ND18tcQsvDj5scLICwCjsK9tKsUL/ANH+k3rTo/0m9ao1zvpcrOkYMLBpejMUhn0pKIWZjx2cKWEin3pQeX8eQa0dhb2XQW1iLI889vYYkkEmhWl6W7Oya+s2iADkV1Me0DACrFDo/R/pN606P9JvWufyb9XhMyotsGtobySUlZGWRreTThMOCoceOoqc/Cqe2/vTJHHa8CPMt0eXVMugCFpT1A6FjgYxqXvPdgqsUJ3/AGcmvXj3zTp18tenOdOvGdOeeM4zWXo/0m9aoV7vrfosjNDDEbe1FzIkiuXciaVCqlXwgZI9QJ1EagCDzxmXfi7d5ZIrfVaxvcxklSCnBV/fWk4mCDIgBjCA4bOo4pVihd+j/Sb1p0f6TetUKffC/W2dx0TiRWSXr5SUKwcMREvvmQV4b5ck5yvVXmalNj72zTXK2zJGJ1kkMuA2OjcMPFIoJ5F+JGvMnmknhyVYoW1RgUr7SoJKj7TbHiWSvx4bcwTRTCWYFlVkJxhRnLEkDGDWLcba1zcSEzXtrcxmJXVYY2jcam6rkNg6SFYdlbPtHtVa0SRpoYWgmjmRrjnCzrkBGA5kEE9nPIHhVX9lcSNdF2urSWaO3MSx2us+9mbiF3ZwMkMwUAcsGu6CT7O3s8Px7kazom3Pis32Uv5GrU3M/dln/LW39lK29ufFZvspfyNWpuZ+7LP+Wtv7KVwkkzSlKAUpSgFRe1LgyMLeI4dhl2H+HF3nPym7B957q+XW2NRKW+GYfCkP7KId5Zu8j5I+/FQdvdvcBobBiQx9+viMrnsIi7nk7gR1F8+ytIYbn5a3qR0xj3X1yz1L3ftt8jav7gzv0GzJRECrPMn+CmOUSH55h/lByeeBVgsbJIIljiULGgCqo7ABWPZey47aIRRLhBnzLE8yzMeZYnmSe81t1M5prRjkufi/lub526ilKVkQR+3tlC6tZYSca1IB+S45q31qwB+6omx2mZoLS6YYcHhSj5LMeG4+6ZR6VZqq1pagXF7aNySUC4j8hINMmP8AllXV/wDKK3j9WG47L+z9uBtgyUZKuWvydmWmvMnwT9RrV2RdmWBGPw8YYeDqdLD/ADA1tSfBP1GsDOcXCTi9RF7qfELf7JP9Klqid1PiFv8AZJ/pUtQqQm5f7vh+pvztWTaW6VpcyF5oUdzpyTnnp+CSAcErk4J5jPKse5f7vh+pvztVV3ujvY75zbi4eFRFfdTWVZ4Bw3tBjl76mG0DtOTjNAWO52Fs7iycRIOLL1HViMkzcyNGeTSaM5ABOjPPFbVvsCzkiTRHG8XFFyhB1qZs5EobJyc885qgTbHuONH0hbmREm2dIx9/cBmS5MpULnkHdAdPZyzgVK7ibKmtnshpnVHs5jOH4mgTCSEopVuqjANIAAByHfigLW26VoZuMYU4uviaufKTGNYXOAxHaQOffmvK7n2gTQIF0YRcZbkI3d0wc5XSzsRjGNXKqe1tdnaErPJOsgnk0KsFy6PbcM6V4wlEAQry+BrDjvOK04YZrWGPXFeTCSwty6Mbp83usc3K5ZMAkuBz0r2HkKA6DHuxaqpVYUCmJ4SMdsTnU6nx1MSSe0k1mvdiQTRLFJGGjQqVHMFCowpVgQVIHLINc+NtNAsCW0ty4uw1pI8nHjMcxbimdEmwyhYjcAY+QgzyzWS22DK08Zfpmh7naSuDJcBeAuswA8xhMqhU8sk8iQcUBdl3WtRG0YgjCNHwWUDk0WWbSfLU7HxyxrzJunaNK0jQoZG1ZJzglk0FtOcaynVLYzjvrnlnBfu0Jnluo5ODY8I9HuZm1aRxdRSRI1fiatfGU9Uj7utUBUt5twlvAqK0ccIi4Gkxa3WPPYkgdccscnDqCoIGe2X2dsERXMs7FWd0jiXSunRDHqKqTqJZsucty7ByGOctSgFKUoCqe0fZrzWiNGLctDNHN/vLaYQF1ZLZ5EYOMHx8qwbj3FxJIzSQ7OWIxgq9m2piSwxn6BAY/Wtbu/mwZbu3jEKpI0U0cphkOmOdVzmNj3duRnllRUD7O91bqC441zEkCrBwAiOJDJ780gdsDACqdIHbXZFxeA6tV5+pBddufFZvspfyNVW3W32torC1RxOGW3txjo85ziJBkEJgjzFWnbnxWb7KX8jVo7mxL/s2z5D4tbdw+ZSuaDj/AKXD9MsqGud/7Xwufw1x/wDisb7/AMWOpb3z+Gm2lAP3kAVZeAvyR6CvnAX5I9BWmlhfa+K6FlJbCptvjdyfsNn3H1y6E/7Sw/1rEbXaNz+1EMaeEkhK4+xhxn+qUjyq48Bfkj0FOAvyR6CneQWUVvr1pyLrHlH+qS8s+Lq+BXYNzkcAXczXAHZFhYbYfVbpyP8AWWqxRhVAC6QoAAAwAAO4DwpwF+SPQU4C/JHoKrPEc8304GLbeZ61jxFNY8RXngL8kegpwF+SPQVnYHrWPEU1jxFeeAvyR6CnAX5I9BSwPWseIqvb0OIZra6BGI5OFIf+DOQhJ8lkETfcan+AvyR6CtbaeyI7iCSJ1GiRGQ4AyAwxkeY7R9VaYUlGSby1+TzCNa0fhXUkeRolHFX/AJhhZB+Vv6jW3tK84cLuqNIVUnQmnU3iBkgZx3ZqvbNlaeyRyoN3auUkAAy0kXVkX+tOsP8AnWrJb8ORFdQpVgCDgcwRmqzjoScXqN8X6oqe5+a6rnUh9xb/AIuzoGKPGNCgCTAZgABr0gkgHnjOD5VM3VzoRmVS7AEhFK6m8hkgZ+s174C/JHoKcBfkj0FVsYFc9nm0eLs6ImOSMDUBxQFLdY5IXOQM8ueOzwqy6x4ivPAX5K+gpwF+SPQUsD1rHiKax4ivPAX5I9BTgL8kegpYHrWPEU1jxFVa3sbj/a8hadTb8FDwOEAoUu4BDas8QEZLYwQcYGAa2bneJRPLDFbvJwdIkkAjCRu8ZkUEFgxGnSSVBxrHnhYExJZxNKsrAGRAwVifghu3A7Mnsz24rY1jxFUzY2/HFgVpbRlnNtDc6QYlR0chWYMz4RVY5OsghfE8qW3tBim0rDavJK0lxFpRoCoaBI3Y8TXpKlZFwQe3kcUsC56x4imseIqnN7QYDGJYraWSHTal3AjXhm506FIZgSQHUtjOAwrNsjfy0ubsW8arljKEbVCxYxZ1ZjVi6AgMQWUZC+YysC16x4imseIrzwF+SPQU4C/JHoKWBkBpXwDHZSoBA75bwSWcMfBVGmmljgj4pKxK756zkc9IweQ7SQKitzN9ZrqZYJ0j1tb8fVGTjKzNE6lDkgZAI8s1t+0W7VbRYmhimNxLHAqzkiFXbJDuRzwNPcQc4warvstuIopuAltBFJJbidpISxJKzNEysGJIGcFefjXbCEXgN0uQX3bnxWb7KX8jVU4dvy22ztmRwJqlnhhUHRxAoS2Dn3vXHqJxjGsd554wbZtz4rN9lL+RqiNgbLhuNk2SzorKILVhnIKsIVwwYYIPM8we81xEkBfb8X8aSu8MMXRraK4ljcOzuTNMhVWWTChlj1AkMRnBB7tsb53bzTGO31W0UtxCTp+DwlcGUy8UZ66/sxHnDZ1d1WNd17QRtGIIxG0axMoGAYlLMFI8Mux+tjSTdq0aUzGGMyHJLdxYroLY7NZTq6sZxyzQFOl32vxaSSjomuKyhvXDRyhWEwcrEvvueqI2y/PJYDSvbU3s3eyWS6Fqyx8dZZOJgNjoojEkcoBbtbiRp3jIblWlvBulBfSm2SSNEhgijePg6njhYvp0Sh1xkRnkwkAKAgA9tistirHdy3LMhd0jiTC6dEKFmC6tRLMWc5PLkFGOXMCF2lvXcJLM6CHo1vcW9sysHMzmXg5dWDBRgzrhCp1aTzXIrc9n8s0lmZLiUyyPNcc8FQAsrIFClmwOr2DHb3nJO10KymvHfRG11AYtZIOVbTqjJ7iwU5B5kZ5EVKWVjHCgSJQiAsQF7MsxYn72JP30BnpSlAKUpQClKUBW709CvhN2W11oil8EuByikPk497J8Qlb1geBM0B/ZvqeL/V4/uJyPJvKt7aFglxE8Uqho3UqwPeD/AOfPyqtW7uCLK6ci4XrWtwf8YKMg/bKOTr3jJHInHQ/5I1Waz8Vt3a/Deb4UleMsny2Pd6VLbStLZm0OKpDDTMh0ung3iPFT2g+Fbtc5lOLg9FilKUKilKUBDxfvKT+Xi/uy1jn3VRriSVJpo+LoMsaFNEjImhScqWHV0ggMAQgyO3OSL95Sfy8X92WqrczSybUeESyRxveBW4WEZkGzEk06wM/D557e4Y7gJe79ndvIkSmSUcKGCBT72erDIsisVZCrNqUZBGnHd31l2TuJDbyiUSzO+ueTLmPBaaOJG5KigACJcAYAye7AFe2lK93u7G07uzl4VYg6S4F4sXWxyOV7eWM1pz3txDEGE7rA19dW7tJKYIoYImlWJBIqNw1JVRrx4DIyKA3r7cGVNNva61tyLJWkMsZVxbsp1PEYtXECoFHDYBsLqxjFWvZO7Itn97nn4IMhWAlOEhkbUcYQOQCTgMxAzy7sUC52/eYjV7yJBwA8MxkkjWaTjyrkLwCbhlRYQUwurWSoOoEdXiJ0jOM4GcZxn76A9UpSgFKUoCn+0qR2tFWOHpI40PGgWMTM0JyWGOeg4GQ3jj66wez8W0bultsy5ssrqZ5o9IfBAC6yxJPWJx5Gvm9Ps4e6uukQXcsDs8DSBcFSYgyq68uTgHlnlzNTG727U1tIzy31xcqV0hJdGkHIOoaR28iPvNdmlBYWin6/pkEltz4rN9lL+RqqdrsPpVnsYNEssCLE8gcKyheguoJVu0a2Udh7atm3Pis32Uv5GrU3M/dln/LW39lK4ySiWe6VzEspME0t4Euw5boy29xxGOAzppmlDAghXYYK4JArDY7qXCySM9qzWnSLSVoeHbxCZFgmRiLdH0dWQxtpY5IQHmRiutUoDmF5u3IrytDs5RHLFYKEdYpTGkcsvEUrxAHcKYmClipCjt0ha19kbjSuSLi1zEo2oUWRYQoM3RTFiNCVXOmTkOQIPfzPV6UByiDc2bhNxraUysuz31ottKS8dqI5FkSRsSgSZJU9+GByKv8AujbyR2MSTRpE6gjQg0qq6jp6upgp04JUMQCSAcCpilAKUpQClKUApSlAK09q7JjuojHKuVyCCCVZGHMOrDmrA8wRW5SpTcXVApV7NcWTBrhtSryS8CnSU+buY17B/wAVRjJz1T22XZe2UnGB1ZMAlcg8j2MrDkyHuYcq3yM9vZVW2luKudVm/R3yW0YLQFvEICDGT8qMr5g1vWGJnZ8vxut4I3WJGS0Z7nrXVfF42qlUld57yy5X1u7RD/Gj98UDxLKM4/5lXt7TVg2RvVa3Y95lRj8nIDenf92azlhSiqtW26uJEsGSVY3W1fKreS1KUrMxIeL95Sfy8X92Wt2Xa0KTLC0sazsMrGXUSMOfMITkjkewd1aMTf8AqT/y8X92Wq/d7oSm/ldkaWGaa3mDdIeFY+GsYw0YB1FTGGXHbqwSO0gWmz2/bTFhFcQyFBqYJIjlV8TgnA8zWP3T2fCEvSrfhFtAfjR6C+M6derGrHPGapM3s9uHtIIRw0ZbS9hchuXElmikUZAyVbQwY/SPI1IWG6UpuYZ2hKFZxJJxLhrl2VbWeNW5jAKvIoGCTgZOMAUBZjvNaaynSbfWvIrxY9SnIHNdWRzIHPvI8akFuULMoZS64LKCCVBzjI7RnBxnwrkmzbaOd4bWTgmC3ttoxzTq46quyjXIpAMTZy2HwdQYjIGauG6WzppNmO8zf73dK7M2CO2MRRHB5j3tUOPFjQE7DvDA0UcusLHM4jjLdXiMWKrp8Q2Mr4gitXb2+EFnIkb8WSdwWWKCN5pNA7X0IDhfM1UbrZE17YW8aQFljtVjQh0jaC9QhSxVueqN4gPvas20t3tpmaSeIJxbq3to5Ck/BktpYjltDmOQNGxJ/hzzPZyNAWzY+9dvd6eC5OuMyLlSuVDlGHP+JXGGB7NQ8a+1UL/d26kNnbGcyXcNvM00+TzMkkWFzyOCUbHlFSgOjUpSgNHbnxWb7KX8jVobnTY2bZ8m+LW3YD8ylb+3Pis32Uv5GrU3M/dln/LW39lKAlOP5N6GnH8m9DWWlTYGLj+Tehpx/JvQ1lpSwMXH8m9DTj+TehrLSlgYuP5N6GnH8m9DWWlLAxcfyb0NOP5N6GstKWBi4/k3oacfyb0NZaUsDFx/JvQ04/k3oay0pYGLj+Tehpx/JvQ1lpSwMXH8m9DULtTdOyuSWltxrP8AGimN8+OtMHNT9KtGbg6xdAm1dFRG6s0PxS+uox8mZVuUA8AGAb/urMs+1I+1bS4HlxrZz5nIdatFK075v+yT3e6oy7nJ53KDBaNFetdtsqTpLLpLQywyJnnlwG0YkIwC2M4H15m/diw+HY36/VEsn5HNWOlR3kPsXPqRVbCuDfdP/a7QH/8ALL/4FPdun/tb/wDCTf8A1U3NfxJIkbyIssmdCMyhnxzOlScnHfitimlh/bz/AAKrYQNpvakkioLe9UscZe2mRR5liMAedTPH8m9DWWsU90iadbKupgq6iF1MexRntY+FUk4vJEPwHH8m9DTj+TehrLWJrpBIsZYCRgzKueZVSoYgeALL/mFVsQZFOaV9pUAUpSgNHbnxWb7KX8jVqbmfuyz/AJa2/spW3tz4rN9lL+Rq1NzP3ZZ/y1t/ZSgJmlKUApSlAKUpQClKUApSlAKUpQClKUApSlAYb0Pwn4WOLpbRns14OnPlnFcotNmXbW4Be84jCzWdBBdQnX0qLiPxnlfU4XiZaIBdJyeQAHXaUBy282ddLI0f+8LYpd3QGYrq4AQwQNEdEUiStFrM+GUlQ2OXIFfn+ybrRK7m8kKR7NUMRLFI0Jc9JCxhiOMYuRALN/URXU617/Z8dxGY5kV42xlWGQcEEH6wQCD4igOWxXcsHSLmzFwVhvDAsUrSglLi3gRRw5OY03DRsAQCFY9matu3dnPFb2cZ48tvG6LccLiPK6CFwGITrsvG0FguTjyzU3Bu5bIqKsKBY3MijtxIf4zntbzOTUlQHPd0tkSi/jlljnCiC8WNpeJqWLpQ4KOSfh8InCt1sYzzHLUtQ73kxh6UbhdoShm9+MAtRF101fs8c8BfhaypAxzrptYLWxji18NQuti7Y5anbGWPmcD0oDmEOx5IraHjJftqsQy8M3LyDaB+EXwcpJ8DSXwgw2cc69TbOuXlh6THcvfC9gYuizNALcQjB1AcIKGzn+INk9hzXVKUBycteyW6LEl6JI9nJHJqSZCZRPDxVVmADTcJZMMuc55E1tbV2Ujyo9vHfxx8DaEaycO6eWOR+AVKI51KuOLpDaQSDjnprp1eZHCgk8gAST4AUBV9weIIpVeNkVZOqx6SiyAouSsNzmSMA8sZIzkg9tKslneJNGskTq8bDKshDKw8QRyNKAzUpSgMdxAJEZG5qwKnu5EYPP6jVdi9n1sihUkvFRQFCrd3QAUDAAAk5AAYqzUoCue4SD529/GXX6lPcJB87e/jLr9SrHSgK57hIPnb38ZdfqU9wkHzt7+Muv1KsdQ28O9kNiYhMJC0zMqCNGkZmAzp0rzyeQGB2mrRi5OiBq+4SD529/GXX6lPcJB87e/jLr9SsD+0qzW2WcmXSZujlOG3FSb5DR/CB9e0V9vfaLbQ6AyXPEZDK0SwyNLFECQXkQDKLyPbV+5xPtYM3uEg+dvfxl1+pT3CQfO3v4y6/Ur7fb+2kQgIZ5ekKXjEEbzMYx2yFVGQo7+/keXI1qH2nWfChkUTOs7zJGEiZ3douRAQc+Z7P/FFg4j/AMsG17hIPnb38ZdfqU9wkHzt7+Muv1KxXPtHtI5ND8YYEXEfhPw4DIAVWV8YRjkcj2d9fb32iWkNw0LcU6GWOSVYnaGKRuxXlAwD2etO5xPtYMnuEg+dvfxl1+pT3CQfO3v4y6/UrHe+0S0iuGhbinQ6xySrE7QxSN2I8oGAez1qa2ztmKzgaadwkSdp7e/AAA5kk8sVV4clSqzyBE+4SD529/GXX6lPcJB87e/jLr9StC99pcAtLmSOObj28eswSxPHJhh1HKHnws4yw7BW9upvFLNs0Xd2Ap0vIQkckeI1GfgSEk8gSCDggjFWeDNKrWugPvuEg+dvfxl1+pT3CQfO3v4y6/UrWg9pdo8HGC3ARjGseYZNU7vqwsS498I0kHHIeNbHu+tejCccU5k4PCEbmfj98XBxq1jtx/8AdO5xFqYPvuEg+dvfxl1+pT3CQfO3v4y6/UrwntDtDa9IzIBxeBwzG/G4/L3rhYyX5jl51E7Z9qkaQwvbxSyF7lbeRDFIJIiCNSGPt4pB6q95z4EVKwMRulBUmfcJB87e/jLr9SnuEg+dvfxl1+pWtDv1Gj3rXEiLDbGEY4ciyLxEyFbJOpycABQMd9ZYfaJatDPIeNG1uoeSKWNo5gh7G4bYyD41Hcz2fPjBk9wkHzt7+Muv1Ke4SD529/GXX6leth78215PwY+KshjEq8WJ4hJETjWmoDUuTjPpmrDVJRcXSSBXPcJB87e/jLr9SnuEg+dvfxl1+pVjpVQVz3CQfO3v4y6/Up7hIPnb38ZdfqVY6UBXPcJB87e/jLr9SsdzuBCyMBLeZKsBm8uiMkY5jidlWelAUz2cezldkQkcaSWV8a+sViB+jF2Z+keZ8uylXOlAKUpQClKUApSlAKovtBaUX+y+AEaYTXBVZCVRsQHILAEjIyM4OCRyNXqsUlurMrMqllJKkgEqSMEg93LwrTDnoSr5+gOeDcS7crNJwhO+0oLyRFYlI4o+WkMRlmwM9g7e6pTaewL2HaE11ZLBJ0iFI3WZmThunJXBCnUuO1eX11dKVo+0SedPn6IocmbZn+xbix03FqZltZIGFy7W8bDimQyLLpK8nc9UkEgDx5e9wtgzTw7NuBpMcNxtCRzzXUspdVZVPcTz+qunXllHKAJURwOYDqGAP1EVmjQAAAAAcgByAHhiry7S3HK+t8eoocx217M55Lu5KpFLBcyLJqknuIxF2aw0ETKJOzIOod1Zd4Nw7uS6d7VYYZGaMrdxTTwyKgwCJIcssrYGM5HbXS6VC7ViKnzZ0FDmu8O4t5LdySWywwyu6EXcU00EgUYzxLcZSRsAjIIHPsq0b7buPfWfDjdVmR4pULjqF42yAwH8J51YqVR48m4vYDnt9uhe3hvJ7hYY55bNrSKKN2deZZi7SFR2sxwAOz/rZoNkSDZQtjp4wtuF29XXwtPwsdme/FTlKiWNKSS2EnO9p7gTybM2fENBuLPhlk4jxLIAmllEydZT4MK1W3Au1tVEaxKzXPGmt1uLkLNFp0hHuGLMzd5IAB5cuVdOpV12maIoct2Z7ObuCAFFt1nhvjdxRqzcF42jVDHqI1KcLyJBqS2ru3tG5t0eRbbpEV7HdJEhKrw0OdDTaes5+Vp7B310ClH2mbdXQUObbR9n1zO98+Y0klns7iHJLrrhQgo/IdXJIz99ZNq7nXt6LyedYI7iW1FrFEjs6ga9ZZpCo5licADsrotKf9M/m7oKFVtN3Jl2jbTnTworMwNz58Qsh5DHMdU86tVKVjKblmSKUpVAKUpQClKUApSlAf/Z"/>
          <p:cNvSpPr>
            <a:spLocks noChangeAspect="1" noChangeArrowheads="1"/>
          </p:cNvSpPr>
          <p:nvPr/>
        </p:nvSpPr>
        <p:spPr bwMode="auto">
          <a:xfrm>
            <a:off x="155575" y="-876300"/>
            <a:ext cx="2581275" cy="1838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http://www.shmoop.com/images/biology/biobook_flow_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7675" y="42862"/>
            <a:ext cx="5707674" cy="407193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334000" y="533400"/>
            <a:ext cx="2091349"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Rectangle 6"/>
          <p:cNvSpPr/>
          <p:nvPr/>
        </p:nvSpPr>
        <p:spPr>
          <a:xfrm>
            <a:off x="5333999" y="1143000"/>
            <a:ext cx="2091349"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normAutofit fontScale="92500"/>
          </a:bodyPr>
          <a:lstStyle/>
          <a:p>
            <a:pPr marL="0" indent="0">
              <a:buNone/>
            </a:pPr>
            <a:r>
              <a:rPr lang="en-US" dirty="0"/>
              <a:t>What does the peak of the blue line </a:t>
            </a:r>
            <a:r>
              <a:rPr lang="en-US" b="1" dirty="0"/>
              <a:t>MOST LIKELY </a:t>
            </a:r>
            <a:r>
              <a:rPr lang="en-US" dirty="0"/>
              <a:t>represent? </a:t>
            </a:r>
          </a:p>
          <a:p>
            <a:pPr marL="514350" indent="-514350">
              <a:buFont typeface="+mj-lt"/>
              <a:buAutoNum type="alphaUcPeriod"/>
            </a:pPr>
            <a:r>
              <a:rPr lang="en-US" dirty="0" smtClean="0"/>
              <a:t>The activation energy required for cellular respiration</a:t>
            </a:r>
          </a:p>
          <a:p>
            <a:pPr marL="514350" indent="-514350">
              <a:buFont typeface="+mj-lt"/>
              <a:buAutoNum type="alphaUcPeriod"/>
            </a:pPr>
            <a:r>
              <a:rPr lang="en-US" dirty="0" smtClean="0"/>
              <a:t>The activation energy required for photosynthesis</a:t>
            </a:r>
          </a:p>
          <a:p>
            <a:pPr marL="514350" indent="-514350">
              <a:buFont typeface="+mj-lt"/>
              <a:buAutoNum type="alphaUcPeriod"/>
            </a:pPr>
            <a:r>
              <a:rPr lang="en-US" dirty="0" smtClean="0"/>
              <a:t>The activation energy required with an enzyme </a:t>
            </a:r>
          </a:p>
          <a:p>
            <a:pPr marL="514350" indent="-514350">
              <a:buFont typeface="+mj-lt"/>
              <a:buAutoNum type="alphaUcPeriod"/>
            </a:pPr>
            <a:r>
              <a:rPr lang="en-US" dirty="0" smtClean="0"/>
              <a:t>The activation energy required without an enzyme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371600"/>
            <a:ext cx="8229600" cy="4525963"/>
          </a:xfrm>
        </p:spPr>
        <p:txBody>
          <a:bodyPr>
            <a:normAutofit fontScale="92500"/>
          </a:bodyPr>
          <a:lstStyle/>
          <a:p>
            <a:pPr marL="0" indent="0">
              <a:buNone/>
            </a:pPr>
            <a:r>
              <a:rPr lang="en-US" dirty="0"/>
              <a:t>What does the peak of the blue line </a:t>
            </a:r>
            <a:r>
              <a:rPr lang="en-US" b="1" dirty="0"/>
              <a:t>MOST LIKELY </a:t>
            </a:r>
            <a:r>
              <a:rPr lang="en-US" dirty="0"/>
              <a:t>represent? </a:t>
            </a:r>
          </a:p>
          <a:p>
            <a:pPr marL="514350" indent="-514350">
              <a:buFont typeface="+mj-lt"/>
              <a:buAutoNum type="alphaUcPeriod"/>
            </a:pPr>
            <a:r>
              <a:rPr lang="en-US" dirty="0" smtClean="0"/>
              <a:t>The activation energy required for cellular respiration</a:t>
            </a:r>
          </a:p>
          <a:p>
            <a:pPr marL="514350" indent="-514350">
              <a:buFont typeface="+mj-lt"/>
              <a:buAutoNum type="alphaUcPeriod"/>
            </a:pPr>
            <a:r>
              <a:rPr lang="en-US" dirty="0" smtClean="0"/>
              <a:t>The activation energy required for photosynthesis</a:t>
            </a:r>
          </a:p>
          <a:p>
            <a:pPr marL="514350" indent="-514350">
              <a:buFont typeface="+mj-lt"/>
              <a:buAutoNum type="alphaUcPeriod"/>
            </a:pPr>
            <a:r>
              <a:rPr lang="en-US" dirty="0" smtClean="0">
                <a:solidFill>
                  <a:srgbClr val="FF0000"/>
                </a:solidFill>
              </a:rPr>
              <a:t>The activation energy required with an enzyme </a:t>
            </a:r>
          </a:p>
          <a:p>
            <a:pPr marL="514350" indent="-514350">
              <a:buFont typeface="+mj-lt"/>
              <a:buAutoNum type="alphaUcPeriod"/>
            </a:pPr>
            <a:r>
              <a:rPr lang="en-US" dirty="0" smtClean="0"/>
              <a:t>The activation energy required without an enzyme </a:t>
            </a:r>
            <a:endParaRPr lang="en-US" dirty="0"/>
          </a:p>
        </p:txBody>
      </p:sp>
    </p:spTree>
    <p:extLst>
      <p:ext uri="{BB962C8B-B14F-4D97-AF65-F5344CB8AC3E}">
        <p14:creationId xmlns:p14="http://schemas.microsoft.com/office/powerpoint/2010/main" val="985263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488680" cy="1143000"/>
          </a:xfrm>
        </p:spPr>
        <p:txBody>
          <a:bodyPr>
            <a:noAutofit/>
          </a:bodyPr>
          <a:lstStyle/>
          <a:p>
            <a:pPr marL="742950" indent="-742950"/>
            <a:r>
              <a:rPr lang="en-US" sz="3500" dirty="0" smtClean="0"/>
              <a:t>Read the following four statements.</a:t>
            </a:r>
            <a:br>
              <a:rPr lang="en-US" sz="3500" dirty="0" smtClean="0"/>
            </a:br>
            <a:r>
              <a:rPr lang="en-US" sz="3500" dirty="0" smtClean="0"/>
              <a:t>1. glucose and oxygen are the reactants</a:t>
            </a:r>
            <a:br>
              <a:rPr lang="en-US" sz="3500" dirty="0" smtClean="0"/>
            </a:br>
            <a:r>
              <a:rPr lang="en-US" sz="3500" dirty="0" smtClean="0"/>
              <a:t>2. glucose and oxygen are the products</a:t>
            </a:r>
            <a:br>
              <a:rPr lang="en-US" sz="3500" dirty="0" smtClean="0"/>
            </a:br>
            <a:r>
              <a:rPr lang="en-US" sz="3500" dirty="0" smtClean="0"/>
              <a:t>3.carbon dioxide and water are reactants</a:t>
            </a:r>
            <a:br>
              <a:rPr lang="en-US" sz="3500" dirty="0" smtClean="0"/>
            </a:br>
            <a:r>
              <a:rPr lang="en-US" sz="3500" dirty="0" smtClean="0"/>
              <a:t>4.carbon dioxide and water are products </a:t>
            </a:r>
            <a:br>
              <a:rPr lang="en-US" sz="3500" dirty="0" smtClean="0"/>
            </a:br>
            <a:endParaRPr lang="en-US" sz="3500" dirty="0"/>
          </a:p>
        </p:txBody>
      </p:sp>
      <p:sp>
        <p:nvSpPr>
          <p:cNvPr id="3" name="Content Placeholder 2"/>
          <p:cNvSpPr>
            <a:spLocks noGrp="1"/>
          </p:cNvSpPr>
          <p:nvPr>
            <p:ph idx="1"/>
          </p:nvPr>
        </p:nvSpPr>
        <p:spPr>
          <a:xfrm>
            <a:off x="1435608" y="2971800"/>
            <a:ext cx="7498080" cy="3276600"/>
          </a:xfrm>
        </p:spPr>
        <p:txBody>
          <a:bodyPr>
            <a:normAutofit lnSpcReduction="10000"/>
          </a:bodyPr>
          <a:lstStyle/>
          <a:p>
            <a:pPr algn="ctr">
              <a:buNone/>
            </a:pPr>
            <a:r>
              <a:rPr lang="en-US" dirty="0" smtClean="0"/>
              <a:t>What statement summarizes the process of cellular respiration? </a:t>
            </a:r>
          </a:p>
          <a:p>
            <a:pPr marL="514350" indent="-514350">
              <a:buFont typeface="+mj-lt"/>
              <a:buAutoNum type="arabicPeriod"/>
            </a:pPr>
            <a:r>
              <a:rPr lang="en-US" dirty="0" smtClean="0"/>
              <a:t>2 and 4</a:t>
            </a:r>
          </a:p>
          <a:p>
            <a:pPr marL="514350" indent="-514350">
              <a:buFont typeface="+mj-lt"/>
              <a:buAutoNum type="arabicPeriod"/>
            </a:pPr>
            <a:r>
              <a:rPr lang="en-US" dirty="0" smtClean="0"/>
              <a:t>1 and 3</a:t>
            </a:r>
          </a:p>
          <a:p>
            <a:pPr marL="514350" indent="-514350">
              <a:buFont typeface="+mj-lt"/>
              <a:buAutoNum type="arabicPeriod"/>
            </a:pPr>
            <a:r>
              <a:rPr lang="en-US" dirty="0" smtClean="0"/>
              <a:t>2 and 3</a:t>
            </a:r>
          </a:p>
          <a:p>
            <a:pPr marL="514350" indent="-514350">
              <a:buFont typeface="+mj-lt"/>
              <a:buAutoNum type="arabicPeriod"/>
            </a:pPr>
            <a:r>
              <a:rPr lang="en-US" dirty="0" smtClean="0"/>
              <a:t>1 and 4</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28888" cy="1143000"/>
          </a:xfrm>
        </p:spPr>
        <p:txBody>
          <a:bodyPr>
            <a:noAutofit/>
          </a:bodyPr>
          <a:lstStyle/>
          <a:p>
            <a:pPr marL="742950" indent="-742950"/>
            <a:r>
              <a:rPr lang="en-US" sz="3500" dirty="0" smtClean="0"/>
              <a:t>Read the following four statements.</a:t>
            </a:r>
            <a:br>
              <a:rPr lang="en-US" sz="3500" dirty="0" smtClean="0"/>
            </a:br>
            <a:r>
              <a:rPr lang="en-US" sz="3500" dirty="0" smtClean="0"/>
              <a:t>1. glucose and oxygen are the reactants</a:t>
            </a:r>
            <a:br>
              <a:rPr lang="en-US" sz="3500" dirty="0" smtClean="0"/>
            </a:br>
            <a:r>
              <a:rPr lang="en-US" sz="3500" dirty="0" smtClean="0"/>
              <a:t>2. glucose and oxygen are the products</a:t>
            </a:r>
            <a:br>
              <a:rPr lang="en-US" sz="3500" dirty="0" smtClean="0"/>
            </a:br>
            <a:r>
              <a:rPr lang="en-US" sz="3500" dirty="0" smtClean="0"/>
              <a:t>3.carbon dioxide and water are reactants</a:t>
            </a:r>
            <a:br>
              <a:rPr lang="en-US" sz="3500" dirty="0" smtClean="0"/>
            </a:br>
            <a:r>
              <a:rPr lang="en-US" sz="3500" dirty="0" smtClean="0"/>
              <a:t>4.carbon dioxide and water are products </a:t>
            </a:r>
            <a:br>
              <a:rPr lang="en-US" sz="3500" dirty="0" smtClean="0"/>
            </a:br>
            <a:endParaRPr lang="en-US" sz="3500" dirty="0"/>
          </a:p>
        </p:txBody>
      </p:sp>
      <p:sp>
        <p:nvSpPr>
          <p:cNvPr id="3" name="Content Placeholder 2"/>
          <p:cNvSpPr>
            <a:spLocks noGrp="1"/>
          </p:cNvSpPr>
          <p:nvPr>
            <p:ph idx="1"/>
          </p:nvPr>
        </p:nvSpPr>
        <p:spPr>
          <a:xfrm>
            <a:off x="1219200" y="2895600"/>
            <a:ext cx="7498080" cy="4419600"/>
          </a:xfrm>
        </p:spPr>
        <p:txBody>
          <a:bodyPr/>
          <a:lstStyle/>
          <a:p>
            <a:pPr algn="ctr">
              <a:buNone/>
            </a:pPr>
            <a:r>
              <a:rPr lang="en-US" dirty="0" smtClean="0"/>
              <a:t>What statement summarizes the process of cellular respiration? </a:t>
            </a:r>
          </a:p>
          <a:p>
            <a:pPr marL="514350" indent="-514350">
              <a:buFont typeface="+mj-lt"/>
              <a:buAutoNum type="arabicPeriod"/>
            </a:pPr>
            <a:r>
              <a:rPr lang="en-US" dirty="0" smtClean="0"/>
              <a:t>2 and 4</a:t>
            </a:r>
          </a:p>
          <a:p>
            <a:pPr marL="514350" indent="-514350">
              <a:buFont typeface="+mj-lt"/>
              <a:buAutoNum type="arabicPeriod"/>
            </a:pPr>
            <a:r>
              <a:rPr lang="en-US" dirty="0" smtClean="0"/>
              <a:t>1 and 3</a:t>
            </a:r>
          </a:p>
          <a:p>
            <a:pPr marL="514350" indent="-514350">
              <a:buFont typeface="+mj-lt"/>
              <a:buAutoNum type="arabicPeriod"/>
            </a:pPr>
            <a:r>
              <a:rPr lang="en-US" dirty="0" smtClean="0"/>
              <a:t>2 and 3</a:t>
            </a:r>
          </a:p>
          <a:p>
            <a:pPr marL="514350" indent="-514350">
              <a:buFont typeface="+mj-lt"/>
              <a:buAutoNum type="arabicPeriod"/>
            </a:pPr>
            <a:r>
              <a:rPr lang="en-US" dirty="0" smtClean="0">
                <a:solidFill>
                  <a:srgbClr val="FF0000"/>
                </a:solidFill>
              </a:rPr>
              <a:t>1 and 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all cells, how is the sequence of nucleotides in DNA used? </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As instructions for making antibodies</a:t>
            </a:r>
          </a:p>
          <a:p>
            <a:pPr marL="514350" indent="-514350">
              <a:buFont typeface="+mj-lt"/>
              <a:buAutoNum type="alphaUcPeriod"/>
            </a:pPr>
            <a:r>
              <a:rPr lang="en-US" dirty="0" smtClean="0"/>
              <a:t>As instruction for making proteins</a:t>
            </a:r>
          </a:p>
          <a:p>
            <a:pPr marL="514350" indent="-514350">
              <a:buFont typeface="+mj-lt"/>
              <a:buAutoNum type="alphaUcPeriod"/>
            </a:pPr>
            <a:r>
              <a:rPr lang="en-US" dirty="0" smtClean="0"/>
              <a:t>As instructions for making a new nucleus</a:t>
            </a:r>
          </a:p>
          <a:p>
            <a:pPr marL="514350" indent="-514350">
              <a:buFont typeface="+mj-lt"/>
              <a:buAutoNum type="alphaUcPeriod"/>
            </a:pPr>
            <a:r>
              <a:rPr lang="en-US" dirty="0" smtClean="0"/>
              <a:t>As instructions for making glucose chains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algn="just"/>
            <a:r>
              <a:rPr lang="en-US" dirty="0" smtClean="0"/>
              <a:t>Cells use the sequence of nucleotides in the DNA molecules as a set of instructions for making proteins. What parts make up a single nucleotide?</a:t>
            </a:r>
            <a:endParaRPr lang="en-US" dirty="0"/>
          </a:p>
        </p:txBody>
      </p:sp>
      <p:sp>
        <p:nvSpPr>
          <p:cNvPr id="3" name="Content Placeholder 2"/>
          <p:cNvSpPr>
            <a:spLocks noGrp="1"/>
          </p:cNvSpPr>
          <p:nvPr>
            <p:ph idx="1"/>
          </p:nvPr>
        </p:nvSpPr>
        <p:spPr>
          <a:xfrm>
            <a:off x="457200" y="2971800"/>
            <a:ext cx="8229600" cy="4525963"/>
          </a:xfrm>
        </p:spPr>
        <p:txBody>
          <a:bodyPr>
            <a:normAutofit/>
          </a:bodyPr>
          <a:lstStyle/>
          <a:p>
            <a:pPr marL="514350" indent="-514350">
              <a:buFont typeface="+mj-lt"/>
              <a:buAutoNum type="alphaUcPeriod"/>
            </a:pPr>
            <a:r>
              <a:rPr lang="en-US" sz="2400" dirty="0" smtClean="0"/>
              <a:t>A phospholipid chain and a nitrogenous base</a:t>
            </a:r>
          </a:p>
          <a:p>
            <a:pPr marL="514350" indent="-514350">
              <a:buFont typeface="+mj-lt"/>
              <a:buAutoNum type="alphaUcPeriod"/>
            </a:pPr>
            <a:r>
              <a:rPr lang="en-US" sz="2400" dirty="0" smtClean="0"/>
              <a:t>A phosphate molecule and three glucose molecules</a:t>
            </a:r>
          </a:p>
          <a:p>
            <a:pPr marL="514350" indent="-514350">
              <a:buFont typeface="+mj-lt"/>
              <a:buAutoNum type="alphaUcPeriod"/>
            </a:pPr>
            <a:r>
              <a:rPr lang="en-US" sz="2400" dirty="0" smtClean="0"/>
              <a:t>A sugar molecule, an amino acid, and a variable group</a:t>
            </a:r>
          </a:p>
          <a:p>
            <a:pPr marL="514350" indent="-514350">
              <a:buFont typeface="+mj-lt"/>
              <a:buAutoNum type="alphaUcPeriod"/>
            </a:pPr>
            <a:r>
              <a:rPr lang="en-US" sz="2400" dirty="0" smtClean="0"/>
              <a:t>A nitrogenous base, a sugar molecule, and a phosphate molecule </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all cells, how is the sequence of nucleotides in DNA used? </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As instructions for making antibodies</a:t>
            </a:r>
          </a:p>
          <a:p>
            <a:pPr marL="514350" indent="-514350">
              <a:buFont typeface="+mj-lt"/>
              <a:buAutoNum type="alphaUcPeriod"/>
            </a:pPr>
            <a:r>
              <a:rPr lang="en-US" dirty="0" smtClean="0">
                <a:solidFill>
                  <a:srgbClr val="FF0000"/>
                </a:solidFill>
              </a:rPr>
              <a:t>As instruction for making proteins</a:t>
            </a:r>
          </a:p>
          <a:p>
            <a:pPr marL="514350" indent="-514350">
              <a:buFont typeface="+mj-lt"/>
              <a:buAutoNum type="alphaUcPeriod"/>
            </a:pPr>
            <a:r>
              <a:rPr lang="en-US" dirty="0" smtClean="0"/>
              <a:t>As instructions for making a new nucleus</a:t>
            </a:r>
          </a:p>
          <a:p>
            <a:pPr marL="514350" indent="-514350">
              <a:buFont typeface="+mj-lt"/>
              <a:buAutoNum type="alphaUcPeriod"/>
            </a:pPr>
            <a:r>
              <a:rPr lang="en-US" dirty="0" smtClean="0"/>
              <a:t>As instructions for making glucose chains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a:t>
            </a:r>
            <a:r>
              <a:rPr lang="en-US" b="1" dirty="0" smtClean="0"/>
              <a:t>best </a:t>
            </a:r>
            <a:r>
              <a:rPr lang="en-US" dirty="0" smtClean="0"/>
              <a:t>describes the relationship between cellular respiration and photosynthesis? </a:t>
            </a:r>
            <a:endParaRPr lang="en-US" dirty="0"/>
          </a:p>
        </p:txBody>
      </p:sp>
      <p:sp>
        <p:nvSpPr>
          <p:cNvPr id="3" name="Content Placeholder 2"/>
          <p:cNvSpPr>
            <a:spLocks noGrp="1"/>
          </p:cNvSpPr>
          <p:nvPr>
            <p:ph idx="1"/>
          </p:nvPr>
        </p:nvSpPr>
        <p:spPr>
          <a:xfrm>
            <a:off x="381000" y="2133600"/>
            <a:ext cx="8229600" cy="4525963"/>
          </a:xfrm>
        </p:spPr>
        <p:txBody>
          <a:bodyPr>
            <a:normAutofit fontScale="92500" lnSpcReduction="10000"/>
          </a:bodyPr>
          <a:lstStyle/>
          <a:p>
            <a:pPr marL="514350" indent="-514350">
              <a:buFont typeface="+mj-lt"/>
              <a:buAutoNum type="alphaUcPeriod"/>
            </a:pPr>
            <a:r>
              <a:rPr lang="en-US" dirty="0" smtClean="0"/>
              <a:t>Photosynthesis required oxygen; cellular respiration required carbon dioxide</a:t>
            </a:r>
          </a:p>
          <a:p>
            <a:pPr marL="514350" indent="-514350">
              <a:buFont typeface="+mj-lt"/>
              <a:buAutoNum type="alphaUcPeriod"/>
            </a:pPr>
            <a:r>
              <a:rPr lang="en-US" dirty="0" smtClean="0"/>
              <a:t>Photosynthesis traps sunlight; cellular respiration traps ATP</a:t>
            </a:r>
          </a:p>
          <a:p>
            <a:pPr marL="514350" indent="-514350">
              <a:buFont typeface="+mj-lt"/>
              <a:buAutoNum type="alphaUcPeriod"/>
            </a:pPr>
            <a:r>
              <a:rPr lang="en-US" dirty="0" smtClean="0"/>
              <a:t>Photosynthesis uses energy from sunlight to make food; cellular respiration used food to release energy </a:t>
            </a:r>
          </a:p>
          <a:p>
            <a:pPr marL="514350" indent="-514350">
              <a:buFont typeface="+mj-lt"/>
              <a:buAutoNum type="alphaUcPeriod"/>
            </a:pPr>
            <a:r>
              <a:rPr lang="en-US" dirty="0" smtClean="0"/>
              <a:t>Photosynthesis is used by plants to get energy from food; cellular respiration is used by animals to get energy from food.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a:t>
            </a:r>
            <a:r>
              <a:rPr lang="en-US" b="1" dirty="0" smtClean="0"/>
              <a:t>best </a:t>
            </a:r>
            <a:r>
              <a:rPr lang="en-US" dirty="0" smtClean="0"/>
              <a:t>describes the relationship between cellular respiration and photosynthesis? </a:t>
            </a:r>
            <a:endParaRPr lang="en-US" dirty="0"/>
          </a:p>
        </p:txBody>
      </p:sp>
      <p:sp>
        <p:nvSpPr>
          <p:cNvPr id="3" name="Content Placeholder 2"/>
          <p:cNvSpPr>
            <a:spLocks noGrp="1"/>
          </p:cNvSpPr>
          <p:nvPr>
            <p:ph idx="1"/>
          </p:nvPr>
        </p:nvSpPr>
        <p:spPr>
          <a:xfrm>
            <a:off x="381000" y="2133600"/>
            <a:ext cx="8229600" cy="4525963"/>
          </a:xfrm>
        </p:spPr>
        <p:txBody>
          <a:bodyPr>
            <a:normAutofit fontScale="92500" lnSpcReduction="10000"/>
          </a:bodyPr>
          <a:lstStyle/>
          <a:p>
            <a:pPr marL="514350" indent="-514350">
              <a:buFont typeface="+mj-lt"/>
              <a:buAutoNum type="alphaUcPeriod"/>
            </a:pPr>
            <a:r>
              <a:rPr lang="en-US" dirty="0" smtClean="0"/>
              <a:t>Photosynthesis required oxygen; cellular respiration required carbon dioxide</a:t>
            </a:r>
          </a:p>
          <a:p>
            <a:pPr marL="514350" indent="-514350">
              <a:buFont typeface="+mj-lt"/>
              <a:buAutoNum type="alphaUcPeriod"/>
            </a:pPr>
            <a:r>
              <a:rPr lang="en-US" dirty="0" smtClean="0"/>
              <a:t>Photosynthesis traps sunlight; cellular respiration traps ATP</a:t>
            </a:r>
          </a:p>
          <a:p>
            <a:pPr marL="514350" indent="-514350">
              <a:buFont typeface="+mj-lt"/>
              <a:buAutoNum type="alphaUcPeriod"/>
            </a:pPr>
            <a:r>
              <a:rPr lang="en-US" dirty="0" smtClean="0">
                <a:solidFill>
                  <a:srgbClr val="FF0000"/>
                </a:solidFill>
              </a:rPr>
              <a:t>Photosynthesis uses energy from sunlight to make food; cellular respiration used food to release energy </a:t>
            </a:r>
          </a:p>
          <a:p>
            <a:pPr marL="514350" indent="-514350">
              <a:buFont typeface="+mj-lt"/>
              <a:buAutoNum type="alphaUcPeriod"/>
            </a:pPr>
            <a:r>
              <a:rPr lang="en-US" dirty="0" smtClean="0"/>
              <a:t>Photosynthesis is used by plants to get energy from food; cellular respiration is used by animals to get energy from food.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802880" cy="1143000"/>
          </a:xfrm>
        </p:spPr>
        <p:txBody>
          <a:bodyPr>
            <a:normAutofit fontScale="90000"/>
          </a:bodyPr>
          <a:lstStyle/>
          <a:p>
            <a:r>
              <a:rPr lang="en-US" dirty="0" smtClean="0"/>
              <a:t>Which statement summarizes the relationship between photosynthesis and cellular respiration? </a:t>
            </a:r>
            <a:endParaRPr lang="en-US" dirty="0"/>
          </a:p>
        </p:txBody>
      </p:sp>
      <p:sp>
        <p:nvSpPr>
          <p:cNvPr id="3" name="Content Placeholder 2"/>
          <p:cNvSpPr>
            <a:spLocks noGrp="1"/>
          </p:cNvSpPr>
          <p:nvPr>
            <p:ph idx="1"/>
          </p:nvPr>
        </p:nvSpPr>
        <p:spPr>
          <a:xfrm>
            <a:off x="457200" y="2325110"/>
            <a:ext cx="8229600" cy="4525963"/>
          </a:xfrm>
        </p:spPr>
        <p:txBody>
          <a:bodyPr/>
          <a:lstStyle/>
          <a:p>
            <a:pPr marL="514350" indent="-514350">
              <a:buFont typeface="+mj-lt"/>
              <a:buAutoNum type="alphaUcPeriod"/>
            </a:pPr>
            <a:r>
              <a:rPr lang="en-US" dirty="0" smtClean="0"/>
              <a:t>Photosynthesis and cellular respiration have the same reactants but different products</a:t>
            </a:r>
          </a:p>
          <a:p>
            <a:pPr marL="514350" indent="-514350">
              <a:buFont typeface="+mj-lt"/>
              <a:buAutoNum type="alphaUcPeriod"/>
            </a:pPr>
            <a:r>
              <a:rPr lang="en-US" dirty="0" smtClean="0"/>
              <a:t>The reactants of photosynthesis are the products of cellular respiration</a:t>
            </a:r>
          </a:p>
          <a:p>
            <a:pPr marL="514350" indent="-514350">
              <a:buFont typeface="+mj-lt"/>
              <a:buAutoNum type="alphaUcPeriod"/>
            </a:pPr>
            <a:r>
              <a:rPr lang="en-US" dirty="0" smtClean="0"/>
              <a:t>Photosynthesis releases energy, and cellular respiration stores energy</a:t>
            </a:r>
          </a:p>
          <a:p>
            <a:pPr marL="514350" indent="-514350">
              <a:buFont typeface="+mj-lt"/>
              <a:buAutoNum type="alphaUcPeriod"/>
            </a:pPr>
            <a:r>
              <a:rPr lang="en-US" dirty="0" smtClean="0"/>
              <a:t>Photosynthesis releases energy, and cellular respiration uses energy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943088" cy="1143000"/>
          </a:xfrm>
        </p:spPr>
        <p:txBody>
          <a:bodyPr>
            <a:noAutofit/>
          </a:bodyPr>
          <a:lstStyle/>
          <a:p>
            <a:r>
              <a:rPr lang="en-US" sz="3900" dirty="0" smtClean="0"/>
              <a:t>Which statement summarizes the relationship between photosynthesis and cellular respiration? </a:t>
            </a:r>
            <a:endParaRPr lang="en-US" sz="3900" dirty="0"/>
          </a:p>
        </p:txBody>
      </p:sp>
      <p:sp>
        <p:nvSpPr>
          <p:cNvPr id="3" name="Content Placeholder 2"/>
          <p:cNvSpPr>
            <a:spLocks noGrp="1"/>
          </p:cNvSpPr>
          <p:nvPr>
            <p:ph idx="1"/>
          </p:nvPr>
        </p:nvSpPr>
        <p:spPr>
          <a:xfrm>
            <a:off x="457200" y="1905000"/>
            <a:ext cx="8229600" cy="4525963"/>
          </a:xfrm>
        </p:spPr>
        <p:txBody>
          <a:bodyPr/>
          <a:lstStyle/>
          <a:p>
            <a:pPr marL="514350" indent="-514350">
              <a:buFont typeface="+mj-lt"/>
              <a:buAutoNum type="alphaUcPeriod"/>
            </a:pPr>
            <a:r>
              <a:rPr lang="en-US" dirty="0" smtClean="0"/>
              <a:t>Photosynthesis and cellular respiration have the same reactants but different products</a:t>
            </a:r>
          </a:p>
          <a:p>
            <a:pPr marL="514350" indent="-514350">
              <a:buFont typeface="+mj-lt"/>
              <a:buAutoNum type="alphaUcPeriod"/>
            </a:pPr>
            <a:r>
              <a:rPr lang="en-US" dirty="0" smtClean="0">
                <a:solidFill>
                  <a:srgbClr val="FF0000"/>
                </a:solidFill>
              </a:rPr>
              <a:t>The reactants of photosynthesis are the products of cellular respiration</a:t>
            </a:r>
          </a:p>
          <a:p>
            <a:pPr marL="514350" indent="-514350">
              <a:buFont typeface="+mj-lt"/>
              <a:buAutoNum type="alphaUcPeriod"/>
            </a:pPr>
            <a:r>
              <a:rPr lang="en-US" dirty="0" smtClean="0"/>
              <a:t>Photosynthesis releases energy, and cellular respiration stores energy</a:t>
            </a:r>
          </a:p>
          <a:p>
            <a:pPr marL="514350" indent="-514350">
              <a:buFont typeface="+mj-lt"/>
              <a:buAutoNum type="alphaUcPeriod"/>
            </a:pPr>
            <a:r>
              <a:rPr lang="en-US" dirty="0" smtClean="0"/>
              <a:t>Photosynthesis releases energy, and cellular respiration uses energy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362200"/>
            <a:ext cx="8001000" cy="1143000"/>
          </a:xfrm>
        </p:spPr>
        <p:txBody>
          <a:bodyPr>
            <a:noAutofit/>
          </a:bodyPr>
          <a:lstStyle/>
          <a:p>
            <a:r>
              <a:rPr lang="en-US" sz="2400" dirty="0" smtClean="0"/>
              <a:t/>
            </a:r>
            <a:br>
              <a:rPr lang="en-US" sz="2400" dirty="0" smtClean="0"/>
            </a:br>
            <a:r>
              <a:rPr lang="en-US" sz="2400" dirty="0" smtClean="0"/>
              <a:t/>
            </a:r>
            <a:br>
              <a:rPr lang="en-US" sz="2400" dirty="0" smtClean="0"/>
            </a:br>
            <a:r>
              <a:rPr lang="en-US" sz="2400" dirty="0" smtClean="0"/>
              <a:t>Certain large molecules, such as glucose, can flow through the kind of structure labeled X in the diagram. These molecules move because of differences in concentration between the two sides of the plasma membrane. Which process occurs through the structures labeled X? </a:t>
            </a:r>
            <a:endParaRPr lang="en-US" sz="2400" dirty="0"/>
          </a:p>
        </p:txBody>
      </p:sp>
      <p:sp>
        <p:nvSpPr>
          <p:cNvPr id="3" name="Content Placeholder 2"/>
          <p:cNvSpPr>
            <a:spLocks noGrp="1"/>
          </p:cNvSpPr>
          <p:nvPr>
            <p:ph idx="1"/>
          </p:nvPr>
        </p:nvSpPr>
        <p:spPr>
          <a:xfrm>
            <a:off x="533400" y="4343400"/>
            <a:ext cx="8229600" cy="2773363"/>
          </a:xfrm>
        </p:spPr>
        <p:txBody>
          <a:bodyPr/>
          <a:lstStyle/>
          <a:p>
            <a:pPr marL="571500" indent="-571500">
              <a:buFont typeface="+mj-lt"/>
              <a:buAutoNum type="alphaUcPeriod"/>
            </a:pPr>
            <a:r>
              <a:rPr lang="en-US" dirty="0" smtClean="0"/>
              <a:t>Facilitated diffusion</a:t>
            </a:r>
          </a:p>
          <a:p>
            <a:pPr marL="571500" indent="-571500">
              <a:buFont typeface="+mj-lt"/>
              <a:buAutoNum type="alphaUcPeriod"/>
            </a:pPr>
            <a:r>
              <a:rPr lang="en-US" dirty="0" smtClean="0"/>
              <a:t>Active transport</a:t>
            </a:r>
          </a:p>
          <a:p>
            <a:pPr marL="571500" indent="-571500">
              <a:buFont typeface="+mj-lt"/>
              <a:buAutoNum type="alphaUcPeriod"/>
            </a:pPr>
            <a:r>
              <a:rPr lang="en-US" dirty="0" smtClean="0"/>
              <a:t>Respiration</a:t>
            </a:r>
          </a:p>
          <a:p>
            <a:pPr marL="571500" indent="-571500">
              <a:buFont typeface="+mj-lt"/>
              <a:buAutoNum type="alphaUcPeriod"/>
            </a:pPr>
            <a:r>
              <a:rPr lang="en-US" dirty="0" smtClean="0"/>
              <a:t>Osmosis </a:t>
            </a:r>
            <a:endParaRPr lang="en-US" dirty="0"/>
          </a:p>
        </p:txBody>
      </p:sp>
      <p:pic>
        <p:nvPicPr>
          <p:cNvPr id="2052" name="Picture 4" descr="File:Scheme facilitated diffusion in cell membrane-en.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3921" y="56284"/>
            <a:ext cx="6248400" cy="24193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143000" y="2362200"/>
            <a:ext cx="8001000" cy="1143000"/>
          </a:xfrm>
        </p:spPr>
        <p:txBody>
          <a:bodyPr>
            <a:noAutofit/>
          </a:bodyPr>
          <a:lstStyle/>
          <a:p>
            <a:r>
              <a:rPr lang="en-US" sz="2400" dirty="0" smtClean="0"/>
              <a:t/>
            </a:r>
            <a:br>
              <a:rPr lang="en-US" sz="2400" dirty="0" smtClean="0"/>
            </a:br>
            <a:r>
              <a:rPr lang="en-US" sz="2400" dirty="0" smtClean="0"/>
              <a:t/>
            </a:r>
            <a:br>
              <a:rPr lang="en-US" sz="2400" dirty="0" smtClean="0"/>
            </a:br>
            <a:r>
              <a:rPr lang="en-US" sz="2400" dirty="0" smtClean="0"/>
              <a:t>Certain large molecules, such as glucose, can flow through the kind of structure labeled X in the diagram. These molecules move because of differences in concentration between the two sides of the plasma membrane. Which process occurs through the structures labeled X? </a:t>
            </a:r>
            <a:endParaRPr lang="en-US" sz="2400" dirty="0"/>
          </a:p>
        </p:txBody>
      </p:sp>
      <p:sp>
        <p:nvSpPr>
          <p:cNvPr id="7" name="Content Placeholder 2"/>
          <p:cNvSpPr>
            <a:spLocks noGrp="1"/>
          </p:cNvSpPr>
          <p:nvPr>
            <p:ph idx="1"/>
          </p:nvPr>
        </p:nvSpPr>
        <p:spPr>
          <a:xfrm>
            <a:off x="533400" y="4343400"/>
            <a:ext cx="8229600" cy="2773363"/>
          </a:xfrm>
        </p:spPr>
        <p:txBody>
          <a:bodyPr/>
          <a:lstStyle/>
          <a:p>
            <a:pPr marL="571500" indent="-571500">
              <a:buFont typeface="+mj-lt"/>
              <a:buAutoNum type="alphaUcPeriod"/>
            </a:pPr>
            <a:r>
              <a:rPr lang="en-US" dirty="0" smtClean="0">
                <a:solidFill>
                  <a:srgbClr val="FF0000"/>
                </a:solidFill>
              </a:rPr>
              <a:t>Facilitated diffusion</a:t>
            </a:r>
          </a:p>
          <a:p>
            <a:pPr marL="571500" indent="-571500">
              <a:buFont typeface="+mj-lt"/>
              <a:buAutoNum type="alphaUcPeriod"/>
            </a:pPr>
            <a:r>
              <a:rPr lang="en-US" dirty="0" smtClean="0"/>
              <a:t>Active transport</a:t>
            </a:r>
          </a:p>
          <a:p>
            <a:pPr marL="571500" indent="-571500">
              <a:buFont typeface="+mj-lt"/>
              <a:buAutoNum type="alphaUcPeriod"/>
            </a:pPr>
            <a:r>
              <a:rPr lang="en-US" dirty="0" smtClean="0"/>
              <a:t>Respiration</a:t>
            </a:r>
          </a:p>
          <a:p>
            <a:pPr marL="571500" indent="-571500">
              <a:buFont typeface="+mj-lt"/>
              <a:buAutoNum type="alphaUcPeriod"/>
            </a:pPr>
            <a:r>
              <a:rPr lang="en-US" dirty="0" smtClean="0"/>
              <a:t>Osmosis </a:t>
            </a:r>
            <a:endParaRPr lang="en-US" dirty="0"/>
          </a:p>
        </p:txBody>
      </p:sp>
      <p:pic>
        <p:nvPicPr>
          <p:cNvPr id="8" name="Picture 4" descr="File:Scheme facilitated diffusion in cell membrane-en.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3921" y="56284"/>
            <a:ext cx="6248400" cy="24193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lh5.googleusercontent.com/-dLQlPHMn1Sg/TXe6wFllBNI/AAAAAAAAAB0/7sHBdghANOk/s1600/glycerol%252C+fatty+acids%252C+triglyceri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198" y="27709"/>
            <a:ext cx="4495802" cy="333452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28600" y="3377018"/>
            <a:ext cx="8896066" cy="1143000"/>
          </a:xfrm>
        </p:spPr>
        <p:txBody>
          <a:bodyPr>
            <a:noAutofit/>
          </a:bodyPr>
          <a:lstStyle/>
          <a:p>
            <a:r>
              <a:rPr lang="en-US" sz="3300" dirty="0" smtClean="0"/>
              <a:t>Which is a function of this molecule in organisms?</a:t>
            </a:r>
            <a:br>
              <a:rPr lang="en-US" sz="3300" dirty="0" smtClean="0"/>
            </a:br>
            <a:endParaRPr lang="en-US" sz="3300" dirty="0"/>
          </a:p>
        </p:txBody>
      </p:sp>
      <p:sp>
        <p:nvSpPr>
          <p:cNvPr id="3" name="Content Placeholder 2"/>
          <p:cNvSpPr>
            <a:spLocks noGrp="1"/>
          </p:cNvSpPr>
          <p:nvPr>
            <p:ph idx="1"/>
          </p:nvPr>
        </p:nvSpPr>
        <p:spPr>
          <a:xfrm>
            <a:off x="561833" y="4160837"/>
            <a:ext cx="8229600" cy="2697163"/>
          </a:xfrm>
        </p:spPr>
        <p:txBody>
          <a:bodyPr/>
          <a:lstStyle/>
          <a:p>
            <a:pPr marL="514350" indent="-514350">
              <a:buFont typeface="+mj-lt"/>
              <a:buAutoNum type="alphaUcPeriod"/>
            </a:pPr>
            <a:r>
              <a:rPr lang="en-US" dirty="0" smtClean="0"/>
              <a:t>Storage of genetic information</a:t>
            </a:r>
          </a:p>
          <a:p>
            <a:pPr marL="514350" indent="-514350">
              <a:buFont typeface="+mj-lt"/>
              <a:buAutoNum type="alphaUcPeriod"/>
            </a:pPr>
            <a:r>
              <a:rPr lang="en-US" dirty="0" smtClean="0"/>
              <a:t>Structure and support</a:t>
            </a:r>
          </a:p>
          <a:p>
            <a:pPr marL="514350" indent="-514350">
              <a:buFont typeface="+mj-lt"/>
              <a:buAutoNum type="alphaUcPeriod"/>
            </a:pPr>
            <a:r>
              <a:rPr lang="en-US" dirty="0" smtClean="0"/>
              <a:t>Short-term energy storage</a:t>
            </a:r>
          </a:p>
          <a:p>
            <a:pPr marL="514350" indent="-514350">
              <a:buFont typeface="+mj-lt"/>
              <a:buAutoNum type="alphaUcPeriod"/>
            </a:pPr>
            <a:r>
              <a:rPr lang="en-US" dirty="0" smtClean="0"/>
              <a:t>Long-term energy storage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lh5.googleusercontent.com/-dLQlPHMn1Sg/TXe6wFllBNI/AAAAAAAAAB0/7sHBdghANOk/s1600/glycerol%252C+fatty+acids%252C+triglyceri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198" y="27709"/>
            <a:ext cx="4495802" cy="3334524"/>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152400" y="3390666"/>
            <a:ext cx="8839200" cy="1143000"/>
          </a:xfrm>
        </p:spPr>
        <p:txBody>
          <a:bodyPr>
            <a:noAutofit/>
          </a:bodyPr>
          <a:lstStyle/>
          <a:p>
            <a:r>
              <a:rPr lang="en-US" sz="3300" dirty="0" smtClean="0"/>
              <a:t>Which is a function of this molecule in organisms?</a:t>
            </a:r>
            <a:br>
              <a:rPr lang="en-US" sz="3300" dirty="0" smtClean="0"/>
            </a:br>
            <a:endParaRPr lang="en-US" sz="3300" dirty="0"/>
          </a:p>
        </p:txBody>
      </p:sp>
      <p:sp>
        <p:nvSpPr>
          <p:cNvPr id="8" name="Content Placeholder 2"/>
          <p:cNvSpPr>
            <a:spLocks noGrp="1"/>
          </p:cNvSpPr>
          <p:nvPr>
            <p:ph idx="1"/>
          </p:nvPr>
        </p:nvSpPr>
        <p:spPr>
          <a:xfrm>
            <a:off x="457200" y="4343400"/>
            <a:ext cx="8229600" cy="2697163"/>
          </a:xfrm>
        </p:spPr>
        <p:txBody>
          <a:bodyPr/>
          <a:lstStyle/>
          <a:p>
            <a:pPr marL="514350" indent="-514350">
              <a:buFont typeface="+mj-lt"/>
              <a:buAutoNum type="alphaUcPeriod"/>
            </a:pPr>
            <a:r>
              <a:rPr lang="en-US" dirty="0" smtClean="0"/>
              <a:t>Storage of genetic information</a:t>
            </a:r>
          </a:p>
          <a:p>
            <a:pPr marL="514350" indent="-514350">
              <a:buFont typeface="+mj-lt"/>
              <a:buAutoNum type="alphaUcPeriod"/>
            </a:pPr>
            <a:r>
              <a:rPr lang="en-US" dirty="0" smtClean="0"/>
              <a:t>Structure and support</a:t>
            </a:r>
          </a:p>
          <a:p>
            <a:pPr marL="514350" indent="-514350">
              <a:buFont typeface="+mj-lt"/>
              <a:buAutoNum type="alphaUcPeriod"/>
            </a:pPr>
            <a:r>
              <a:rPr lang="en-US" dirty="0" smtClean="0"/>
              <a:t>Short-term energy storage</a:t>
            </a:r>
          </a:p>
          <a:p>
            <a:pPr marL="514350" indent="-514350">
              <a:buFont typeface="+mj-lt"/>
              <a:buAutoNum type="alphaUcPeriod"/>
            </a:pPr>
            <a:r>
              <a:rPr lang="en-US" dirty="0" smtClean="0">
                <a:solidFill>
                  <a:srgbClr val="FF0000"/>
                </a:solidFill>
              </a:rPr>
              <a:t>Long-term energy storage </a:t>
            </a:r>
            <a:endParaRPr lang="en-US" dirty="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factor determines the shape and function of a protein? </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The density of ribosome in the cell</a:t>
            </a:r>
          </a:p>
          <a:p>
            <a:pPr marL="514350" indent="-514350">
              <a:buFont typeface="+mj-lt"/>
              <a:buAutoNum type="alphaUcPeriod"/>
            </a:pPr>
            <a:r>
              <a:rPr lang="en-US" dirty="0" smtClean="0"/>
              <a:t>The peptide bonds between the amino acids</a:t>
            </a:r>
          </a:p>
          <a:p>
            <a:pPr marL="514350" indent="-514350">
              <a:buFont typeface="+mj-lt"/>
              <a:buAutoNum type="alphaUcPeriod"/>
            </a:pPr>
            <a:r>
              <a:rPr lang="en-US" dirty="0" smtClean="0"/>
              <a:t>The order of the amino acids in the peptide chain</a:t>
            </a:r>
          </a:p>
          <a:p>
            <a:pPr marL="514350" indent="-514350">
              <a:buFont typeface="+mj-lt"/>
              <a:buAutoNum type="alphaUcPeriod"/>
            </a:pPr>
            <a:r>
              <a:rPr lang="en-US" dirty="0" smtClean="0"/>
              <a:t>The sequence of phosphate molecules in DNA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smtClean="0"/>
              <a:t>Cells use the sequence of nucleotides in the DNA molecules as a set of instructions for making proteins. What parts make up a single nucleotide?</a:t>
            </a:r>
            <a:endParaRPr lang="en-US" dirty="0"/>
          </a:p>
        </p:txBody>
      </p:sp>
      <p:sp>
        <p:nvSpPr>
          <p:cNvPr id="3" name="Content Placeholder 2"/>
          <p:cNvSpPr>
            <a:spLocks noGrp="1"/>
          </p:cNvSpPr>
          <p:nvPr>
            <p:ph idx="1"/>
          </p:nvPr>
        </p:nvSpPr>
        <p:spPr>
          <a:xfrm>
            <a:off x="457200" y="2971800"/>
            <a:ext cx="8229600" cy="4525963"/>
          </a:xfrm>
        </p:spPr>
        <p:txBody>
          <a:bodyPr>
            <a:normAutofit/>
          </a:bodyPr>
          <a:lstStyle/>
          <a:p>
            <a:pPr marL="514350" indent="-514350">
              <a:buFont typeface="+mj-lt"/>
              <a:buAutoNum type="alphaUcPeriod"/>
            </a:pPr>
            <a:r>
              <a:rPr lang="en-US" sz="2400" dirty="0" smtClean="0"/>
              <a:t>A phospholipids chain and a nitrogenous base</a:t>
            </a:r>
          </a:p>
          <a:p>
            <a:pPr marL="514350" indent="-514350">
              <a:buFont typeface="+mj-lt"/>
              <a:buAutoNum type="alphaUcPeriod"/>
            </a:pPr>
            <a:r>
              <a:rPr lang="en-US" sz="2400" dirty="0" smtClean="0"/>
              <a:t>A phosphate molecule and three glucose molecules</a:t>
            </a:r>
          </a:p>
          <a:p>
            <a:pPr marL="514350" indent="-514350">
              <a:buFont typeface="+mj-lt"/>
              <a:buAutoNum type="alphaUcPeriod"/>
            </a:pPr>
            <a:r>
              <a:rPr lang="en-US" sz="2400" dirty="0" smtClean="0"/>
              <a:t>A sugar molecule, an amino acid, and a variable group</a:t>
            </a:r>
          </a:p>
          <a:p>
            <a:pPr marL="514350" indent="-514350">
              <a:buFont typeface="+mj-lt"/>
              <a:buAutoNum type="alphaUcPeriod"/>
            </a:pPr>
            <a:r>
              <a:rPr lang="en-US" sz="2400" dirty="0" smtClean="0">
                <a:solidFill>
                  <a:srgbClr val="FF0000"/>
                </a:solidFill>
              </a:rPr>
              <a:t>A nitrogenous base, a sugar molecule, and a phosphate molecule </a:t>
            </a:r>
            <a:endParaRPr lang="en-US" sz="2400"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factor determines the shape and function of a protein? </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The density of ribosome in the cell</a:t>
            </a:r>
          </a:p>
          <a:p>
            <a:pPr marL="514350" indent="-514350">
              <a:buFont typeface="+mj-lt"/>
              <a:buAutoNum type="alphaUcPeriod"/>
            </a:pPr>
            <a:r>
              <a:rPr lang="en-US" dirty="0" smtClean="0"/>
              <a:t>The peptide bonds between the amino acids</a:t>
            </a:r>
          </a:p>
          <a:p>
            <a:pPr marL="514350" indent="-514350">
              <a:buFont typeface="+mj-lt"/>
              <a:buAutoNum type="alphaUcPeriod"/>
            </a:pPr>
            <a:r>
              <a:rPr lang="en-US" dirty="0" smtClean="0">
                <a:solidFill>
                  <a:srgbClr val="FF0000"/>
                </a:solidFill>
              </a:rPr>
              <a:t>The order of the amino acids in the peptide chain</a:t>
            </a:r>
          </a:p>
          <a:p>
            <a:pPr marL="514350" indent="-514350">
              <a:buFont typeface="+mj-lt"/>
              <a:buAutoNum type="alphaUcPeriod"/>
            </a:pPr>
            <a:r>
              <a:rPr lang="en-US" dirty="0" smtClean="0"/>
              <a:t>The sequence of phosphate molecules in DNA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a:t>
            </a:r>
            <a:r>
              <a:rPr lang="en-US" b="1" dirty="0" smtClean="0"/>
              <a:t>best </a:t>
            </a:r>
            <a:r>
              <a:rPr lang="en-US" dirty="0" smtClean="0"/>
              <a:t>describes the function of enzymes? </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They speed up chemical reactions in cells</a:t>
            </a:r>
          </a:p>
          <a:p>
            <a:pPr marL="514350" indent="-514350">
              <a:buFont typeface="+mj-lt"/>
              <a:buAutoNum type="alphaUcPeriod"/>
            </a:pPr>
            <a:r>
              <a:rPr lang="en-US" dirty="0" smtClean="0"/>
              <a:t>To produce cellular energy</a:t>
            </a:r>
          </a:p>
          <a:p>
            <a:pPr marL="514350" indent="-514350">
              <a:buFont typeface="+mj-lt"/>
              <a:buAutoNum type="alphaUcPeriod"/>
            </a:pPr>
            <a:r>
              <a:rPr lang="en-US" dirty="0" smtClean="0"/>
              <a:t>To produce proteins</a:t>
            </a:r>
          </a:p>
          <a:p>
            <a:pPr marL="514350" indent="-514350">
              <a:buFont typeface="+mj-lt"/>
              <a:buAutoNum type="alphaUcPeriod"/>
            </a:pPr>
            <a:r>
              <a:rPr lang="en-US" dirty="0" smtClean="0"/>
              <a:t>To speed up cell division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a:t>
            </a:r>
            <a:r>
              <a:rPr lang="en-US" b="1" dirty="0" smtClean="0"/>
              <a:t>best </a:t>
            </a:r>
            <a:r>
              <a:rPr lang="en-US" dirty="0" smtClean="0"/>
              <a:t>describes the function of enzymes? </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solidFill>
                  <a:srgbClr val="FF0000"/>
                </a:solidFill>
              </a:rPr>
              <a:t>They speed up chemical reactions in cells</a:t>
            </a:r>
          </a:p>
          <a:p>
            <a:pPr marL="514350" indent="-514350">
              <a:buFont typeface="+mj-lt"/>
              <a:buAutoNum type="alphaUcPeriod"/>
            </a:pPr>
            <a:r>
              <a:rPr lang="en-US" dirty="0" smtClean="0"/>
              <a:t>To produce cellular energy</a:t>
            </a:r>
          </a:p>
          <a:p>
            <a:pPr marL="514350" indent="-514350">
              <a:buFont typeface="+mj-lt"/>
              <a:buAutoNum type="alphaUcPeriod"/>
            </a:pPr>
            <a:r>
              <a:rPr lang="en-US" dirty="0" smtClean="0"/>
              <a:t>To produce proteins</a:t>
            </a:r>
          </a:p>
          <a:p>
            <a:pPr marL="514350" indent="-514350">
              <a:buFont typeface="+mj-lt"/>
              <a:buAutoNum type="alphaUcPeriod"/>
            </a:pPr>
            <a:r>
              <a:rPr lang="en-US" dirty="0" smtClean="0"/>
              <a:t>To speed up cell division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products of photosynthesis? </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Glucose and oxygen</a:t>
            </a:r>
          </a:p>
          <a:p>
            <a:pPr marL="514350" indent="-514350">
              <a:buFont typeface="+mj-lt"/>
              <a:buAutoNum type="alphaUcPeriod"/>
            </a:pPr>
            <a:r>
              <a:rPr lang="en-US" dirty="0" smtClean="0"/>
              <a:t>Glucose and carbon dioxide</a:t>
            </a:r>
          </a:p>
          <a:p>
            <a:pPr marL="514350" indent="-514350">
              <a:buFont typeface="+mj-lt"/>
              <a:buAutoNum type="alphaUcPeriod"/>
            </a:pPr>
            <a:r>
              <a:rPr lang="en-US" dirty="0" smtClean="0"/>
              <a:t>Glucose and water</a:t>
            </a:r>
          </a:p>
          <a:p>
            <a:pPr marL="514350" indent="-514350">
              <a:buFont typeface="+mj-lt"/>
              <a:buAutoNum type="alphaUcPeriod"/>
            </a:pPr>
            <a:r>
              <a:rPr lang="en-US" dirty="0" smtClean="0"/>
              <a:t>Water, carbon dioxide, and energy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products of photosynthesis? </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solidFill>
                  <a:srgbClr val="FF0000"/>
                </a:solidFill>
              </a:rPr>
              <a:t>Glucose and oxygen</a:t>
            </a:r>
          </a:p>
          <a:p>
            <a:pPr marL="514350" indent="-514350">
              <a:buFont typeface="+mj-lt"/>
              <a:buAutoNum type="alphaUcPeriod"/>
            </a:pPr>
            <a:r>
              <a:rPr lang="en-US" dirty="0" smtClean="0"/>
              <a:t>Glucose and carbon dioxide</a:t>
            </a:r>
          </a:p>
          <a:p>
            <a:pPr marL="514350" indent="-514350">
              <a:buFont typeface="+mj-lt"/>
              <a:buAutoNum type="alphaUcPeriod"/>
            </a:pPr>
            <a:r>
              <a:rPr lang="en-US" dirty="0" smtClean="0"/>
              <a:t>Glucose and water</a:t>
            </a:r>
          </a:p>
          <a:p>
            <a:pPr marL="514350" indent="-514350">
              <a:buFont typeface="+mj-lt"/>
              <a:buAutoNum type="alphaUcPeriod"/>
            </a:pPr>
            <a:r>
              <a:rPr lang="en-US" dirty="0" smtClean="0"/>
              <a:t>Water, carbon dioxide, and energy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smtClean="0"/>
              <a:t>Which process uses ATP to move material through the plasma membrane against the concentration gradient? </a:t>
            </a:r>
            <a:endParaRPr lang="en-US" dirty="0"/>
          </a:p>
        </p:txBody>
      </p:sp>
      <p:sp>
        <p:nvSpPr>
          <p:cNvPr id="3" name="Content Placeholder 2"/>
          <p:cNvSpPr>
            <a:spLocks noGrp="1"/>
          </p:cNvSpPr>
          <p:nvPr>
            <p:ph idx="1"/>
          </p:nvPr>
        </p:nvSpPr>
        <p:spPr>
          <a:xfrm>
            <a:off x="457200" y="3124200"/>
            <a:ext cx="8229600" cy="4525963"/>
          </a:xfrm>
        </p:spPr>
        <p:txBody>
          <a:bodyPr/>
          <a:lstStyle/>
          <a:p>
            <a:pPr marL="514350" indent="-514350">
              <a:buFont typeface="+mj-lt"/>
              <a:buAutoNum type="alphaUcPeriod"/>
            </a:pPr>
            <a:r>
              <a:rPr lang="en-US" dirty="0" smtClean="0"/>
              <a:t>Passive transport</a:t>
            </a:r>
          </a:p>
          <a:p>
            <a:pPr marL="514350" indent="-514350">
              <a:buFont typeface="+mj-lt"/>
              <a:buAutoNum type="alphaUcPeriod"/>
            </a:pPr>
            <a:r>
              <a:rPr lang="en-US" dirty="0" smtClean="0"/>
              <a:t>Active transport</a:t>
            </a:r>
          </a:p>
          <a:p>
            <a:pPr marL="514350" indent="-514350">
              <a:buFont typeface="+mj-lt"/>
              <a:buAutoNum type="alphaUcPeriod"/>
            </a:pPr>
            <a:r>
              <a:rPr lang="en-US" dirty="0" smtClean="0"/>
              <a:t>Facilitated diffusion</a:t>
            </a:r>
          </a:p>
          <a:p>
            <a:pPr marL="514350" indent="-514350">
              <a:buFont typeface="+mj-lt"/>
              <a:buAutoNum type="alphaUcPeriod"/>
            </a:pPr>
            <a:r>
              <a:rPr lang="en-US" dirty="0" smtClean="0"/>
              <a:t>Osmosis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smtClean="0"/>
              <a:t>Which process uses ATP to move material through the plasma membrane against the concentration gradient? </a:t>
            </a:r>
            <a:endParaRPr lang="en-US" dirty="0"/>
          </a:p>
        </p:txBody>
      </p:sp>
      <p:sp>
        <p:nvSpPr>
          <p:cNvPr id="3" name="Content Placeholder 2"/>
          <p:cNvSpPr>
            <a:spLocks noGrp="1"/>
          </p:cNvSpPr>
          <p:nvPr>
            <p:ph idx="1"/>
          </p:nvPr>
        </p:nvSpPr>
        <p:spPr>
          <a:xfrm>
            <a:off x="457200" y="3124200"/>
            <a:ext cx="8229600" cy="4525963"/>
          </a:xfrm>
        </p:spPr>
        <p:txBody>
          <a:bodyPr/>
          <a:lstStyle/>
          <a:p>
            <a:pPr marL="514350" indent="-514350">
              <a:buFont typeface="+mj-lt"/>
              <a:buAutoNum type="alphaUcPeriod"/>
            </a:pPr>
            <a:r>
              <a:rPr lang="en-US" dirty="0" smtClean="0"/>
              <a:t>Passive transport</a:t>
            </a:r>
          </a:p>
          <a:p>
            <a:pPr marL="514350" indent="-514350">
              <a:buFont typeface="+mj-lt"/>
              <a:buAutoNum type="alphaUcPeriod"/>
            </a:pPr>
            <a:r>
              <a:rPr lang="en-US" dirty="0" smtClean="0">
                <a:solidFill>
                  <a:srgbClr val="FF0000"/>
                </a:solidFill>
              </a:rPr>
              <a:t>Active transport</a:t>
            </a:r>
          </a:p>
          <a:p>
            <a:pPr marL="514350" indent="-514350">
              <a:buFont typeface="+mj-lt"/>
              <a:buAutoNum type="alphaUcPeriod"/>
            </a:pPr>
            <a:r>
              <a:rPr lang="en-US" dirty="0" smtClean="0"/>
              <a:t>Facilitated diffusion</a:t>
            </a:r>
          </a:p>
          <a:p>
            <a:pPr marL="514350" indent="-514350">
              <a:buFont typeface="+mj-lt"/>
              <a:buAutoNum type="alphaUcPeriod"/>
            </a:pPr>
            <a:r>
              <a:rPr lang="en-US" dirty="0" smtClean="0"/>
              <a:t>Osmosis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Autofit/>
          </a:bodyPr>
          <a:lstStyle/>
          <a:p>
            <a:r>
              <a:rPr lang="en-US" sz="3200" dirty="0" smtClean="0"/>
              <a:t>One way cells maintain homeostasis is by regulating water balance inside and outside the cell. The movement of water into or out of a cell is called osmosis. What drives the process of osmosis? </a:t>
            </a:r>
            <a:endParaRPr lang="en-US" sz="3200" dirty="0"/>
          </a:p>
        </p:txBody>
      </p:sp>
      <p:sp>
        <p:nvSpPr>
          <p:cNvPr id="3" name="Content Placeholder 2"/>
          <p:cNvSpPr>
            <a:spLocks noGrp="1"/>
          </p:cNvSpPr>
          <p:nvPr>
            <p:ph idx="1"/>
          </p:nvPr>
        </p:nvSpPr>
        <p:spPr>
          <a:xfrm>
            <a:off x="457200" y="2667000"/>
            <a:ext cx="8229600" cy="4525963"/>
          </a:xfrm>
        </p:spPr>
        <p:txBody>
          <a:bodyPr/>
          <a:lstStyle/>
          <a:p>
            <a:pPr marL="514350" indent="-514350">
              <a:buFont typeface="+mj-lt"/>
              <a:buAutoNum type="alphaUcPeriod"/>
            </a:pPr>
            <a:r>
              <a:rPr lang="en-US" dirty="0" smtClean="0"/>
              <a:t>The concentration gradient of a solute</a:t>
            </a:r>
          </a:p>
          <a:p>
            <a:pPr marL="514350" indent="-514350">
              <a:buFont typeface="+mj-lt"/>
              <a:buAutoNum type="alphaUcPeriod"/>
            </a:pPr>
            <a:r>
              <a:rPr lang="en-US" dirty="0" smtClean="0"/>
              <a:t>The concentration gradient of water</a:t>
            </a:r>
          </a:p>
          <a:p>
            <a:pPr marL="514350" indent="-514350">
              <a:buFont typeface="+mj-lt"/>
              <a:buAutoNum type="alphaUcPeriod"/>
            </a:pPr>
            <a:r>
              <a:rPr lang="en-US" dirty="0" smtClean="0"/>
              <a:t>The temperature of the cytoplasm</a:t>
            </a:r>
          </a:p>
          <a:p>
            <a:pPr marL="514350" indent="-514350">
              <a:buFont typeface="+mj-lt"/>
              <a:buAutoNum type="alphaUcPeriod"/>
            </a:pPr>
            <a:r>
              <a:rPr lang="en-US" dirty="0" smtClean="0"/>
              <a:t>The temperature outside the cell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Autofit/>
          </a:bodyPr>
          <a:lstStyle/>
          <a:p>
            <a:r>
              <a:rPr lang="en-US" sz="3200" dirty="0" smtClean="0"/>
              <a:t>One way cells maintain homeostasis is by regulating water balance inside and outside the cell. The movement of water into or out of a cell is called osmosis. What drives the process of osmosis? </a:t>
            </a:r>
            <a:endParaRPr lang="en-US" sz="3200" dirty="0"/>
          </a:p>
        </p:txBody>
      </p:sp>
      <p:sp>
        <p:nvSpPr>
          <p:cNvPr id="3" name="Content Placeholder 2"/>
          <p:cNvSpPr>
            <a:spLocks noGrp="1"/>
          </p:cNvSpPr>
          <p:nvPr>
            <p:ph idx="1"/>
          </p:nvPr>
        </p:nvSpPr>
        <p:spPr>
          <a:xfrm>
            <a:off x="457200" y="2667000"/>
            <a:ext cx="8229600" cy="4525963"/>
          </a:xfrm>
        </p:spPr>
        <p:txBody>
          <a:bodyPr/>
          <a:lstStyle/>
          <a:p>
            <a:pPr marL="514350" indent="-514350">
              <a:buFont typeface="+mj-lt"/>
              <a:buAutoNum type="alphaUcPeriod"/>
            </a:pPr>
            <a:r>
              <a:rPr lang="en-US" dirty="0" smtClean="0"/>
              <a:t>The concentration gradient of a solute</a:t>
            </a:r>
          </a:p>
          <a:p>
            <a:pPr marL="514350" indent="-514350">
              <a:buFont typeface="+mj-lt"/>
              <a:buAutoNum type="alphaUcPeriod"/>
            </a:pPr>
            <a:r>
              <a:rPr lang="en-US" dirty="0" smtClean="0">
                <a:solidFill>
                  <a:srgbClr val="FF0000"/>
                </a:solidFill>
              </a:rPr>
              <a:t>The concentration gradient of water</a:t>
            </a:r>
          </a:p>
          <a:p>
            <a:pPr marL="514350" indent="-514350">
              <a:buFont typeface="+mj-lt"/>
              <a:buAutoNum type="alphaUcPeriod"/>
            </a:pPr>
            <a:r>
              <a:rPr lang="en-US" dirty="0" smtClean="0"/>
              <a:t>The temperature of the cytoplasm</a:t>
            </a:r>
          </a:p>
          <a:p>
            <a:pPr marL="514350" indent="-514350">
              <a:buFont typeface="+mj-lt"/>
              <a:buAutoNum type="alphaUcPeriod"/>
            </a:pPr>
            <a:r>
              <a:rPr lang="en-US" dirty="0" smtClean="0"/>
              <a:t>The temperature outside the cell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noAutofit/>
          </a:bodyPr>
          <a:lstStyle/>
          <a:p>
            <a:r>
              <a:rPr lang="en-US" sz="3000" dirty="0" smtClean="0"/>
              <a:t>After strenuous exercise, the process of cellular respiration in muscle cells uses up much of the available oxygen. How does cellular respiration change at this point? </a:t>
            </a:r>
            <a:endParaRPr lang="en-US" sz="3000" dirty="0"/>
          </a:p>
        </p:txBody>
      </p:sp>
      <p:sp>
        <p:nvSpPr>
          <p:cNvPr id="3" name="Content Placeholder 2"/>
          <p:cNvSpPr>
            <a:spLocks noGrp="1"/>
          </p:cNvSpPr>
          <p:nvPr>
            <p:ph idx="1"/>
          </p:nvPr>
        </p:nvSpPr>
        <p:spPr>
          <a:xfrm>
            <a:off x="381000" y="2332037"/>
            <a:ext cx="8229600" cy="4525963"/>
          </a:xfrm>
        </p:spPr>
        <p:txBody>
          <a:bodyPr/>
          <a:lstStyle/>
          <a:p>
            <a:pPr marL="514350" indent="-514350">
              <a:buFont typeface="+mj-lt"/>
              <a:buAutoNum type="alphaUcPeriod"/>
            </a:pPr>
            <a:r>
              <a:rPr lang="en-US" dirty="0" smtClean="0"/>
              <a:t>Cellular respiration stops</a:t>
            </a:r>
          </a:p>
          <a:p>
            <a:pPr marL="514350" indent="-514350">
              <a:buFont typeface="+mj-lt"/>
              <a:buAutoNum type="alphaUcPeriod"/>
            </a:pPr>
            <a:r>
              <a:rPr lang="en-US" dirty="0" smtClean="0"/>
              <a:t>Aerobic respiration begins</a:t>
            </a:r>
          </a:p>
          <a:p>
            <a:pPr marL="514350" indent="-514350">
              <a:buFont typeface="+mj-lt"/>
              <a:buAutoNum type="alphaUcPeriod"/>
            </a:pPr>
            <a:r>
              <a:rPr lang="en-US" dirty="0" smtClean="0"/>
              <a:t>Anaerobic respiration begins</a:t>
            </a:r>
          </a:p>
          <a:p>
            <a:pPr marL="514350" indent="-514350">
              <a:buFont typeface="+mj-lt"/>
              <a:buAutoNum type="alphaUcPeriod"/>
            </a:pPr>
            <a:r>
              <a:rPr lang="en-US" dirty="0" smtClean="0"/>
              <a:t>Cellular respiration starts producing oxygen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three of the four main kinds of macromolecules are used by living thing for energy? </a:t>
            </a:r>
            <a:endParaRPr lang="en-US" dirty="0"/>
          </a:p>
        </p:txBody>
      </p:sp>
      <p:sp>
        <p:nvSpPr>
          <p:cNvPr id="3" name="Content Placeholder 2"/>
          <p:cNvSpPr>
            <a:spLocks noGrp="1"/>
          </p:cNvSpPr>
          <p:nvPr>
            <p:ph idx="1"/>
          </p:nvPr>
        </p:nvSpPr>
        <p:spPr>
          <a:xfrm>
            <a:off x="457200" y="2590800"/>
            <a:ext cx="8229600" cy="4525963"/>
          </a:xfrm>
        </p:spPr>
        <p:txBody>
          <a:bodyPr/>
          <a:lstStyle/>
          <a:p>
            <a:pPr marL="514350" indent="-514350">
              <a:buFont typeface="+mj-lt"/>
              <a:buAutoNum type="alphaUcPeriod"/>
            </a:pPr>
            <a:r>
              <a:rPr lang="en-US" dirty="0" smtClean="0"/>
              <a:t>Proteins, lipids, nucleic acids</a:t>
            </a:r>
          </a:p>
          <a:p>
            <a:pPr marL="514350" indent="-514350">
              <a:buFont typeface="+mj-lt"/>
              <a:buAutoNum type="alphaUcPeriod"/>
            </a:pPr>
            <a:r>
              <a:rPr lang="en-US" dirty="0" smtClean="0"/>
              <a:t>Proteins, carbohydrates, lipids</a:t>
            </a:r>
          </a:p>
          <a:p>
            <a:pPr marL="514350" indent="-514350">
              <a:buFont typeface="+mj-lt"/>
              <a:buAutoNum type="alphaUcPeriod"/>
            </a:pPr>
            <a:r>
              <a:rPr lang="en-US" dirty="0" smtClean="0"/>
              <a:t>Carbohydrates, lipids, nucleic acids</a:t>
            </a:r>
          </a:p>
          <a:p>
            <a:pPr marL="514350" indent="-514350">
              <a:buFont typeface="+mj-lt"/>
              <a:buAutoNum type="alphaUcPeriod"/>
            </a:pPr>
            <a:r>
              <a:rPr lang="en-US" dirty="0" smtClean="0"/>
              <a:t>Proteins, nucleic acids, carbohydrates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noAutofit/>
          </a:bodyPr>
          <a:lstStyle/>
          <a:p>
            <a:r>
              <a:rPr lang="en-US" sz="3000" dirty="0" smtClean="0"/>
              <a:t>After strenuous exercise, the process of cellular respiration in muscle cells uses up much of the available oxygen. How does cellular respiration change at this point? </a:t>
            </a:r>
            <a:endParaRPr lang="en-US" sz="3000" dirty="0"/>
          </a:p>
        </p:txBody>
      </p:sp>
      <p:sp>
        <p:nvSpPr>
          <p:cNvPr id="3" name="Content Placeholder 2"/>
          <p:cNvSpPr>
            <a:spLocks noGrp="1"/>
          </p:cNvSpPr>
          <p:nvPr>
            <p:ph idx="1"/>
          </p:nvPr>
        </p:nvSpPr>
        <p:spPr>
          <a:xfrm>
            <a:off x="381000" y="2332037"/>
            <a:ext cx="8229600" cy="4525963"/>
          </a:xfrm>
        </p:spPr>
        <p:txBody>
          <a:bodyPr/>
          <a:lstStyle/>
          <a:p>
            <a:pPr marL="514350" indent="-514350">
              <a:buFont typeface="+mj-lt"/>
              <a:buAutoNum type="alphaUcPeriod"/>
            </a:pPr>
            <a:r>
              <a:rPr lang="en-US" dirty="0" smtClean="0"/>
              <a:t>Cellular respiration stops</a:t>
            </a:r>
          </a:p>
          <a:p>
            <a:pPr marL="514350" indent="-514350">
              <a:buFont typeface="+mj-lt"/>
              <a:buAutoNum type="alphaUcPeriod"/>
            </a:pPr>
            <a:r>
              <a:rPr lang="en-US" dirty="0" smtClean="0"/>
              <a:t>Aerobic respiration begins</a:t>
            </a:r>
          </a:p>
          <a:p>
            <a:pPr marL="514350" indent="-514350">
              <a:buFont typeface="+mj-lt"/>
              <a:buAutoNum type="alphaUcPeriod"/>
            </a:pPr>
            <a:r>
              <a:rPr lang="en-US" dirty="0" smtClean="0">
                <a:solidFill>
                  <a:srgbClr val="FF0000"/>
                </a:solidFill>
              </a:rPr>
              <a:t>Anaerobic respiration begins</a:t>
            </a:r>
          </a:p>
          <a:p>
            <a:pPr marL="514350" indent="-514350">
              <a:buFont typeface="+mj-lt"/>
              <a:buAutoNum type="alphaUcPeriod"/>
            </a:pPr>
            <a:r>
              <a:rPr lang="en-US" dirty="0" smtClean="0"/>
              <a:t>Cellular respiration starts producing oxygen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three of the four main kinds of macromolecules are used by living thing for energy? </a:t>
            </a:r>
            <a:endParaRPr lang="en-US" dirty="0"/>
          </a:p>
        </p:txBody>
      </p:sp>
      <p:sp>
        <p:nvSpPr>
          <p:cNvPr id="3" name="Content Placeholder 2"/>
          <p:cNvSpPr>
            <a:spLocks noGrp="1"/>
          </p:cNvSpPr>
          <p:nvPr>
            <p:ph idx="1"/>
          </p:nvPr>
        </p:nvSpPr>
        <p:spPr>
          <a:xfrm>
            <a:off x="457200" y="2590800"/>
            <a:ext cx="8229600" cy="4525963"/>
          </a:xfrm>
        </p:spPr>
        <p:txBody>
          <a:bodyPr/>
          <a:lstStyle/>
          <a:p>
            <a:pPr marL="514350" indent="-514350">
              <a:buFont typeface="+mj-lt"/>
              <a:buAutoNum type="alphaUcPeriod"/>
            </a:pPr>
            <a:r>
              <a:rPr lang="en-US" dirty="0" smtClean="0"/>
              <a:t>Proteins, lipids, nucleic acids</a:t>
            </a:r>
          </a:p>
          <a:p>
            <a:pPr marL="514350" indent="-514350">
              <a:buFont typeface="+mj-lt"/>
              <a:buAutoNum type="alphaUcPeriod"/>
            </a:pPr>
            <a:r>
              <a:rPr lang="en-US" dirty="0" smtClean="0">
                <a:solidFill>
                  <a:srgbClr val="FF0000"/>
                </a:solidFill>
              </a:rPr>
              <a:t>Proteins, carbohydrates, lipids</a:t>
            </a:r>
          </a:p>
          <a:p>
            <a:pPr marL="514350" indent="-514350">
              <a:buFont typeface="+mj-lt"/>
              <a:buAutoNum type="alphaUcPeriod"/>
            </a:pPr>
            <a:r>
              <a:rPr lang="en-US" dirty="0" smtClean="0"/>
              <a:t>Carbohydrates, lipids, nucleic acids</a:t>
            </a:r>
          </a:p>
          <a:p>
            <a:pPr marL="514350" indent="-514350">
              <a:buFont typeface="+mj-lt"/>
              <a:buAutoNum type="alphaUcPeriod"/>
            </a:pPr>
            <a:r>
              <a:rPr lang="en-US" dirty="0" smtClean="0"/>
              <a:t>Proteins, nucleic acids, carbohydrates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is an example of how cells use active transport to maintain homeostasis?</a:t>
            </a:r>
            <a:endParaRPr lang="en-US" dirty="0"/>
          </a:p>
        </p:txBody>
      </p:sp>
      <p:sp>
        <p:nvSpPr>
          <p:cNvPr id="3" name="Content Placeholder 2"/>
          <p:cNvSpPr>
            <a:spLocks noGrp="1"/>
          </p:cNvSpPr>
          <p:nvPr>
            <p:ph idx="1"/>
          </p:nvPr>
        </p:nvSpPr>
        <p:spPr>
          <a:xfrm>
            <a:off x="457200" y="1981200"/>
            <a:ext cx="8229600" cy="4525963"/>
          </a:xfrm>
        </p:spPr>
        <p:txBody>
          <a:bodyPr>
            <a:normAutofit fontScale="92500" lnSpcReduction="10000"/>
          </a:bodyPr>
          <a:lstStyle/>
          <a:p>
            <a:pPr marL="514350" indent="-514350">
              <a:buFont typeface="+mj-lt"/>
              <a:buAutoNum type="alphaUcPeriod"/>
            </a:pPr>
            <a:r>
              <a:rPr lang="en-US" dirty="0" smtClean="0"/>
              <a:t>Water diffuses across selectively permeable membrane.</a:t>
            </a:r>
          </a:p>
          <a:p>
            <a:pPr marL="514350" indent="-514350">
              <a:buFont typeface="+mj-lt"/>
              <a:buAutoNum type="alphaUcPeriod"/>
            </a:pPr>
            <a:r>
              <a:rPr lang="en-US" dirty="0" smtClean="0"/>
              <a:t>Energy from ATP is used to move sodium and potassium ions against a concentration gradient</a:t>
            </a:r>
          </a:p>
          <a:p>
            <a:pPr marL="514350" indent="-514350">
              <a:buFont typeface="+mj-lt"/>
              <a:buAutoNum type="alphaUcPeriod"/>
            </a:pPr>
            <a:r>
              <a:rPr lang="en-US" dirty="0" smtClean="0"/>
              <a:t>Particles move passively across the cell membrane in response to a concentration gradient</a:t>
            </a:r>
          </a:p>
          <a:p>
            <a:pPr marL="514350" indent="-514350">
              <a:buFont typeface="+mj-lt"/>
              <a:buAutoNum type="alphaUcPeriod"/>
            </a:pPr>
            <a:r>
              <a:rPr lang="en-US" dirty="0" smtClean="0"/>
              <a:t>Protein channels embedded in the cell membrane help specific molecules move across the cell membrane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is an example of how cells use active transport to maintain homeostasis?</a:t>
            </a:r>
            <a:endParaRPr lang="en-US" dirty="0"/>
          </a:p>
        </p:txBody>
      </p:sp>
      <p:sp>
        <p:nvSpPr>
          <p:cNvPr id="3" name="Content Placeholder 2"/>
          <p:cNvSpPr>
            <a:spLocks noGrp="1"/>
          </p:cNvSpPr>
          <p:nvPr>
            <p:ph idx="1"/>
          </p:nvPr>
        </p:nvSpPr>
        <p:spPr>
          <a:xfrm>
            <a:off x="457200" y="1981200"/>
            <a:ext cx="8229600" cy="4525963"/>
          </a:xfrm>
        </p:spPr>
        <p:txBody>
          <a:bodyPr>
            <a:normAutofit fontScale="92500" lnSpcReduction="10000"/>
          </a:bodyPr>
          <a:lstStyle/>
          <a:p>
            <a:pPr marL="514350" indent="-514350">
              <a:buFont typeface="+mj-lt"/>
              <a:buAutoNum type="alphaUcPeriod"/>
            </a:pPr>
            <a:r>
              <a:rPr lang="en-US" dirty="0" smtClean="0"/>
              <a:t>Water diffuses across selectively permeable membrane.</a:t>
            </a:r>
          </a:p>
          <a:p>
            <a:pPr marL="514350" indent="-514350">
              <a:buFont typeface="+mj-lt"/>
              <a:buAutoNum type="alphaUcPeriod"/>
            </a:pPr>
            <a:r>
              <a:rPr lang="en-US" dirty="0" smtClean="0">
                <a:solidFill>
                  <a:srgbClr val="FF0000"/>
                </a:solidFill>
              </a:rPr>
              <a:t>Energy from ATP is used to move sodium and potassium ions against a concentration gradient</a:t>
            </a:r>
          </a:p>
          <a:p>
            <a:pPr marL="514350" indent="-514350">
              <a:buFont typeface="+mj-lt"/>
              <a:buAutoNum type="alphaUcPeriod"/>
            </a:pPr>
            <a:r>
              <a:rPr lang="en-US" dirty="0" smtClean="0"/>
              <a:t>Particles move passively across the cell membrane in response to a concentration gradient</a:t>
            </a:r>
          </a:p>
          <a:p>
            <a:pPr marL="514350" indent="-514350">
              <a:buFont typeface="+mj-lt"/>
              <a:buAutoNum type="alphaUcPeriod"/>
            </a:pPr>
            <a:r>
              <a:rPr lang="en-US" dirty="0" smtClean="0"/>
              <a:t>Protein channels embedded in the cell membrane help specific molecules move across the cell membrane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smtClean="0"/>
              <a:t>Which would be the </a:t>
            </a:r>
            <a:r>
              <a:rPr lang="en-US" b="1" dirty="0" smtClean="0"/>
              <a:t>best </a:t>
            </a:r>
            <a:r>
              <a:rPr lang="en-US" dirty="0" smtClean="0"/>
              <a:t>evidence that a cell is using active transport to move a substance across its cell membrane? </a:t>
            </a:r>
            <a:endParaRPr lang="en-US" dirty="0"/>
          </a:p>
        </p:txBody>
      </p:sp>
      <p:sp>
        <p:nvSpPr>
          <p:cNvPr id="3" name="Content Placeholder 2"/>
          <p:cNvSpPr>
            <a:spLocks noGrp="1"/>
          </p:cNvSpPr>
          <p:nvPr>
            <p:ph idx="1"/>
          </p:nvPr>
        </p:nvSpPr>
        <p:spPr>
          <a:xfrm>
            <a:off x="381000" y="2590800"/>
            <a:ext cx="8229600" cy="4525963"/>
          </a:xfrm>
        </p:spPr>
        <p:txBody>
          <a:bodyPr>
            <a:normAutofit/>
          </a:bodyPr>
          <a:lstStyle/>
          <a:p>
            <a:pPr marL="514350" indent="-514350">
              <a:buFont typeface="+mj-lt"/>
              <a:buAutoNum type="alphaUcPeriod"/>
            </a:pPr>
            <a:r>
              <a:rPr lang="en-US" sz="2400" dirty="0" smtClean="0"/>
              <a:t>ATP is being consumed at a high rate near the cell membrane</a:t>
            </a:r>
          </a:p>
          <a:p>
            <a:pPr marL="514350" indent="-514350">
              <a:buFont typeface="+mj-lt"/>
              <a:buAutoNum type="alphaUcPeriod"/>
            </a:pPr>
            <a:r>
              <a:rPr lang="en-US" sz="2400" dirty="0" smtClean="0"/>
              <a:t>Water molecules are moving across the cell membrane at a rapid rate</a:t>
            </a:r>
          </a:p>
          <a:p>
            <a:pPr marL="514350" indent="-514350">
              <a:buFont typeface="+mj-lt"/>
              <a:buAutoNum type="alphaUcPeriod"/>
            </a:pPr>
            <a:r>
              <a:rPr lang="en-US" sz="2400" dirty="0" smtClean="0"/>
              <a:t>Glucose molecules are moving through channels in the cell membrane</a:t>
            </a:r>
          </a:p>
          <a:p>
            <a:pPr marL="514350" indent="-514350">
              <a:buFont typeface="+mj-lt"/>
              <a:buAutoNum type="alphaUcPeriod"/>
            </a:pPr>
            <a:r>
              <a:rPr lang="en-US" sz="2400" dirty="0" smtClean="0"/>
              <a:t>Calcium ions are moving from high to low concentrations across the cell membrane </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smtClean="0"/>
              <a:t>Which would be the </a:t>
            </a:r>
            <a:r>
              <a:rPr lang="en-US" b="1" dirty="0" smtClean="0"/>
              <a:t>best </a:t>
            </a:r>
            <a:r>
              <a:rPr lang="en-US" dirty="0" smtClean="0"/>
              <a:t>evidence that a cell is using active transport to move a substance across its cell membrane? </a:t>
            </a:r>
            <a:endParaRPr lang="en-US" dirty="0"/>
          </a:p>
        </p:txBody>
      </p:sp>
      <p:sp>
        <p:nvSpPr>
          <p:cNvPr id="3" name="Content Placeholder 2"/>
          <p:cNvSpPr>
            <a:spLocks noGrp="1"/>
          </p:cNvSpPr>
          <p:nvPr>
            <p:ph idx="1"/>
          </p:nvPr>
        </p:nvSpPr>
        <p:spPr>
          <a:xfrm>
            <a:off x="381000" y="2590800"/>
            <a:ext cx="8229600" cy="4525963"/>
          </a:xfrm>
        </p:spPr>
        <p:txBody>
          <a:bodyPr>
            <a:normAutofit/>
          </a:bodyPr>
          <a:lstStyle/>
          <a:p>
            <a:pPr marL="514350" indent="-514350">
              <a:buFont typeface="+mj-lt"/>
              <a:buAutoNum type="alphaUcPeriod"/>
            </a:pPr>
            <a:r>
              <a:rPr lang="en-US" sz="2400" dirty="0" smtClean="0">
                <a:solidFill>
                  <a:srgbClr val="FF0000"/>
                </a:solidFill>
              </a:rPr>
              <a:t>ATP is being consumed at a high rate near the cell membrane</a:t>
            </a:r>
          </a:p>
          <a:p>
            <a:pPr marL="514350" indent="-514350">
              <a:buFont typeface="+mj-lt"/>
              <a:buAutoNum type="alphaUcPeriod"/>
            </a:pPr>
            <a:r>
              <a:rPr lang="en-US" sz="2400" dirty="0" smtClean="0"/>
              <a:t>Water molecules are moving across the cell membrane at a rapid rate</a:t>
            </a:r>
          </a:p>
          <a:p>
            <a:pPr marL="514350" indent="-514350">
              <a:buFont typeface="+mj-lt"/>
              <a:buAutoNum type="alphaUcPeriod"/>
            </a:pPr>
            <a:r>
              <a:rPr lang="en-US" sz="2400" dirty="0" smtClean="0"/>
              <a:t>Glucose molecules are moving through channels in the cell membrane</a:t>
            </a:r>
          </a:p>
          <a:p>
            <a:pPr marL="514350" indent="-514350">
              <a:buFont typeface="+mj-lt"/>
              <a:buAutoNum type="alphaUcPeriod"/>
            </a:pPr>
            <a:r>
              <a:rPr lang="en-US" sz="2400" dirty="0" smtClean="0"/>
              <a:t>Calcium ions are moving from high to low concentrations across the cell membrane </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68</TotalTime>
  <Words>1564</Words>
  <Application>Microsoft Office PowerPoint</Application>
  <PresentationFormat>On-screen Show (4:3)</PresentationFormat>
  <Paragraphs>195</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Gill Sans MT</vt:lpstr>
      <vt:lpstr>Verdana</vt:lpstr>
      <vt:lpstr>Wingdings 2</vt:lpstr>
      <vt:lpstr>Solstice</vt:lpstr>
      <vt:lpstr>Std 4 Review!</vt:lpstr>
      <vt:lpstr>Cells use the sequence of nucleotides in the DNA molecules as a set of instructions for making proteins. What parts make up a single nucleotide?</vt:lpstr>
      <vt:lpstr>Cells use the sequence of nucleotides in the DNA molecules as a set of instructions for making proteins. What parts make up a single nucleotide?</vt:lpstr>
      <vt:lpstr>Which three of the four main kinds of macromolecules are used by living thing for energy? </vt:lpstr>
      <vt:lpstr>Which three of the four main kinds of macromolecules are used by living thing for energy? </vt:lpstr>
      <vt:lpstr>Which is an example of how cells use active transport to maintain homeostasis?</vt:lpstr>
      <vt:lpstr>Which is an example of how cells use active transport to maintain homeostasis?</vt:lpstr>
      <vt:lpstr>Which would be the best evidence that a cell is using active transport to move a substance across its cell membrane? </vt:lpstr>
      <vt:lpstr>Which would be the best evidence that a cell is using active transport to move a substance across its cell membrane? </vt:lpstr>
      <vt:lpstr>Which of the following compounds are proteins? </vt:lpstr>
      <vt:lpstr>Which of the following compounds are proteins? </vt:lpstr>
      <vt:lpstr>In biological reactions, the reactants and enzyme fit together like a lock and key. This complementary attachment speeds up the reaction. What is the attachment site on the enzyme called? </vt:lpstr>
      <vt:lpstr>In biological reactions, the reactants and enzyme fit together like a lock and key. This complementary attachment speeds up the reaction. What is the attachment site on the enzyme called? </vt:lpstr>
      <vt:lpstr>The graph shows the activation energy required for a biochemical reaction under two different conditions. </vt:lpstr>
      <vt:lpstr>PowerPoint Presentation</vt:lpstr>
      <vt:lpstr>PowerPoint Presentation</vt:lpstr>
      <vt:lpstr>Read the following four statements. 1. glucose and oxygen are the reactants 2. glucose and oxygen are the products 3.carbon dioxide and water are reactants 4.carbon dioxide and water are products  </vt:lpstr>
      <vt:lpstr>Read the following four statements. 1. glucose and oxygen are the reactants 2. glucose and oxygen are the products 3.carbon dioxide and water are reactants 4.carbon dioxide and water are products  </vt:lpstr>
      <vt:lpstr>In all cells, how is the sequence of nucleotides in DNA used? </vt:lpstr>
      <vt:lpstr>In all cells, how is the sequence of nucleotides in DNA used? </vt:lpstr>
      <vt:lpstr>Which best describes the relationship between cellular respiration and photosynthesis? </vt:lpstr>
      <vt:lpstr>Which best describes the relationship between cellular respiration and photosynthesis? </vt:lpstr>
      <vt:lpstr>Which statement summarizes the relationship between photosynthesis and cellular respiration? </vt:lpstr>
      <vt:lpstr>Which statement summarizes the relationship between photosynthesis and cellular respiration? </vt:lpstr>
      <vt:lpstr>  Certain large molecules, such as glucose, can flow through the kind of structure labeled X in the diagram. These molecules move because of differences in concentration between the two sides of the plasma membrane. Which process occurs through the structures labeled X? </vt:lpstr>
      <vt:lpstr>  Certain large molecules, such as glucose, can flow through the kind of structure labeled X in the diagram. These molecules move because of differences in concentration between the two sides of the plasma membrane. Which process occurs through the structures labeled X? </vt:lpstr>
      <vt:lpstr>Which is a function of this molecule in organisms? </vt:lpstr>
      <vt:lpstr>Which is a function of this molecule in organisms? </vt:lpstr>
      <vt:lpstr>Which factor determines the shape and function of a protein? </vt:lpstr>
      <vt:lpstr>Which factor determines the shape and function of a protein? </vt:lpstr>
      <vt:lpstr>Which best describes the function of enzymes? </vt:lpstr>
      <vt:lpstr>Which best describes the function of enzymes? </vt:lpstr>
      <vt:lpstr>What are the products of photosynthesis? </vt:lpstr>
      <vt:lpstr>What are the products of photosynthesis? </vt:lpstr>
      <vt:lpstr>Which process uses ATP to move material through the plasma membrane against the concentration gradient? </vt:lpstr>
      <vt:lpstr>Which process uses ATP to move material through the plasma membrane against the concentration gradient? </vt:lpstr>
      <vt:lpstr>One way cells maintain homeostasis is by regulating water balance inside and outside the cell. The movement of water into or out of a cell is called osmosis. What drives the process of osmosis? </vt:lpstr>
      <vt:lpstr>One way cells maintain homeostasis is by regulating water balance inside and outside the cell. The movement of water into or out of a cell is called osmosis. What drives the process of osmosis? </vt:lpstr>
      <vt:lpstr>After strenuous exercise, the process of cellular respiration in muscle cells uses up much of the available oxygen. How does cellular respiration change at this point? </vt:lpstr>
      <vt:lpstr>After strenuous exercise, the process of cellular respiration in muscle cells uses up much of the available oxygen. How does cellular respiration change at this point? </vt:lpstr>
    </vt:vector>
  </TitlesOfParts>
  <Company>Harnett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HCS</dc:creator>
  <cp:lastModifiedBy>Shannon Atkins</cp:lastModifiedBy>
  <cp:revision>20</cp:revision>
  <dcterms:created xsi:type="dcterms:W3CDTF">2014-05-29T13:42:38Z</dcterms:created>
  <dcterms:modified xsi:type="dcterms:W3CDTF">2016-01-05T18:23:21Z</dcterms:modified>
</cp:coreProperties>
</file>