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7" r:id="rId3"/>
    <p:sldId id="282" r:id="rId4"/>
    <p:sldId id="257" r:id="rId5"/>
    <p:sldId id="295" r:id="rId6"/>
    <p:sldId id="296" r:id="rId7"/>
    <p:sldId id="297" r:id="rId8"/>
    <p:sldId id="298" r:id="rId9"/>
    <p:sldId id="258" r:id="rId10"/>
    <p:sldId id="259" r:id="rId11"/>
    <p:sldId id="278" r:id="rId12"/>
    <p:sldId id="292" r:id="rId13"/>
    <p:sldId id="293" r:id="rId14"/>
    <p:sldId id="294" r:id="rId15"/>
    <p:sldId id="266" r:id="rId16"/>
    <p:sldId id="267" r:id="rId17"/>
    <p:sldId id="290" r:id="rId18"/>
    <p:sldId id="288" r:id="rId19"/>
    <p:sldId id="279" r:id="rId20"/>
    <p:sldId id="280" r:id="rId21"/>
    <p:sldId id="281" r:id="rId22"/>
    <p:sldId id="283" r:id="rId23"/>
    <p:sldId id="284" r:id="rId24"/>
    <p:sldId id="285" r:id="rId25"/>
    <p:sldId id="28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FF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p:cViewPr varScale="1">
        <p:scale>
          <a:sx n="61" d="100"/>
          <a:sy n="61" d="100"/>
        </p:scale>
        <p:origin x="112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B446569-7472-43B3-B8D3-F627CFF3ED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A406A-5D8F-4350-B353-E342A2DD10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1C5254A-295F-4E11-B6CE-15E419674C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13BD1A3-2BCE-4E9B-BA10-D9E333AA3C2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D11AF77-9DF2-47FB-86D7-878008952BD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E64F642E-67F7-4089-BCC9-83819ADA143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E7E63823-8430-4AE6-96A7-829FF207D52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DDDD574-A509-48F2-9A76-820FD2EFDB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07D4B60-47EC-4704-B4F8-869590F28A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49B85ED-A56B-4C7E-A692-347B0BBABDF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DC949C1-2DB5-47C9-956B-C9433BAC8A3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53FFBEE-BB16-410A-AA29-1A6847348A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295400"/>
            <a:ext cx="8229600" cy="5410200"/>
          </a:xfrm>
        </p:spPr>
        <p:txBody>
          <a:bodyPr>
            <a:normAutofit fontScale="90000"/>
          </a:bodyPr>
          <a:lstStyle/>
          <a:p>
            <a:r>
              <a:rPr lang="en-US" sz="12900" b="1" dirty="0">
                <a:solidFill>
                  <a:schemeClr val="tx1"/>
                </a:solidFill>
                <a:latin typeface="Americana BT" pitchFamily="18" charset="0"/>
              </a:rPr>
              <a:t>How Evolution Works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0" y="0"/>
            <a:ext cx="9144000" cy="1417638"/>
          </a:xfrm>
        </p:spPr>
        <p:txBody>
          <a:bodyPr/>
          <a:lstStyle/>
          <a:p>
            <a:pPr algn="l"/>
            <a:r>
              <a:rPr lang="en-US" b="1" dirty="0" smtClean="0">
                <a:solidFill>
                  <a:schemeClr val="tx1"/>
                </a:solidFill>
                <a:effectLst>
                  <a:outerShdw blurRad="38100" dist="38100" dir="2700000" algn="tl">
                    <a:srgbClr val="C0C0C0"/>
                  </a:outerShdw>
                </a:effectLst>
                <a:latin typeface="Kristen ITC" pitchFamily="66" charset="0"/>
              </a:rPr>
              <a:t>   C. </a:t>
            </a:r>
            <a:r>
              <a:rPr lang="en-US" b="1" dirty="0">
                <a:solidFill>
                  <a:schemeClr val="tx1"/>
                </a:solidFill>
                <a:effectLst>
                  <a:outerShdw blurRad="38100" dist="38100" dir="2700000" algn="tl">
                    <a:srgbClr val="C0C0C0"/>
                  </a:outerShdw>
                </a:effectLst>
                <a:latin typeface="Kristen ITC" pitchFamily="66" charset="0"/>
              </a:rPr>
              <a:t>Genetic Drift</a:t>
            </a:r>
          </a:p>
        </p:txBody>
      </p:sp>
      <p:sp>
        <p:nvSpPr>
          <p:cNvPr id="5123" name="Rectangle 1027"/>
          <p:cNvSpPr>
            <a:spLocks noGrp="1" noChangeArrowheads="1"/>
          </p:cNvSpPr>
          <p:nvPr>
            <p:ph sz="quarter" idx="1"/>
          </p:nvPr>
        </p:nvSpPr>
        <p:spPr>
          <a:xfrm>
            <a:off x="228600" y="1524000"/>
            <a:ext cx="8229600" cy="4525963"/>
          </a:xfrm>
        </p:spPr>
        <p:txBody>
          <a:bodyPr>
            <a:normAutofit/>
          </a:bodyPr>
          <a:lstStyle/>
          <a:p>
            <a:r>
              <a:rPr lang="en-US" dirty="0"/>
              <a:t>Changes in allelic frequencies by chance events</a:t>
            </a:r>
          </a:p>
          <a:p>
            <a:r>
              <a:rPr lang="en-US" dirty="0"/>
              <a:t>Can greatly affect </a:t>
            </a:r>
            <a:r>
              <a:rPr lang="en-US" u="sng" dirty="0"/>
              <a:t>small</a:t>
            </a:r>
            <a:r>
              <a:rPr lang="en-US" dirty="0"/>
              <a:t> populations</a:t>
            </a:r>
          </a:p>
          <a:p>
            <a:r>
              <a:rPr lang="en-US" dirty="0" smtClean="0"/>
              <a:t>Genetic drift has been observed in some small human populations that are isolated due to reasons like religious practice.</a:t>
            </a:r>
            <a:endParaRPr lang="en-US" dirty="0"/>
          </a:p>
          <a:p>
            <a:pPr lvl="1"/>
            <a:r>
              <a:rPr lang="en-US" sz="2900" dirty="0"/>
              <a:t>Example of genetic drift: polydactyl in the Amish community</a:t>
            </a:r>
          </a:p>
        </p:txBody>
      </p:sp>
      <p:pic>
        <p:nvPicPr>
          <p:cNvPr id="5125" name="Picture 1029" descr="polydactyly"/>
          <p:cNvPicPr>
            <a:picLocks noChangeAspect="1" noChangeArrowheads="1"/>
          </p:cNvPicPr>
          <p:nvPr/>
        </p:nvPicPr>
        <p:blipFill>
          <a:blip r:embed="rId2" cstate="print"/>
          <a:srcRect/>
          <a:stretch>
            <a:fillRect/>
          </a:stretch>
        </p:blipFill>
        <p:spPr bwMode="auto">
          <a:xfrm>
            <a:off x="5715000" y="4887912"/>
            <a:ext cx="2895600" cy="1970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8686800" cy="1417638"/>
          </a:xfrm>
        </p:spPr>
        <p:txBody>
          <a:bodyPr/>
          <a:lstStyle/>
          <a:p>
            <a:pPr algn="l"/>
            <a:r>
              <a:rPr lang="en-US" b="1" dirty="0" smtClean="0">
                <a:solidFill>
                  <a:schemeClr val="tx1"/>
                </a:solidFill>
                <a:latin typeface="Kristen ITC" pitchFamily="66" charset="0"/>
              </a:rPr>
              <a:t>   D. </a:t>
            </a:r>
            <a:r>
              <a:rPr lang="en-US" b="1" dirty="0">
                <a:solidFill>
                  <a:schemeClr val="tx1"/>
                </a:solidFill>
                <a:latin typeface="Kristen ITC" pitchFamily="66" charset="0"/>
              </a:rPr>
              <a:t>Migration</a:t>
            </a:r>
          </a:p>
        </p:txBody>
      </p:sp>
      <p:sp>
        <p:nvSpPr>
          <p:cNvPr id="36867" name="Rectangle 3"/>
          <p:cNvSpPr>
            <a:spLocks noGrp="1" noChangeArrowheads="1"/>
          </p:cNvSpPr>
          <p:nvPr>
            <p:ph sz="quarter" idx="1"/>
          </p:nvPr>
        </p:nvSpPr>
        <p:spPr>
          <a:xfrm>
            <a:off x="533400" y="1524000"/>
            <a:ext cx="8229600" cy="4525963"/>
          </a:xfrm>
        </p:spPr>
        <p:txBody>
          <a:bodyPr>
            <a:normAutofit/>
          </a:bodyPr>
          <a:lstStyle/>
          <a:p>
            <a:pPr algn="ctr"/>
            <a:r>
              <a:rPr lang="en-US" sz="3000" dirty="0"/>
              <a:t>Movement of individuals in and/or out of a </a:t>
            </a:r>
            <a:r>
              <a:rPr lang="en-US" sz="3000" dirty="0" smtClean="0"/>
              <a:t>population.  Transport of genes by migrating individuals is called </a:t>
            </a:r>
            <a:r>
              <a:rPr lang="en-US" sz="3000" i="1" dirty="0" smtClean="0"/>
              <a:t>gene flow</a:t>
            </a:r>
            <a:r>
              <a:rPr lang="en-US" sz="3000" dirty="0" smtClean="0"/>
              <a:t>.</a:t>
            </a:r>
            <a:endParaRPr lang="en-US" sz="3000" dirty="0"/>
          </a:p>
        </p:txBody>
      </p:sp>
      <p:pic>
        <p:nvPicPr>
          <p:cNvPr id="36869" name="Picture 5" descr="Winged migration by blindranger."/>
          <p:cNvPicPr>
            <a:picLocks noChangeAspect="1" noChangeArrowheads="1"/>
          </p:cNvPicPr>
          <p:nvPr/>
        </p:nvPicPr>
        <p:blipFill>
          <a:blip r:embed="rId2" cstate="print"/>
          <a:srcRect/>
          <a:stretch>
            <a:fillRect/>
          </a:stretch>
        </p:blipFill>
        <p:spPr bwMode="auto">
          <a:xfrm>
            <a:off x="1981200" y="3204058"/>
            <a:ext cx="5486400" cy="365394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Convergent Evolution</a:t>
            </a:r>
            <a:endParaRPr lang="en-US" dirty="0"/>
          </a:p>
        </p:txBody>
      </p:sp>
      <p:sp>
        <p:nvSpPr>
          <p:cNvPr id="3" name="Content Placeholder 2"/>
          <p:cNvSpPr>
            <a:spLocks noGrp="1"/>
          </p:cNvSpPr>
          <p:nvPr>
            <p:ph sz="quarter" idx="1"/>
          </p:nvPr>
        </p:nvSpPr>
        <p:spPr>
          <a:xfrm>
            <a:off x="228600" y="1600200"/>
            <a:ext cx="4343400" cy="5257800"/>
          </a:xfrm>
        </p:spPr>
        <p:txBody>
          <a:bodyPr>
            <a:normAutofit/>
          </a:bodyPr>
          <a:lstStyle/>
          <a:p>
            <a:r>
              <a:rPr lang="en-US" dirty="0" smtClean="0"/>
              <a:t>Convergent evolution is the development of similar appearance, structures, or behavior in unrelated species and populations by similar natural selection pressures</a:t>
            </a:r>
          </a:p>
          <a:p>
            <a:r>
              <a:rPr lang="en-US" dirty="0" smtClean="0"/>
              <a:t>EX: Wing structure in bats, birds</a:t>
            </a:r>
            <a:r>
              <a:rPr lang="en-US" smtClean="0"/>
              <a:t>, and insects</a:t>
            </a:r>
            <a:endParaRPr lang="en-US" dirty="0"/>
          </a:p>
        </p:txBody>
      </p:sp>
      <p:pic>
        <p:nvPicPr>
          <p:cNvPr id="2050" name="Picture 2" descr="convergent_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40767"/>
            <a:ext cx="3200400" cy="601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1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r>
              <a:rPr lang="en-US" dirty="0" smtClean="0"/>
              <a:t>Divergent Evolution/Adaptive Radiation</a:t>
            </a:r>
            <a:endParaRPr lang="en-US" dirty="0"/>
          </a:p>
        </p:txBody>
      </p:sp>
      <p:sp>
        <p:nvSpPr>
          <p:cNvPr id="3" name="Content Placeholder 2"/>
          <p:cNvSpPr>
            <a:spLocks noGrp="1"/>
          </p:cNvSpPr>
          <p:nvPr>
            <p:ph sz="quarter" idx="1"/>
          </p:nvPr>
        </p:nvSpPr>
        <p:spPr/>
        <p:txBody>
          <a:bodyPr/>
          <a:lstStyle/>
          <a:p>
            <a:r>
              <a:rPr lang="en-US" dirty="0" smtClean="0"/>
              <a:t>Divergent evolution occurs when species that were once similar to ancestral species diverge. </a:t>
            </a:r>
          </a:p>
          <a:p>
            <a:r>
              <a:rPr lang="en-US" dirty="0" smtClean="0"/>
              <a:t>Occurs when populations change as they adapt to different environmental conditions</a:t>
            </a:r>
          </a:p>
          <a:p>
            <a:r>
              <a:rPr lang="en-US" dirty="0" smtClean="0"/>
              <a:t>Results in the creation of a new species</a:t>
            </a:r>
            <a:endParaRPr lang="en-US" dirty="0"/>
          </a:p>
        </p:txBody>
      </p:sp>
    </p:spTree>
    <p:extLst>
      <p:ext uri="{BB962C8B-B14F-4D97-AF65-F5344CB8AC3E}">
        <p14:creationId xmlns:p14="http://schemas.microsoft.com/office/powerpoint/2010/main" val="97828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EX: Darwin’s Finches radiate out into descendent species with similar and different traits</a:t>
            </a:r>
            <a:endParaRPr lang="en-US" dirty="0"/>
          </a:p>
        </p:txBody>
      </p:sp>
      <p:sp>
        <p:nvSpPr>
          <p:cNvPr id="4" name="Title 1"/>
          <p:cNvSpPr>
            <a:spLocks noGrp="1"/>
          </p:cNvSpPr>
          <p:nvPr>
            <p:ph type="title"/>
          </p:nvPr>
        </p:nvSpPr>
        <p:spPr>
          <a:xfrm>
            <a:off x="304800" y="228600"/>
            <a:ext cx="8461248" cy="990600"/>
          </a:xfrm>
        </p:spPr>
        <p:txBody>
          <a:bodyPr>
            <a:normAutofit fontScale="90000"/>
          </a:bodyPr>
          <a:lstStyle/>
          <a:p>
            <a:r>
              <a:rPr lang="en-US" dirty="0" smtClean="0"/>
              <a:t>Divergent Evolution/Adaptive Radiation</a:t>
            </a:r>
            <a:endParaRPr lang="en-US" dirty="0"/>
          </a:p>
        </p:txBody>
      </p:sp>
      <p:pic>
        <p:nvPicPr>
          <p:cNvPr id="3074" name="Picture 2" descr="http://kmbiology.weebly.com/uploads/6/0/1/1/6011704/4038935.jpg?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91435"/>
            <a:ext cx="5181600" cy="40354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2791435"/>
            <a:ext cx="3048000" cy="1107996"/>
          </a:xfrm>
          <a:prstGeom prst="rect">
            <a:avLst/>
          </a:prstGeom>
          <a:noFill/>
        </p:spPr>
        <p:txBody>
          <a:bodyPr wrap="square" rtlCol="0">
            <a:spAutoFit/>
          </a:bodyPr>
          <a:lstStyle/>
          <a:p>
            <a:r>
              <a:rPr lang="en-US" sz="2200" dirty="0" smtClean="0"/>
              <a:t>*Finches look </a:t>
            </a:r>
          </a:p>
          <a:p>
            <a:r>
              <a:rPr lang="en-US" sz="2200" dirty="0"/>
              <a:t>d</a:t>
            </a:r>
            <a:r>
              <a:rPr lang="en-US" sz="2200" dirty="0" smtClean="0"/>
              <a:t>ifferent based on the </a:t>
            </a:r>
          </a:p>
          <a:p>
            <a:r>
              <a:rPr lang="en-US" sz="2200" dirty="0"/>
              <a:t>t</a:t>
            </a:r>
            <a:r>
              <a:rPr lang="en-US" sz="2200" dirty="0" smtClean="0"/>
              <a:t>ypes of food they eat</a:t>
            </a:r>
            <a:endParaRPr lang="en-US" sz="2200" dirty="0"/>
          </a:p>
        </p:txBody>
      </p:sp>
    </p:spTree>
    <p:extLst>
      <p:ext uri="{BB962C8B-B14F-4D97-AF65-F5344CB8AC3E}">
        <p14:creationId xmlns:p14="http://schemas.microsoft.com/office/powerpoint/2010/main" val="232403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447800"/>
          </a:xfrm>
          <a:solidFill>
            <a:srgbClr val="FFFF99"/>
          </a:solidFill>
        </p:spPr>
        <p:txBody>
          <a:bodyPr>
            <a:normAutofit fontScale="90000"/>
          </a:bodyPr>
          <a:lstStyle/>
          <a:p>
            <a:r>
              <a:rPr lang="en-US" sz="10000" b="1" dirty="0">
                <a:solidFill>
                  <a:schemeClr val="tx1"/>
                </a:solidFill>
                <a:effectLst>
                  <a:outerShdw blurRad="38100" dist="38100" dir="2700000" algn="tl">
                    <a:srgbClr val="000000"/>
                  </a:outerShdw>
                </a:effectLst>
              </a:rPr>
              <a:t>Speciation</a:t>
            </a:r>
          </a:p>
        </p:txBody>
      </p:sp>
      <p:sp>
        <p:nvSpPr>
          <p:cNvPr id="12291" name="Rectangle 3"/>
          <p:cNvSpPr>
            <a:spLocks noGrp="1" noChangeArrowheads="1"/>
          </p:cNvSpPr>
          <p:nvPr>
            <p:ph sz="quarter" idx="1"/>
          </p:nvPr>
        </p:nvSpPr>
        <p:spPr/>
        <p:txBody>
          <a:bodyPr>
            <a:normAutofit/>
          </a:bodyPr>
          <a:lstStyle/>
          <a:p>
            <a:r>
              <a:rPr lang="en-US" sz="3000" dirty="0" smtClean="0"/>
              <a:t>How do the changes in the makeup of a gene pool result in the evolution of a new species?</a:t>
            </a:r>
          </a:p>
          <a:p>
            <a:r>
              <a:rPr lang="en-US" sz="3000" dirty="0" smtClean="0"/>
              <a:t>Evolution </a:t>
            </a:r>
            <a:r>
              <a:rPr lang="en-US" sz="3000" dirty="0"/>
              <a:t>of a new </a:t>
            </a:r>
            <a:r>
              <a:rPr lang="en-US" sz="3000" dirty="0" smtClean="0"/>
              <a:t>species is called </a:t>
            </a:r>
            <a:r>
              <a:rPr lang="en-US" sz="3000" i="1" dirty="0" smtClean="0"/>
              <a:t>speciation.</a:t>
            </a:r>
            <a:endParaRPr lang="en-US" sz="3000" i="1" dirty="0"/>
          </a:p>
          <a:p>
            <a:r>
              <a:rPr lang="en-US" sz="3000" dirty="0" smtClean="0"/>
              <a:t>Speciation occurs </a:t>
            </a:r>
            <a:r>
              <a:rPr lang="en-US" sz="3000" dirty="0"/>
              <a:t>when members of similar </a:t>
            </a:r>
            <a:r>
              <a:rPr lang="en-US" sz="3000" dirty="0" smtClean="0"/>
              <a:t>populations </a:t>
            </a:r>
            <a:r>
              <a:rPr lang="en-US" sz="3000" dirty="0"/>
              <a:t>no longer interbreed to produce viable offspring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417638"/>
          </a:xfrm>
          <a:solidFill>
            <a:schemeClr val="accent2"/>
          </a:solidFill>
        </p:spPr>
        <p:txBody>
          <a:bodyPr>
            <a:normAutofit/>
          </a:bodyPr>
          <a:lstStyle/>
          <a:p>
            <a:r>
              <a:rPr lang="en-US" sz="5000" i="1" dirty="0">
                <a:solidFill>
                  <a:schemeClr val="bg1"/>
                </a:solidFill>
                <a:effectLst>
                  <a:outerShdw blurRad="38100" dist="38100" dir="2700000" algn="tl">
                    <a:srgbClr val="000000"/>
                  </a:outerShdw>
                </a:effectLst>
              </a:rPr>
              <a:t>What Prevents Interbreeding?</a:t>
            </a:r>
          </a:p>
        </p:txBody>
      </p:sp>
      <p:sp>
        <p:nvSpPr>
          <p:cNvPr id="13315" name="Rectangle 3"/>
          <p:cNvSpPr>
            <a:spLocks noGrp="1" noChangeArrowheads="1"/>
          </p:cNvSpPr>
          <p:nvPr>
            <p:ph sz="quarter" idx="1"/>
          </p:nvPr>
        </p:nvSpPr>
        <p:spPr>
          <a:xfrm>
            <a:off x="381000" y="1524000"/>
            <a:ext cx="8229600" cy="2133599"/>
          </a:xfrm>
        </p:spPr>
        <p:txBody>
          <a:bodyPr>
            <a:normAutofit lnSpcReduction="10000"/>
          </a:bodyPr>
          <a:lstStyle/>
          <a:p>
            <a:pPr marL="609600" indent="-609600">
              <a:buNone/>
            </a:pPr>
            <a:r>
              <a:rPr lang="en-US" sz="2700" dirty="0"/>
              <a:t>Geographic Isolation</a:t>
            </a:r>
          </a:p>
          <a:p>
            <a:pPr marL="990600" lvl="1" indent="-533400">
              <a:buNone/>
            </a:pPr>
            <a:r>
              <a:rPr lang="en-US" sz="2700" dirty="0" smtClean="0"/>
              <a:t>-Occurs </a:t>
            </a:r>
            <a:r>
              <a:rPr lang="en-US" sz="2700" dirty="0"/>
              <a:t>whenever a physical barrier divides a population</a:t>
            </a:r>
          </a:p>
          <a:p>
            <a:pPr marL="990600" lvl="1" indent="-533400">
              <a:buFontTx/>
              <a:buChar char="-"/>
            </a:pPr>
            <a:r>
              <a:rPr lang="en-US" sz="2700" dirty="0"/>
              <a:t>Example: Tree Frogs in rain </a:t>
            </a:r>
            <a:r>
              <a:rPr lang="en-US" sz="2700" dirty="0" smtClean="0"/>
              <a:t>forest separated by a river; new gene pools formed</a:t>
            </a:r>
            <a:endParaRPr lang="en-US" sz="2700" dirty="0"/>
          </a:p>
          <a:p>
            <a:pPr marL="990600" lvl="1" indent="-533400"/>
            <a:endParaRPr lang="en-US" sz="2700" dirty="0"/>
          </a:p>
        </p:txBody>
      </p:sp>
      <p:pic>
        <p:nvPicPr>
          <p:cNvPr id="13316" name="Picture 4" descr="Fig"/>
          <p:cNvPicPr>
            <a:picLocks noChangeAspect="1" noChangeArrowheads="1"/>
          </p:cNvPicPr>
          <p:nvPr/>
        </p:nvPicPr>
        <p:blipFill>
          <a:blip r:embed="rId2" cstate="print"/>
          <a:srcRect/>
          <a:stretch>
            <a:fillRect/>
          </a:stretch>
        </p:blipFill>
        <p:spPr bwMode="auto">
          <a:xfrm>
            <a:off x="1066800" y="3733800"/>
            <a:ext cx="1673225" cy="3124200"/>
          </a:xfrm>
          <a:prstGeom prst="rect">
            <a:avLst/>
          </a:prstGeom>
          <a:noFill/>
        </p:spPr>
      </p:pic>
      <p:pic>
        <p:nvPicPr>
          <p:cNvPr id="13317" name="Picture 5" descr="fig"/>
          <p:cNvPicPr>
            <a:picLocks noChangeAspect="1" noChangeArrowheads="1"/>
          </p:cNvPicPr>
          <p:nvPr/>
        </p:nvPicPr>
        <p:blipFill>
          <a:blip r:embed="rId3" cstate="print"/>
          <a:srcRect/>
          <a:stretch>
            <a:fillRect/>
          </a:stretch>
        </p:blipFill>
        <p:spPr bwMode="auto">
          <a:xfrm>
            <a:off x="3581400" y="3733800"/>
            <a:ext cx="1833563" cy="3124200"/>
          </a:xfrm>
          <a:prstGeom prst="rect">
            <a:avLst/>
          </a:prstGeom>
          <a:noFill/>
        </p:spPr>
      </p:pic>
      <p:pic>
        <p:nvPicPr>
          <p:cNvPr id="13318" name="Picture 6" descr="fig"/>
          <p:cNvPicPr>
            <a:picLocks noChangeAspect="1" noChangeArrowheads="1"/>
          </p:cNvPicPr>
          <p:nvPr/>
        </p:nvPicPr>
        <p:blipFill>
          <a:blip r:embed="rId4" cstate="print"/>
          <a:srcRect/>
          <a:stretch>
            <a:fillRect/>
          </a:stretch>
        </p:blipFill>
        <p:spPr bwMode="auto">
          <a:xfrm>
            <a:off x="6629400" y="3657600"/>
            <a:ext cx="1685925" cy="3200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 on Natural Selection</a:t>
            </a:r>
            <a:endParaRPr lang="en-US" dirty="0"/>
          </a:p>
        </p:txBody>
      </p:sp>
      <p:sp>
        <p:nvSpPr>
          <p:cNvPr id="3" name="Content Placeholder 2"/>
          <p:cNvSpPr>
            <a:spLocks noGrp="1"/>
          </p:cNvSpPr>
          <p:nvPr>
            <p:ph sz="quarter" idx="1"/>
          </p:nvPr>
        </p:nvSpPr>
        <p:spPr>
          <a:xfrm>
            <a:off x="612648" y="1600200"/>
            <a:ext cx="8153400" cy="1828800"/>
          </a:xfrm>
        </p:spPr>
        <p:txBody>
          <a:bodyPr>
            <a:normAutofit lnSpcReduction="10000"/>
          </a:bodyPr>
          <a:lstStyle/>
          <a:p>
            <a:r>
              <a:rPr lang="en-US" dirty="0" smtClean="0"/>
              <a:t>Humans can affect natural selection if the environment is altered as a result of our activities.  This was first seen with the peppered moth during the Industrial Revolution.</a:t>
            </a:r>
            <a:endParaRPr lang="en-US" dirty="0"/>
          </a:p>
        </p:txBody>
      </p:sp>
      <p:pic>
        <p:nvPicPr>
          <p:cNvPr id="43010" name="Picture 2" descr="http://www.bbc.co.uk/radio4/science/media/actual.jpg"/>
          <p:cNvPicPr>
            <a:picLocks noChangeAspect="1" noChangeArrowheads="1"/>
          </p:cNvPicPr>
          <p:nvPr/>
        </p:nvPicPr>
        <p:blipFill>
          <a:blip r:embed="rId2" cstate="print"/>
          <a:srcRect/>
          <a:stretch>
            <a:fillRect/>
          </a:stretch>
        </p:blipFill>
        <p:spPr bwMode="auto">
          <a:xfrm>
            <a:off x="4368803" y="3505200"/>
            <a:ext cx="4470397" cy="3352800"/>
          </a:xfrm>
          <a:prstGeom prst="rect">
            <a:avLst/>
          </a:prstGeom>
          <a:noFill/>
        </p:spPr>
      </p:pic>
      <p:sp>
        <p:nvSpPr>
          <p:cNvPr id="5" name="TextBox 4"/>
          <p:cNvSpPr txBox="1"/>
          <p:nvPr/>
        </p:nvSpPr>
        <p:spPr>
          <a:xfrm>
            <a:off x="0" y="3657600"/>
            <a:ext cx="4267200" cy="3046988"/>
          </a:xfrm>
          <a:prstGeom prst="rect">
            <a:avLst/>
          </a:prstGeom>
          <a:noFill/>
        </p:spPr>
        <p:txBody>
          <a:bodyPr wrap="square" rtlCol="0">
            <a:spAutoFit/>
          </a:bodyPr>
          <a:lstStyle/>
          <a:p>
            <a:pPr algn="ctr"/>
            <a:r>
              <a:rPr lang="en-US" sz="2400" dirty="0" smtClean="0"/>
              <a:t>*The air pollution created during</a:t>
            </a:r>
          </a:p>
          <a:p>
            <a:pPr algn="ctr"/>
            <a:r>
              <a:rPr lang="en-US" sz="2400" dirty="0" smtClean="0"/>
              <a:t>The Industrial Revolution that a </a:t>
            </a:r>
          </a:p>
          <a:p>
            <a:pPr algn="ctr"/>
            <a:r>
              <a:rPr lang="en-US" sz="2400" dirty="0" smtClean="0"/>
              <a:t>layer of soot laid on the trees, </a:t>
            </a:r>
          </a:p>
          <a:p>
            <a:pPr algn="ctr"/>
            <a:r>
              <a:rPr lang="en-US" sz="2400" dirty="0" smtClean="0"/>
              <a:t>camouflaging the dark moth and allowing traits to be passed 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Role of Disease Agents in Natural Selection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Adaptations</a:t>
            </a:r>
            <a:endParaRPr lang="en-US" dirty="0"/>
          </a:p>
        </p:txBody>
      </p:sp>
      <p:sp>
        <p:nvSpPr>
          <p:cNvPr id="3" name="Content Placeholder 2"/>
          <p:cNvSpPr>
            <a:spLocks noGrp="1"/>
          </p:cNvSpPr>
          <p:nvPr>
            <p:ph sz="quarter" idx="1"/>
          </p:nvPr>
        </p:nvSpPr>
        <p:spPr/>
        <p:txBody>
          <a:bodyPr/>
          <a:lstStyle/>
          <a:p>
            <a:r>
              <a:rPr lang="en-US" dirty="0" smtClean="0"/>
              <a:t>Most physiological adaptations can occur very quickly</a:t>
            </a:r>
          </a:p>
          <a:p>
            <a:r>
              <a:rPr lang="en-US" dirty="0" smtClean="0"/>
              <a:t>EX: When penicillin was first used, it was called a wonder drug because it killed many types of disease-causing bacteria.  Today penicillin is no longer as effective because some species have evolved physiological adaptations to become resistant to the drug.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Dashed downward diagonal"/>
          <p:cNvSpPr>
            <a:spLocks noGrp="1" noChangeArrowheads="1"/>
          </p:cNvSpPr>
          <p:nvPr>
            <p:ph type="title"/>
          </p:nvPr>
        </p:nvSpPr>
        <p:spPr>
          <a:xfrm>
            <a:off x="0" y="0"/>
            <a:ext cx="9144000" cy="1417638"/>
          </a:xfrm>
          <a:noFill/>
        </p:spPr>
        <p:txBody>
          <a:bodyPr/>
          <a:lstStyle/>
          <a:p>
            <a:r>
              <a:rPr lang="en-US" sz="6000" b="1" dirty="0">
                <a:effectLst>
                  <a:outerShdw blurRad="38100" dist="38100" dir="2700000" algn="tl">
                    <a:srgbClr val="C0C0C0"/>
                  </a:outerShdw>
                </a:effectLst>
              </a:rPr>
              <a:t>Can Individuals evolve?</a:t>
            </a:r>
          </a:p>
        </p:txBody>
      </p:sp>
      <p:sp>
        <p:nvSpPr>
          <p:cNvPr id="29699" name="Rectangle 3"/>
          <p:cNvSpPr>
            <a:spLocks noGrp="1" noChangeArrowheads="1"/>
          </p:cNvSpPr>
          <p:nvPr>
            <p:ph sz="quarter" idx="1"/>
          </p:nvPr>
        </p:nvSpPr>
        <p:spPr>
          <a:xfrm>
            <a:off x="0" y="1524000"/>
            <a:ext cx="5181600" cy="4525963"/>
          </a:xfrm>
        </p:spPr>
        <p:txBody>
          <a:bodyPr/>
          <a:lstStyle/>
          <a:p>
            <a:r>
              <a:rPr lang="en-US" dirty="0" smtClean="0">
                <a:latin typeface="+mj-lt"/>
              </a:rPr>
              <a:t>No!  Within an individual’s lifetime, it cannot evolve a new phenotype by natural selection in response to its environment.</a:t>
            </a:r>
          </a:p>
          <a:p>
            <a:r>
              <a:rPr lang="en-US" dirty="0" smtClean="0">
                <a:latin typeface="+mj-lt"/>
              </a:rPr>
              <a:t>Natural selection acts on the range of phenotypes in a population.</a:t>
            </a:r>
            <a:endParaRPr lang="en-US" dirty="0">
              <a:latin typeface="+mj-lt"/>
            </a:endParaRPr>
          </a:p>
        </p:txBody>
      </p:sp>
      <p:pic>
        <p:nvPicPr>
          <p:cNvPr id="29701" name="Picture 5" descr="Baby Giraffe by shutterproof."/>
          <p:cNvPicPr>
            <a:picLocks noChangeAspect="1" noChangeArrowheads="1"/>
          </p:cNvPicPr>
          <p:nvPr/>
        </p:nvPicPr>
        <p:blipFill>
          <a:blip r:embed="rId2" cstate="print"/>
          <a:srcRect/>
          <a:stretch>
            <a:fillRect/>
          </a:stretch>
        </p:blipFill>
        <p:spPr bwMode="auto">
          <a:xfrm>
            <a:off x="5152913" y="2362200"/>
            <a:ext cx="3991087" cy="3200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Physiological Adaptations – </a:t>
            </a:r>
            <a:br>
              <a:rPr lang="en-US" dirty="0" smtClean="0"/>
            </a:br>
            <a:r>
              <a:rPr lang="en-US" dirty="0" smtClean="0"/>
              <a:t>Drug Resistance</a:t>
            </a:r>
            <a:endParaRPr lang="en-US" dirty="0"/>
          </a:p>
        </p:txBody>
      </p:sp>
      <p:pic>
        <p:nvPicPr>
          <p:cNvPr id="37890" name="Picture 2" descr="File:Antibiotic sensitvity and resistance.JPG"/>
          <p:cNvPicPr>
            <a:picLocks noChangeAspect="1" noChangeArrowheads="1"/>
          </p:cNvPicPr>
          <p:nvPr/>
        </p:nvPicPr>
        <p:blipFill>
          <a:blip r:embed="rId2" cstate="print"/>
          <a:srcRect/>
          <a:stretch>
            <a:fillRect/>
          </a:stretch>
        </p:blipFill>
        <p:spPr bwMode="auto">
          <a:xfrm>
            <a:off x="228600" y="1676400"/>
            <a:ext cx="8547251" cy="44338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914400" y="6096000"/>
            <a:ext cx="7467600" cy="461665"/>
          </a:xfrm>
          <a:prstGeom prst="rect">
            <a:avLst/>
          </a:prstGeom>
          <a:noFill/>
        </p:spPr>
        <p:txBody>
          <a:bodyPr wrap="square" rtlCol="0">
            <a:spAutoFit/>
          </a:bodyPr>
          <a:lstStyle/>
          <a:p>
            <a:pPr algn="ctr"/>
            <a:r>
              <a:rPr lang="en-US" sz="2400" b="1" dirty="0" smtClean="0"/>
              <a:t>Which drug is resistant to antibiotics?</a:t>
            </a: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Physiological Adaptations – </a:t>
            </a:r>
            <a:br>
              <a:rPr lang="en-US" dirty="0" smtClean="0"/>
            </a:br>
            <a:r>
              <a:rPr lang="en-US" dirty="0" smtClean="0"/>
              <a:t>Pesticide Resistance</a:t>
            </a:r>
            <a:endParaRPr lang="en-US" dirty="0"/>
          </a:p>
        </p:txBody>
      </p:sp>
      <p:sp>
        <p:nvSpPr>
          <p:cNvPr id="3" name="Content Placeholder 2"/>
          <p:cNvSpPr>
            <a:spLocks noGrp="1"/>
          </p:cNvSpPr>
          <p:nvPr>
            <p:ph sz="quarter" idx="1"/>
          </p:nvPr>
        </p:nvSpPr>
        <p:spPr>
          <a:xfrm>
            <a:off x="0" y="1600200"/>
            <a:ext cx="4648200" cy="5029200"/>
          </a:xfrm>
        </p:spPr>
        <p:txBody>
          <a:bodyPr>
            <a:normAutofit/>
          </a:bodyPr>
          <a:lstStyle/>
          <a:p>
            <a:r>
              <a:rPr lang="en-US" sz="2800" dirty="0" smtClean="0"/>
              <a:t>In addition to bacteria, scientists have observed physiological adaptations in species of insects and weeds that are pests.  After years of exposure to specific pesticides, many species of insects and weeds have become resistant to the chemicals that used to kill them.</a:t>
            </a:r>
            <a:endParaRPr lang="en-US" sz="2800" dirty="0"/>
          </a:p>
        </p:txBody>
      </p:sp>
      <p:sp>
        <p:nvSpPr>
          <p:cNvPr id="51202" name="AutoShape 2" descr="http://upload.wikimedia.org/wikipedia/commons/6/6e/Pest_resistance_labelled_light.svg"/>
          <p:cNvSpPr>
            <a:spLocks noChangeAspect="1" noChangeArrowheads="1"/>
          </p:cNvSpPr>
          <p:nvPr/>
        </p:nvSpPr>
        <p:spPr bwMode="auto">
          <a:xfrm>
            <a:off x="155575" y="-1736725"/>
            <a:ext cx="3467100" cy="3629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http://upload.wikimedia.org/wikipedia/commons/6/6e/Pest_resistance_labelled_light.svg"/>
          <p:cNvSpPr>
            <a:spLocks noChangeAspect="1" noChangeArrowheads="1"/>
          </p:cNvSpPr>
          <p:nvPr/>
        </p:nvSpPr>
        <p:spPr bwMode="auto">
          <a:xfrm>
            <a:off x="155575" y="-1736725"/>
            <a:ext cx="3467100" cy="3629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6" name="Picture 6" descr="File:Pest resistance labelled light.svg"/>
          <p:cNvPicPr>
            <a:picLocks noChangeAspect="1" noChangeArrowheads="1"/>
          </p:cNvPicPr>
          <p:nvPr/>
        </p:nvPicPr>
        <p:blipFill>
          <a:blip r:embed="rId2" cstate="print"/>
          <a:srcRect/>
          <a:stretch>
            <a:fillRect/>
          </a:stretch>
        </p:blipFill>
        <p:spPr bwMode="auto">
          <a:xfrm>
            <a:off x="4777740" y="1752600"/>
            <a:ext cx="4366260"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Acquired Immunity</a:t>
            </a:r>
            <a:endParaRPr lang="en-US" dirty="0"/>
          </a:p>
        </p:txBody>
      </p:sp>
      <p:sp>
        <p:nvSpPr>
          <p:cNvPr id="3" name="Content Placeholder 2"/>
          <p:cNvSpPr>
            <a:spLocks noGrp="1"/>
          </p:cNvSpPr>
          <p:nvPr>
            <p:ph sz="quarter" idx="1"/>
          </p:nvPr>
        </p:nvSpPr>
        <p:spPr>
          <a:xfrm>
            <a:off x="457200" y="1524000"/>
            <a:ext cx="8229600" cy="4525963"/>
          </a:xfrm>
        </p:spPr>
        <p:txBody>
          <a:bodyPr/>
          <a:lstStyle/>
          <a:p>
            <a:r>
              <a:rPr lang="en-US" dirty="0" smtClean="0"/>
              <a:t>Cells of your immune system are constantly on the lookout for foreign invaders.  When a pathogen is detected, these cells begin defending your body immediately.  At the same time, some white blood cells gradually develop the ability to recognize a specific foreign substance.  Defending against a specific pathogen by gradually building up a resistance to it is called </a:t>
            </a:r>
            <a:r>
              <a:rPr lang="en-US" i="1" dirty="0" smtClean="0">
                <a:solidFill>
                  <a:srgbClr val="FF0000"/>
                </a:solidFill>
              </a:rPr>
              <a:t>acquired immunity</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Acquired Immunity</a:t>
            </a:r>
            <a:endParaRPr lang="en-US" dirty="0"/>
          </a:p>
        </p:txBody>
      </p:sp>
      <p:sp>
        <p:nvSpPr>
          <p:cNvPr id="3" name="Content Placeholder 2"/>
          <p:cNvSpPr>
            <a:spLocks noGrp="1"/>
          </p:cNvSpPr>
          <p:nvPr>
            <p:ph sz="quarter" idx="1"/>
          </p:nvPr>
        </p:nvSpPr>
        <p:spPr>
          <a:xfrm>
            <a:off x="304800" y="1905000"/>
            <a:ext cx="3959352" cy="4495800"/>
          </a:xfrm>
        </p:spPr>
        <p:txBody>
          <a:bodyPr/>
          <a:lstStyle/>
          <a:p>
            <a:r>
              <a:rPr lang="en-US" dirty="0" smtClean="0"/>
              <a:t>The process of acquiring immunity to a specific disease can take days or weeks.</a:t>
            </a:r>
          </a:p>
          <a:p>
            <a:r>
              <a:rPr lang="en-US" dirty="0" smtClean="0"/>
              <a:t>Acquired immunity to a disease can be either active or passive. </a:t>
            </a:r>
            <a:endParaRPr lang="en-US" dirty="0"/>
          </a:p>
        </p:txBody>
      </p:sp>
      <p:pic>
        <p:nvPicPr>
          <p:cNvPr id="3074" name="Picture 2" descr="http://www.niaid.nih.gov/SiteCollectionImages/topics/immunesystem/immunity.jpg"/>
          <p:cNvPicPr>
            <a:picLocks noChangeAspect="1" noChangeArrowheads="1"/>
          </p:cNvPicPr>
          <p:nvPr/>
        </p:nvPicPr>
        <p:blipFill>
          <a:blip r:embed="rId2" cstate="print"/>
          <a:srcRect/>
          <a:stretch>
            <a:fillRect/>
          </a:stretch>
        </p:blipFill>
        <p:spPr bwMode="auto">
          <a:xfrm>
            <a:off x="4571999" y="1676400"/>
            <a:ext cx="4463507" cy="400227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Passive Acquired Immunity</a:t>
            </a:r>
            <a:endParaRPr lang="en-US" dirty="0"/>
          </a:p>
        </p:txBody>
      </p:sp>
      <p:sp>
        <p:nvSpPr>
          <p:cNvPr id="3" name="Content Placeholder 2"/>
          <p:cNvSpPr>
            <a:spLocks noGrp="1"/>
          </p:cNvSpPr>
          <p:nvPr>
            <p:ph sz="quarter" idx="1"/>
          </p:nvPr>
        </p:nvSpPr>
        <p:spPr>
          <a:xfrm>
            <a:off x="457200" y="1600200"/>
            <a:ext cx="8229600" cy="4525963"/>
          </a:xfrm>
        </p:spPr>
        <p:txBody>
          <a:bodyPr/>
          <a:lstStyle/>
          <a:p>
            <a:r>
              <a:rPr lang="en-US" dirty="0" smtClean="0"/>
              <a:t>Develops as a result of acquiring antibodies that are generated in another host.</a:t>
            </a:r>
          </a:p>
          <a:p>
            <a:r>
              <a:rPr lang="en-US" dirty="0" smtClean="0"/>
              <a:t>(1) </a:t>
            </a:r>
            <a:r>
              <a:rPr lang="en-US" i="1" dirty="0" smtClean="0">
                <a:solidFill>
                  <a:srgbClr val="FF0000"/>
                </a:solidFill>
              </a:rPr>
              <a:t>Natural passive immunity </a:t>
            </a:r>
            <a:r>
              <a:rPr lang="en-US" dirty="0" smtClean="0"/>
              <a:t>– antibodies transferred from mother to unborn child</a:t>
            </a:r>
          </a:p>
          <a:p>
            <a:r>
              <a:rPr lang="en-US" dirty="0" smtClean="0"/>
              <a:t>(2) </a:t>
            </a:r>
            <a:r>
              <a:rPr lang="en-US" i="1" dirty="0" smtClean="0">
                <a:solidFill>
                  <a:srgbClr val="FF0000"/>
                </a:solidFill>
              </a:rPr>
              <a:t>Artificial passive immunity </a:t>
            </a:r>
            <a:r>
              <a:rPr lang="en-US" dirty="0" smtClean="0"/>
              <a:t>– injecting antibodies into the body that come from an animal or a human who is already immune to the disease.  EX: bit by a snake and injected with </a:t>
            </a:r>
            <a:r>
              <a:rPr lang="en-US" dirty="0" err="1" smtClean="0"/>
              <a:t>antivenom</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Active Immunity</a:t>
            </a:r>
            <a:endParaRPr lang="en-US" dirty="0"/>
          </a:p>
        </p:txBody>
      </p:sp>
      <p:sp>
        <p:nvSpPr>
          <p:cNvPr id="3" name="Content Placeholder 2"/>
          <p:cNvSpPr>
            <a:spLocks noGrp="1"/>
          </p:cNvSpPr>
          <p:nvPr>
            <p:ph sz="quarter" idx="1"/>
          </p:nvPr>
        </p:nvSpPr>
        <p:spPr>
          <a:xfrm>
            <a:off x="228600" y="1676400"/>
            <a:ext cx="5486400" cy="4525963"/>
          </a:xfrm>
        </p:spPr>
        <p:txBody>
          <a:bodyPr>
            <a:normAutofit lnSpcReduction="10000"/>
          </a:bodyPr>
          <a:lstStyle/>
          <a:p>
            <a:r>
              <a:rPr lang="en-US" i="1" dirty="0" smtClean="0">
                <a:solidFill>
                  <a:srgbClr val="FF0000"/>
                </a:solidFill>
              </a:rPr>
              <a:t>Active immunity </a:t>
            </a:r>
            <a:r>
              <a:rPr lang="en-US" dirty="0" smtClean="0"/>
              <a:t>is obtained naturally when a person is exposed to antigens.  The body then produces antibodies that correspond directly to the antigens.</a:t>
            </a:r>
          </a:p>
          <a:p>
            <a:r>
              <a:rPr lang="en-US" dirty="0" smtClean="0"/>
              <a:t>Occurs after you get over an infection</a:t>
            </a:r>
          </a:p>
          <a:p>
            <a:r>
              <a:rPr lang="en-US" dirty="0" smtClean="0"/>
              <a:t>Can also induce artificial active immunity by vaccines.</a:t>
            </a:r>
            <a:endParaRPr lang="en-US" dirty="0"/>
          </a:p>
        </p:txBody>
      </p:sp>
      <p:pic>
        <p:nvPicPr>
          <p:cNvPr id="1026" name="Picture 2" descr="https://encrypted-tbn0.gstatic.com/images?q=tbn:ANd9GcQidkESJtgZ5hah9lZxOHbzR72EuExnnvx47V18M7hnnI5OIjz7_Q"/>
          <p:cNvPicPr>
            <a:picLocks noChangeAspect="1" noChangeArrowheads="1"/>
          </p:cNvPicPr>
          <p:nvPr/>
        </p:nvPicPr>
        <p:blipFill>
          <a:blip r:embed="rId2" cstate="print"/>
          <a:srcRect/>
          <a:stretch>
            <a:fillRect/>
          </a:stretch>
        </p:blipFill>
        <p:spPr bwMode="auto">
          <a:xfrm>
            <a:off x="5791200" y="1371600"/>
            <a:ext cx="3124200" cy="497984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Just like all individuals make up a population, all of the genes of the population’s individuals make up the population’s genes</a:t>
            </a:r>
          </a:p>
          <a:p>
            <a:r>
              <a:rPr lang="en-US" dirty="0" smtClean="0"/>
              <a:t>Evolution occurs as a population’s genes and their frequencies change over time</a:t>
            </a:r>
            <a:endParaRPr lang="en-US" dirty="0"/>
          </a:p>
        </p:txBody>
      </p:sp>
      <p:sp>
        <p:nvSpPr>
          <p:cNvPr id="5" name="Rectangle 2" descr="Dashed downward diagonal"/>
          <p:cNvSpPr txBox="1">
            <a:spLocks noChangeArrowheads="1"/>
          </p:cNvSpPr>
          <p:nvPr/>
        </p:nvSpPr>
        <p:spPr bwMode="auto">
          <a:xfrm>
            <a:off x="0" y="0"/>
            <a:ext cx="9144000" cy="141763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0" cap="none" spc="0" normalizeH="0" baseline="0" noProof="0" dirty="0" smtClean="0">
                <a:ln>
                  <a:noFill/>
                </a:ln>
                <a:effectLst>
                  <a:outerShdw blurRad="38100" dist="38100" dir="2700000" algn="tl">
                    <a:srgbClr val="C0C0C0"/>
                  </a:outerShdw>
                </a:effectLst>
                <a:uLnTx/>
                <a:uFillTx/>
                <a:latin typeface="+mj-lt"/>
                <a:ea typeface="+mj-ea"/>
                <a:cs typeface="+mj-cs"/>
              </a:rPr>
              <a:t>Can Individuals evolve?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Wide upward diagonal"/>
          <p:cNvSpPr>
            <a:spLocks noGrp="1" noChangeArrowheads="1"/>
          </p:cNvSpPr>
          <p:nvPr>
            <p:ph type="title"/>
          </p:nvPr>
        </p:nvSpPr>
        <p:spPr>
          <a:xfrm>
            <a:off x="0" y="0"/>
            <a:ext cx="9144000" cy="1417638"/>
          </a:xfrm>
          <a:noFill/>
        </p:spPr>
        <p:txBody>
          <a:bodyPr/>
          <a:lstStyle/>
          <a:p>
            <a:r>
              <a:rPr lang="en-US" sz="7000" b="1" dirty="0">
                <a:solidFill>
                  <a:srgbClr val="0066FF"/>
                </a:solidFill>
                <a:effectLst>
                  <a:outerShdw blurRad="38100" dist="38100" dir="2700000" algn="tl">
                    <a:srgbClr val="C0C0C0"/>
                  </a:outerShdw>
                </a:effectLst>
                <a:latin typeface="+mn-lt"/>
              </a:rPr>
              <a:t>Definitions</a:t>
            </a:r>
          </a:p>
        </p:txBody>
      </p:sp>
      <p:sp>
        <p:nvSpPr>
          <p:cNvPr id="3075" name="Rectangle 3"/>
          <p:cNvSpPr>
            <a:spLocks noGrp="1" noChangeArrowheads="1"/>
          </p:cNvSpPr>
          <p:nvPr>
            <p:ph sz="quarter" idx="1"/>
          </p:nvPr>
        </p:nvSpPr>
        <p:spPr>
          <a:xfrm>
            <a:off x="457200" y="1600200"/>
            <a:ext cx="8229600" cy="4876800"/>
          </a:xfrm>
        </p:spPr>
        <p:txBody>
          <a:bodyPr/>
          <a:lstStyle/>
          <a:p>
            <a:pPr>
              <a:lnSpc>
                <a:spcPct val="90000"/>
              </a:lnSpc>
            </a:pPr>
            <a:r>
              <a:rPr lang="en-US" sz="2800" b="1" u="sng" dirty="0">
                <a:solidFill>
                  <a:srgbClr val="0066FF"/>
                </a:solidFill>
              </a:rPr>
              <a:t>Gene Pool</a:t>
            </a:r>
            <a:r>
              <a:rPr lang="en-US" sz="2800" dirty="0"/>
              <a:t> = all of the genes in a </a:t>
            </a:r>
            <a:r>
              <a:rPr lang="en-US" sz="2800" dirty="0" smtClean="0"/>
              <a:t>population’s </a:t>
            </a:r>
            <a:r>
              <a:rPr lang="en-US" sz="2800" dirty="0"/>
              <a:t>genes</a:t>
            </a:r>
          </a:p>
          <a:p>
            <a:pPr>
              <a:lnSpc>
                <a:spcPct val="90000"/>
              </a:lnSpc>
            </a:pPr>
            <a:endParaRPr lang="en-US" sz="2800" dirty="0"/>
          </a:p>
          <a:p>
            <a:pPr>
              <a:lnSpc>
                <a:spcPct val="90000"/>
              </a:lnSpc>
            </a:pPr>
            <a:r>
              <a:rPr lang="en-US" sz="2800" b="1" u="sng" dirty="0">
                <a:solidFill>
                  <a:srgbClr val="0066FF"/>
                </a:solidFill>
              </a:rPr>
              <a:t>Allelic Frequency</a:t>
            </a:r>
            <a:r>
              <a:rPr lang="en-US" sz="2800" dirty="0"/>
              <a:t> = % of any </a:t>
            </a:r>
            <a:r>
              <a:rPr lang="en-US" sz="2800" dirty="0" smtClean="0"/>
              <a:t>specific allele </a:t>
            </a:r>
            <a:r>
              <a:rPr lang="en-US" sz="2800" dirty="0"/>
              <a:t>in the population</a:t>
            </a:r>
          </a:p>
          <a:p>
            <a:pPr>
              <a:lnSpc>
                <a:spcPct val="90000"/>
              </a:lnSpc>
            </a:pPr>
            <a:endParaRPr lang="en-US" sz="2800" dirty="0"/>
          </a:p>
          <a:p>
            <a:pPr>
              <a:lnSpc>
                <a:spcPct val="90000"/>
              </a:lnSpc>
            </a:pPr>
            <a:r>
              <a:rPr lang="en-US" sz="2800" b="1" u="sng" dirty="0">
                <a:solidFill>
                  <a:srgbClr val="0066FF"/>
                </a:solidFill>
              </a:rPr>
              <a:t>Genetic Equilibrium</a:t>
            </a:r>
            <a:r>
              <a:rPr lang="en-US" sz="2800" dirty="0"/>
              <a:t> = when frequency of alleles remains the same over time</a:t>
            </a:r>
          </a:p>
          <a:p>
            <a:pPr lvl="1">
              <a:lnSpc>
                <a:spcPct val="90000"/>
              </a:lnSpc>
              <a:buFontTx/>
              <a:buNone/>
            </a:pPr>
            <a:r>
              <a:rPr lang="en-US" sz="2400" dirty="0"/>
              <a:t>*does evolution occur when a </a:t>
            </a:r>
            <a:r>
              <a:rPr lang="en-US" sz="2400" dirty="0" smtClean="0"/>
              <a:t>population </a:t>
            </a:r>
            <a:r>
              <a:rPr lang="en-US" sz="2400" dirty="0"/>
              <a:t>reaches genetic equilibrium??</a:t>
            </a:r>
          </a:p>
          <a:p>
            <a:pPr lvl="1">
              <a:lnSpc>
                <a:spcPct val="90000"/>
              </a:lnSpc>
              <a:buFontTx/>
              <a:buNone/>
            </a:pPr>
            <a:r>
              <a:rPr lang="en-US" sz="2400" dirty="0"/>
              <a:t>					</a:t>
            </a:r>
            <a:endParaRPr lang="en-US" sz="32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C0C0C0"/>
                  </a:outerShdw>
                </a:effectLst>
              </a:rPr>
              <a:t>Mechanisms of Genetic Change</a:t>
            </a:r>
            <a:endParaRPr lang="en-US" dirty="0"/>
          </a:p>
        </p:txBody>
      </p:sp>
      <p:sp>
        <p:nvSpPr>
          <p:cNvPr id="3" name="Content Placeholder 2"/>
          <p:cNvSpPr>
            <a:spLocks noGrp="1"/>
          </p:cNvSpPr>
          <p:nvPr>
            <p:ph sz="quarter" idx="1"/>
          </p:nvPr>
        </p:nvSpPr>
        <p:spPr/>
        <p:txBody>
          <a:bodyPr/>
          <a:lstStyle/>
          <a:p>
            <a:r>
              <a:rPr lang="en-US" dirty="0" smtClean="0"/>
              <a:t>A.  Natural Selection – nature favors the organism best suited to thrive in its environment</a:t>
            </a:r>
          </a:p>
          <a:p>
            <a:r>
              <a:rPr lang="en-US" dirty="0" smtClean="0"/>
              <a:t>Three types:</a:t>
            </a:r>
          </a:p>
          <a:p>
            <a:r>
              <a:rPr lang="en-US" dirty="0" smtClean="0"/>
              <a:t>(1) Directional</a:t>
            </a:r>
          </a:p>
          <a:p>
            <a:r>
              <a:rPr lang="en-US" dirty="0" smtClean="0"/>
              <a:t>(2) Stabilizing</a:t>
            </a:r>
          </a:p>
          <a:p>
            <a:r>
              <a:rPr lang="en-US" dirty="0" smtClean="0"/>
              <a:t>(3) Disruptive</a:t>
            </a:r>
            <a:endParaRPr lang="en-US" dirty="0"/>
          </a:p>
        </p:txBody>
      </p:sp>
    </p:spTree>
    <p:extLst>
      <p:ext uri="{BB962C8B-B14F-4D97-AF65-F5344CB8AC3E}">
        <p14:creationId xmlns:p14="http://schemas.microsoft.com/office/powerpoint/2010/main" val="336237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Natural Selection</a:t>
            </a:r>
            <a:endParaRPr lang="en-US" dirty="0"/>
          </a:p>
        </p:txBody>
      </p:sp>
      <p:sp>
        <p:nvSpPr>
          <p:cNvPr id="3" name="Content Placeholder 2"/>
          <p:cNvSpPr>
            <a:spLocks noGrp="1"/>
          </p:cNvSpPr>
          <p:nvPr>
            <p:ph sz="quarter" idx="1"/>
          </p:nvPr>
        </p:nvSpPr>
        <p:spPr>
          <a:xfrm>
            <a:off x="152400" y="1600200"/>
            <a:ext cx="4114800" cy="4495800"/>
          </a:xfrm>
        </p:spPr>
        <p:txBody>
          <a:bodyPr>
            <a:normAutofit lnSpcReduction="10000"/>
          </a:bodyPr>
          <a:lstStyle/>
          <a:p>
            <a:r>
              <a:rPr lang="en-US" dirty="0" smtClean="0">
                <a:solidFill>
                  <a:srgbClr val="FF0000"/>
                </a:solidFill>
              </a:rPr>
              <a:t>Directional selection </a:t>
            </a:r>
            <a:r>
              <a:rPr lang="en-US" dirty="0"/>
              <a:t>occurs when natural selection favors one extreme of continuous variation. Over time, the favored extreme will become more common and the other extreme will be less common or lost.</a:t>
            </a:r>
          </a:p>
        </p:txBody>
      </p:sp>
      <p:pic>
        <p:nvPicPr>
          <p:cNvPr id="1026" name="Picture 2" descr="http://legacy.hopkinsville.kctcs.edu/instructors/Jason-Arnold/VLI/Module%203/Module3Evolution/f15-10_directional_sele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854" y="1138451"/>
            <a:ext cx="48958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4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Stabilizing Natural Selection</a:t>
            </a:r>
            <a:endParaRPr lang="en-US" dirty="0"/>
          </a:p>
        </p:txBody>
      </p:sp>
      <p:sp>
        <p:nvSpPr>
          <p:cNvPr id="3" name="Content Placeholder 2"/>
          <p:cNvSpPr>
            <a:spLocks noGrp="1"/>
          </p:cNvSpPr>
          <p:nvPr>
            <p:ph sz="quarter" idx="1"/>
          </p:nvPr>
        </p:nvSpPr>
        <p:spPr>
          <a:xfrm>
            <a:off x="152400" y="1600200"/>
            <a:ext cx="3810000" cy="5257800"/>
          </a:xfrm>
        </p:spPr>
        <p:txBody>
          <a:bodyPr>
            <a:normAutofit lnSpcReduction="10000"/>
          </a:bodyPr>
          <a:lstStyle/>
          <a:p>
            <a:r>
              <a:rPr lang="en-US" dirty="0" smtClean="0">
                <a:solidFill>
                  <a:srgbClr val="FF0000"/>
                </a:solidFill>
              </a:rPr>
              <a:t>Stabilizing selection </a:t>
            </a:r>
            <a:r>
              <a:rPr lang="en-US" dirty="0" smtClean="0"/>
              <a:t>occurs </a:t>
            </a:r>
            <a:r>
              <a:rPr lang="en-US" dirty="0"/>
              <a:t>when natural selection favors the intermediate states </a:t>
            </a:r>
            <a:r>
              <a:rPr lang="en-US" dirty="0" smtClean="0"/>
              <a:t>(average) of </a:t>
            </a:r>
            <a:r>
              <a:rPr lang="en-US" dirty="0"/>
              <a:t>continuous variation. Over time, the </a:t>
            </a:r>
            <a:r>
              <a:rPr lang="en-US" dirty="0" smtClean="0"/>
              <a:t>average states </a:t>
            </a:r>
            <a:r>
              <a:rPr lang="en-US" dirty="0"/>
              <a:t>become more common and each extreme variation will become less common or lost.</a:t>
            </a:r>
          </a:p>
        </p:txBody>
      </p:sp>
      <p:pic>
        <p:nvPicPr>
          <p:cNvPr id="2052" name="Picture 4" descr="8-27 (Part 1) Patterns of natural selection: stabilizing se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678" y="1752600"/>
            <a:ext cx="5105400" cy="450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7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Natural Selection</a:t>
            </a:r>
            <a:endParaRPr lang="en-US" dirty="0"/>
          </a:p>
        </p:txBody>
      </p:sp>
      <p:sp>
        <p:nvSpPr>
          <p:cNvPr id="3" name="Content Placeholder 2"/>
          <p:cNvSpPr>
            <a:spLocks noGrp="1"/>
          </p:cNvSpPr>
          <p:nvPr>
            <p:ph sz="quarter" idx="1"/>
          </p:nvPr>
        </p:nvSpPr>
        <p:spPr>
          <a:xfrm>
            <a:off x="152400" y="1600200"/>
            <a:ext cx="3962400" cy="4495800"/>
          </a:xfrm>
        </p:spPr>
        <p:txBody>
          <a:bodyPr>
            <a:normAutofit fontScale="92500" lnSpcReduction="20000"/>
          </a:bodyPr>
          <a:lstStyle/>
          <a:p>
            <a:r>
              <a:rPr lang="en-US" dirty="0" smtClean="0"/>
              <a:t>Disruptive selection </a:t>
            </a:r>
            <a:r>
              <a:rPr lang="en-US" dirty="0"/>
              <a:t>occurs when natural selection favors both extremes of continuous variation. Over time, the two extreme variations will become more common and the intermediate states will be less common or lost. Disruptive selection can lead to two new species.</a:t>
            </a:r>
          </a:p>
        </p:txBody>
      </p:sp>
      <p:pic>
        <p:nvPicPr>
          <p:cNvPr id="3074" name="Picture 2" descr="http://o.quizlet.com/shabd.MD9bA4S4nuR3Pqu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4191000" cy="516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0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Wide upward diagonal"/>
          <p:cNvSpPr>
            <a:spLocks noGrp="1" noChangeArrowheads="1"/>
          </p:cNvSpPr>
          <p:nvPr>
            <p:ph type="title"/>
          </p:nvPr>
        </p:nvSpPr>
        <p:spPr>
          <a:xfrm>
            <a:off x="0" y="0"/>
            <a:ext cx="9144000" cy="1417638"/>
          </a:xfrm>
          <a:noFill/>
        </p:spPr>
        <p:txBody>
          <a:bodyPr/>
          <a:lstStyle/>
          <a:p>
            <a:r>
              <a:rPr lang="en-US" b="1" dirty="0">
                <a:solidFill>
                  <a:schemeClr val="tx1"/>
                </a:solidFill>
                <a:effectLst>
                  <a:outerShdw blurRad="38100" dist="38100" dir="2700000" algn="tl">
                    <a:srgbClr val="C0C0C0"/>
                  </a:outerShdw>
                </a:effectLst>
              </a:rPr>
              <a:t>Mechanisms of Genetic Change</a:t>
            </a:r>
          </a:p>
        </p:txBody>
      </p:sp>
      <p:sp>
        <p:nvSpPr>
          <p:cNvPr id="4099" name="Rectangle 3"/>
          <p:cNvSpPr>
            <a:spLocks noGrp="1" noChangeArrowheads="1"/>
          </p:cNvSpPr>
          <p:nvPr>
            <p:ph sz="quarter" idx="1"/>
          </p:nvPr>
        </p:nvSpPr>
        <p:spPr>
          <a:xfrm>
            <a:off x="533400" y="1447800"/>
            <a:ext cx="8153400" cy="3657600"/>
          </a:xfrm>
        </p:spPr>
        <p:txBody>
          <a:bodyPr>
            <a:normAutofit/>
          </a:bodyPr>
          <a:lstStyle/>
          <a:p>
            <a:pPr marL="0" indent="0">
              <a:buNone/>
            </a:pPr>
            <a:r>
              <a:rPr lang="en-US" sz="3200" dirty="0" smtClean="0"/>
              <a:t>B.   Mutation</a:t>
            </a:r>
            <a:r>
              <a:rPr lang="en-US" sz="3200" dirty="0"/>
              <a:t>:</a:t>
            </a:r>
          </a:p>
          <a:p>
            <a:pPr marL="990600" lvl="1" indent="-533400">
              <a:buFontTx/>
              <a:buChar char="-"/>
            </a:pPr>
            <a:r>
              <a:rPr lang="en-US" sz="3200" dirty="0"/>
              <a:t>Most mutations are lethal</a:t>
            </a:r>
          </a:p>
          <a:p>
            <a:pPr marL="990600" lvl="1" indent="-533400">
              <a:buFontTx/>
              <a:buChar char="-"/>
            </a:pPr>
            <a:r>
              <a:rPr lang="en-US" sz="3200" dirty="0"/>
              <a:t>Occasionally, mutations result in a useful variation</a:t>
            </a:r>
          </a:p>
          <a:p>
            <a:pPr marL="1371600" lvl="2" indent="-457200">
              <a:buFontTx/>
              <a:buChar char="-"/>
            </a:pPr>
            <a:r>
              <a:rPr lang="en-US" sz="3200" dirty="0"/>
              <a:t>Example of a useful mutation: different coloration in butterflies</a:t>
            </a:r>
          </a:p>
        </p:txBody>
      </p:sp>
      <p:pic>
        <p:nvPicPr>
          <p:cNvPr id="4101" name="Picture 5" descr="mor-pel"/>
          <p:cNvPicPr>
            <a:picLocks noChangeAspect="1" noChangeArrowheads="1"/>
          </p:cNvPicPr>
          <p:nvPr/>
        </p:nvPicPr>
        <p:blipFill>
          <a:blip r:embed="rId2" cstate="print"/>
          <a:srcRect/>
          <a:stretch>
            <a:fillRect/>
          </a:stretch>
        </p:blipFill>
        <p:spPr bwMode="auto">
          <a:xfrm>
            <a:off x="6248400" y="4343400"/>
            <a:ext cx="2438400" cy="2292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748</TotalTime>
  <Words>956</Words>
  <Application>Microsoft Office PowerPoint</Application>
  <PresentationFormat>On-screen Show (4:3)</PresentationFormat>
  <Paragraphs>86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Americana BT</vt:lpstr>
      <vt:lpstr>Arial</vt:lpstr>
      <vt:lpstr>Kristen ITC</vt:lpstr>
      <vt:lpstr>Tw Cen MT</vt:lpstr>
      <vt:lpstr>Wingdings</vt:lpstr>
      <vt:lpstr>Wingdings 2</vt:lpstr>
      <vt:lpstr>Median</vt:lpstr>
      <vt:lpstr>How Evolution Works</vt:lpstr>
      <vt:lpstr>Can Individuals evolve?</vt:lpstr>
      <vt:lpstr>PowerPoint Presentation</vt:lpstr>
      <vt:lpstr>Definitions</vt:lpstr>
      <vt:lpstr>Mechanisms of Genetic Change</vt:lpstr>
      <vt:lpstr>Directional Natural Selection</vt:lpstr>
      <vt:lpstr>Stabilizing Natural Selection</vt:lpstr>
      <vt:lpstr>Disruptive Natural Selection</vt:lpstr>
      <vt:lpstr>Mechanisms of Genetic Change</vt:lpstr>
      <vt:lpstr>   C. Genetic Drift</vt:lpstr>
      <vt:lpstr>   D. Migration</vt:lpstr>
      <vt:lpstr>Convergent Evolution</vt:lpstr>
      <vt:lpstr>Divergent Evolution/Adaptive Radiation</vt:lpstr>
      <vt:lpstr>Divergent Evolution/Adaptive Radiation</vt:lpstr>
      <vt:lpstr>Speciation</vt:lpstr>
      <vt:lpstr>What Prevents Interbreeding?</vt:lpstr>
      <vt:lpstr>Human Impact on Natural Selection</vt:lpstr>
      <vt:lpstr>Role of Disease Agents in Natural Selection</vt:lpstr>
      <vt:lpstr>Physiological Adaptations</vt:lpstr>
      <vt:lpstr>Physiological Adaptations –  Drug Resistance</vt:lpstr>
      <vt:lpstr>Physiological Adaptations –  Pesticide Resistance</vt:lpstr>
      <vt:lpstr>Acquired Immunity</vt:lpstr>
      <vt:lpstr>Acquired Immunity</vt:lpstr>
      <vt:lpstr>Passive Acquired Immunity</vt:lpstr>
      <vt:lpstr>Active Immunity</vt:lpstr>
    </vt:vector>
  </TitlesOfParts>
  <Company>Harnett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Evolution Works</dc:title>
  <dc:creator>HCS</dc:creator>
  <cp:lastModifiedBy>Shannon Atkins</cp:lastModifiedBy>
  <cp:revision>74</cp:revision>
  <dcterms:created xsi:type="dcterms:W3CDTF">2007-11-05T15:29:17Z</dcterms:created>
  <dcterms:modified xsi:type="dcterms:W3CDTF">2015-05-07T15:18:56Z</dcterms:modified>
</cp:coreProperties>
</file>