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6" r:id="rId5"/>
    <p:sldId id="297" r:id="rId6"/>
    <p:sldId id="298" r:id="rId7"/>
    <p:sldId id="299" r:id="rId8"/>
    <p:sldId id="300" r:id="rId9"/>
    <p:sldId id="301" r:id="rId10"/>
    <p:sldId id="284" r:id="rId11"/>
    <p:sldId id="285" r:id="rId12"/>
    <p:sldId id="266" r:id="rId13"/>
    <p:sldId id="286" r:id="rId14"/>
    <p:sldId id="267" r:id="rId15"/>
    <p:sldId id="287" r:id="rId16"/>
    <p:sldId id="288" r:id="rId17"/>
    <p:sldId id="289" r:id="rId18"/>
    <p:sldId id="268" r:id="rId19"/>
    <p:sldId id="290" r:id="rId20"/>
    <p:sldId id="291" r:id="rId21"/>
    <p:sldId id="292" r:id="rId22"/>
    <p:sldId id="269" r:id="rId23"/>
    <p:sldId id="270" r:id="rId24"/>
    <p:sldId id="257" r:id="rId25"/>
    <p:sldId id="258" r:id="rId26"/>
    <p:sldId id="259" r:id="rId27"/>
    <p:sldId id="260" r:id="rId28"/>
    <p:sldId id="293" r:id="rId29"/>
    <p:sldId id="302" r:id="rId30"/>
    <p:sldId id="303" r:id="rId31"/>
    <p:sldId id="304" r:id="rId32"/>
    <p:sldId id="274"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4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C50312-DDA5-4DB9-8E9B-FB546762DDCE}"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50312-DDA5-4DB9-8E9B-FB546762DDCE}"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50312-DDA5-4DB9-8E9B-FB546762DDCE}"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50312-DDA5-4DB9-8E9B-FB546762DDCE}"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50312-DDA5-4DB9-8E9B-FB546762DDCE}"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C50312-DDA5-4DB9-8E9B-FB546762DDCE}"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C50312-DDA5-4DB9-8E9B-FB546762DDCE}"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50312-DDA5-4DB9-8E9B-FB546762DDCE}" type="datetimeFigureOut">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50312-DDA5-4DB9-8E9B-FB546762DDCE}"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50312-DDA5-4DB9-8E9B-FB546762DDCE}"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50312-DDA5-4DB9-8E9B-FB546762DDCE}"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EC5E0-B75D-4C39-BF3F-A2649CFB64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50312-DDA5-4DB9-8E9B-FB546762DDCE}" type="datetimeFigureOut">
              <a:rPr lang="en-US" smtClean="0"/>
              <a:pPr/>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EC5E0-B75D-4C39-BF3F-A2649CFB64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bsorblearning.com/media/attachment.action?quick=vd&amp;att=2248"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ed.com/talks/lang/en/capt_charles_moore_on_the_seas_of_plastic.html"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Impact and Improvement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 on the Environment</a:t>
            </a:r>
            <a:endParaRPr lang="en-US" dirty="0"/>
          </a:p>
        </p:txBody>
      </p:sp>
      <p:sp>
        <p:nvSpPr>
          <p:cNvPr id="3" name="Content Placeholder 2"/>
          <p:cNvSpPr>
            <a:spLocks noGrp="1"/>
          </p:cNvSpPr>
          <p:nvPr>
            <p:ph idx="1"/>
          </p:nvPr>
        </p:nvSpPr>
        <p:spPr/>
        <p:txBody>
          <a:bodyPr>
            <a:normAutofit lnSpcReduction="10000"/>
          </a:bodyPr>
          <a:lstStyle/>
          <a:p>
            <a:r>
              <a:rPr lang="en-US" dirty="0" smtClean="0"/>
              <a:t>Humans impact the environment in a variety of ways, including:</a:t>
            </a:r>
          </a:p>
          <a:p>
            <a:r>
              <a:rPr lang="en-US" dirty="0" smtClean="0"/>
              <a:t>(1) Through population growth</a:t>
            </a:r>
          </a:p>
          <a:p>
            <a:r>
              <a:rPr lang="en-US" dirty="0" smtClean="0"/>
              <a:t>(2) Habitat destruction (deforestation)</a:t>
            </a:r>
          </a:p>
          <a:p>
            <a:r>
              <a:rPr lang="en-US" dirty="0" smtClean="0"/>
              <a:t>(3) Water and trash pollution</a:t>
            </a:r>
          </a:p>
          <a:p>
            <a:r>
              <a:rPr lang="en-US" dirty="0" smtClean="0"/>
              <a:t>(4) Introduction of invasive species</a:t>
            </a:r>
          </a:p>
          <a:p>
            <a:r>
              <a:rPr lang="en-US" dirty="0" smtClean="0"/>
              <a:t>(5) Global warming/climate change</a:t>
            </a:r>
          </a:p>
          <a:p>
            <a:r>
              <a:rPr lang="en-US" dirty="0" smtClean="0"/>
              <a:t>(6) Ozone Depletion</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Population Growth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Recall human population growth is </a:t>
            </a:r>
            <a:r>
              <a:rPr lang="en-US" i="1" dirty="0" smtClean="0">
                <a:solidFill>
                  <a:srgbClr val="FF0000"/>
                </a:solidFill>
              </a:rPr>
              <a:t>exponential</a:t>
            </a:r>
            <a:endParaRPr lang="en-US" dirty="0" smtClean="0"/>
          </a:p>
          <a:p>
            <a:r>
              <a:rPr lang="en-US" dirty="0" smtClean="0"/>
              <a:t>As a result, we need more space to live, which results in </a:t>
            </a:r>
            <a:r>
              <a:rPr lang="en-US" i="1" dirty="0" smtClean="0">
                <a:solidFill>
                  <a:srgbClr val="FF0000"/>
                </a:solidFill>
              </a:rPr>
              <a:t>deforestation</a:t>
            </a:r>
            <a:r>
              <a:rPr lang="en-US" dirty="0" smtClean="0"/>
              <a:t> to make homes</a:t>
            </a:r>
          </a:p>
          <a:p>
            <a:r>
              <a:rPr lang="en-US" dirty="0" smtClean="0"/>
              <a:t>We generate more waste (</a:t>
            </a:r>
            <a:r>
              <a:rPr lang="en-US" i="1" dirty="0" smtClean="0">
                <a:solidFill>
                  <a:srgbClr val="FF0000"/>
                </a:solidFill>
              </a:rPr>
              <a:t>pollution</a:t>
            </a:r>
            <a:r>
              <a:rPr lang="en-US" dirty="0" smtClean="0"/>
              <a:t>) and consume more resources, outcompeting local flora and fauna for the same limited food and water sources</a:t>
            </a:r>
          </a:p>
          <a:p>
            <a:r>
              <a:rPr lang="en-US" dirty="0" smtClean="0"/>
              <a:t>We generate better quality of life through new technology (mass production, pesticides, gas engines, etc), which leads to </a:t>
            </a:r>
            <a:r>
              <a:rPr lang="en-US" i="1" dirty="0" smtClean="0">
                <a:solidFill>
                  <a:srgbClr val="FF0000"/>
                </a:solidFill>
              </a:rPr>
              <a:t>burning of fossil fuels </a:t>
            </a:r>
            <a:r>
              <a:rPr lang="en-US" dirty="0" smtClean="0"/>
              <a:t>and </a:t>
            </a:r>
            <a:r>
              <a:rPr lang="en-US" i="1" dirty="0" smtClean="0">
                <a:solidFill>
                  <a:srgbClr val="FF0000"/>
                </a:solidFill>
              </a:rPr>
              <a:t>air and water pollution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hlinkClick r:id="rId2"/>
              </a:rPr>
              <a:t>Acid Rain</a:t>
            </a:r>
            <a:endParaRPr lang="en-US" dirty="0">
              <a:solidFill>
                <a:schemeClr val="accent3">
                  <a:lumMod val="60000"/>
                  <a:lumOff val="40000"/>
                </a:schemeClr>
              </a:solidFill>
            </a:endParaRPr>
          </a:p>
        </p:txBody>
      </p:sp>
      <p:sp>
        <p:nvSpPr>
          <p:cNvPr id="3" name="Content Placeholder 2"/>
          <p:cNvSpPr>
            <a:spLocks noGrp="1"/>
          </p:cNvSpPr>
          <p:nvPr>
            <p:ph sz="quarter" idx="1"/>
          </p:nvPr>
        </p:nvSpPr>
        <p:spPr>
          <a:xfrm>
            <a:off x="457200" y="1371600"/>
            <a:ext cx="8229600" cy="2286000"/>
          </a:xfrm>
        </p:spPr>
        <p:txBody>
          <a:bodyPr>
            <a:normAutofit fontScale="85000" lnSpcReduction="20000"/>
          </a:bodyPr>
          <a:lstStyle/>
          <a:p>
            <a:r>
              <a:rPr lang="en-US" dirty="0" smtClean="0"/>
              <a:t>Acid rain is any precipitation (snow, rain, sleet, and fog) that has a low pH value</a:t>
            </a:r>
          </a:p>
          <a:p>
            <a:r>
              <a:rPr lang="en-US" dirty="0" smtClean="0"/>
              <a:t>Water in atmosphere becomes acidified due to: coal burning factories, car exhaust, etc</a:t>
            </a:r>
          </a:p>
          <a:p>
            <a:r>
              <a:rPr lang="en-US" dirty="0" smtClean="0"/>
              <a:t>Results in damage to plant tissue and can affect aquatic species ability to survive</a:t>
            </a:r>
            <a:endParaRPr lang="en-US" dirty="0"/>
          </a:p>
        </p:txBody>
      </p:sp>
      <p:pic>
        <p:nvPicPr>
          <p:cNvPr id="9219" name="Picture 3"/>
          <p:cNvPicPr>
            <a:picLocks noChangeAspect="1" noChangeArrowheads="1"/>
          </p:cNvPicPr>
          <p:nvPr/>
        </p:nvPicPr>
        <p:blipFill>
          <a:blip r:embed="rId3" cstate="print"/>
          <a:srcRect/>
          <a:stretch>
            <a:fillRect/>
          </a:stretch>
        </p:blipFill>
        <p:spPr bwMode="auto">
          <a:xfrm>
            <a:off x="0" y="3877089"/>
            <a:ext cx="4495800" cy="2980911"/>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4953000" y="3273697"/>
            <a:ext cx="4191000" cy="3584303"/>
          </a:xfrm>
          <a:prstGeom prst="rect">
            <a:avLst/>
          </a:prstGeom>
          <a:noFill/>
          <a:ln w="9525">
            <a:noFill/>
            <a:miter lim="800000"/>
            <a:headEnd/>
            <a:tailEnd/>
          </a:ln>
        </p:spPr>
      </p:pic>
    </p:spTree>
    <p:extLst>
      <p:ext uri="{BB962C8B-B14F-4D97-AF65-F5344CB8AC3E}">
        <p14:creationId xmlns:p14="http://schemas.microsoft.com/office/powerpoint/2010/main" val="149985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Acid Rain in NC</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Mt. Mitchell is the highest point east of the Mississippi River</a:t>
            </a:r>
          </a:p>
          <a:p>
            <a:r>
              <a:rPr lang="en-US" dirty="0" smtClean="0"/>
              <a:t>Acid rain has decimated trees high on mountaintops…why?</a:t>
            </a:r>
            <a:endParaRPr lang="en-US" dirty="0"/>
          </a:p>
        </p:txBody>
      </p:sp>
      <p:pic>
        <p:nvPicPr>
          <p:cNvPr id="1026" name="Picture 2" descr="http://lh4.ggpht.com/_7ZwNk_Y7Ml8/SvoCbDKBb7I/AAAAAAAA350/auxyoVUzjXw/boone-2k2-01-08.jpg"/>
          <p:cNvPicPr>
            <a:picLocks noChangeAspect="1" noChangeArrowheads="1"/>
          </p:cNvPicPr>
          <p:nvPr/>
        </p:nvPicPr>
        <p:blipFill>
          <a:blip r:embed="rId2" cstate="print"/>
          <a:srcRect/>
          <a:stretch>
            <a:fillRect/>
          </a:stretch>
        </p:blipFill>
        <p:spPr bwMode="auto">
          <a:xfrm>
            <a:off x="0" y="3200400"/>
            <a:ext cx="4876800" cy="3657600"/>
          </a:xfrm>
          <a:prstGeom prst="rect">
            <a:avLst/>
          </a:prstGeom>
          <a:noFill/>
        </p:spPr>
      </p:pic>
      <p:pic>
        <p:nvPicPr>
          <p:cNvPr id="1028" name="Picture 4" descr="http://wwwdelivery.superstock.com/WI/223/4141/PreviewComp/SuperStock_4141-5924.jpg"/>
          <p:cNvPicPr>
            <a:picLocks noChangeAspect="1" noChangeArrowheads="1"/>
          </p:cNvPicPr>
          <p:nvPr/>
        </p:nvPicPr>
        <p:blipFill>
          <a:blip r:embed="rId3" cstate="print"/>
          <a:srcRect/>
          <a:stretch>
            <a:fillRect/>
          </a:stretch>
        </p:blipFill>
        <p:spPr bwMode="auto">
          <a:xfrm>
            <a:off x="4876800" y="3505200"/>
            <a:ext cx="4267200" cy="29504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Rain</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447800" y="1493520"/>
            <a:ext cx="6705600" cy="5364480"/>
          </a:xfrm>
          <a:prstGeom prst="rect">
            <a:avLst/>
          </a:prstGeom>
          <a:noFill/>
          <a:ln w="9525">
            <a:noFill/>
            <a:miter lim="800000"/>
            <a:headEnd/>
            <a:tailEnd/>
          </a:ln>
        </p:spPr>
      </p:pic>
    </p:spTree>
    <p:extLst>
      <p:ext uri="{BB962C8B-B14F-4D97-AF65-F5344CB8AC3E}">
        <p14:creationId xmlns:p14="http://schemas.microsoft.com/office/powerpoint/2010/main" val="223007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Degradation – Hog Farms</a:t>
            </a:r>
            <a:endParaRPr lang="en-US" dirty="0"/>
          </a:p>
        </p:txBody>
      </p:sp>
      <p:sp>
        <p:nvSpPr>
          <p:cNvPr id="3" name="Content Placeholder 2"/>
          <p:cNvSpPr>
            <a:spLocks noGrp="1"/>
          </p:cNvSpPr>
          <p:nvPr>
            <p:ph idx="1"/>
          </p:nvPr>
        </p:nvSpPr>
        <p:spPr>
          <a:xfrm>
            <a:off x="152400" y="1600200"/>
            <a:ext cx="4267200" cy="5029200"/>
          </a:xfrm>
        </p:spPr>
        <p:txBody>
          <a:bodyPr>
            <a:normAutofit fontScale="92500" lnSpcReduction="20000"/>
          </a:bodyPr>
          <a:lstStyle/>
          <a:p>
            <a:r>
              <a:rPr lang="en-US" dirty="0" smtClean="0"/>
              <a:t>NC has lots of hog and poultry farms and utilizes concentrated animal feeding operations (CAFO-lots of animals in close quarters) for maximum efficiency in food processing</a:t>
            </a:r>
          </a:p>
          <a:p>
            <a:r>
              <a:rPr lang="en-US" dirty="0" smtClean="0"/>
              <a:t>All of those animals = LOTS of waste….where does it go?</a:t>
            </a:r>
          </a:p>
          <a:p>
            <a:endParaRPr lang="en-US" dirty="0"/>
          </a:p>
        </p:txBody>
      </p:sp>
      <p:pic>
        <p:nvPicPr>
          <p:cNvPr id="44034" name="Picture 2" descr="http://johngress.com/wp-content/uploads/2012/04/IMG_61.jpg"/>
          <p:cNvPicPr>
            <a:picLocks noChangeAspect="1" noChangeArrowheads="1"/>
          </p:cNvPicPr>
          <p:nvPr/>
        </p:nvPicPr>
        <p:blipFill>
          <a:blip r:embed="rId2" cstate="print"/>
          <a:srcRect/>
          <a:stretch>
            <a:fillRect/>
          </a:stretch>
        </p:blipFill>
        <p:spPr bwMode="auto">
          <a:xfrm>
            <a:off x="4648200" y="1295400"/>
            <a:ext cx="4343400" cy="2895600"/>
          </a:xfrm>
          <a:prstGeom prst="rect">
            <a:avLst/>
          </a:prstGeom>
          <a:noFill/>
        </p:spPr>
      </p:pic>
      <p:pic>
        <p:nvPicPr>
          <p:cNvPr id="44036" name="Picture 4" descr="http://3.bp.blogspot.com/-iNAiVPSZTzQ/T3T0fxQBOFI/AAAAAAAAAAo/Qi_WGhU0GHQ/s320/cafo+pig.jpg"/>
          <p:cNvPicPr>
            <a:picLocks noChangeAspect="1" noChangeArrowheads="1"/>
          </p:cNvPicPr>
          <p:nvPr/>
        </p:nvPicPr>
        <p:blipFill>
          <a:blip r:embed="rId3" cstate="print"/>
          <a:srcRect/>
          <a:stretch>
            <a:fillRect/>
          </a:stretch>
        </p:blipFill>
        <p:spPr bwMode="auto">
          <a:xfrm>
            <a:off x="5105400" y="4130675"/>
            <a:ext cx="3505200" cy="27311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r>
              <a:rPr lang="en-US" dirty="0" smtClean="0"/>
              <a:t>Waste collects in a lagoon outside hog house; when it rains and the lagoon overflows, water mixed with waste flows into nearby streams</a:t>
            </a:r>
            <a:endParaRPr lang="en-US" dirty="0"/>
          </a:p>
        </p:txBody>
      </p:sp>
      <p:sp>
        <p:nvSpPr>
          <p:cNvPr id="4" name="Title 1"/>
          <p:cNvSpPr>
            <a:spLocks noGrp="1"/>
          </p:cNvSpPr>
          <p:nvPr>
            <p:ph type="title"/>
          </p:nvPr>
        </p:nvSpPr>
        <p:spPr>
          <a:xfrm>
            <a:off x="381000" y="0"/>
            <a:ext cx="8229600" cy="1143000"/>
          </a:xfrm>
        </p:spPr>
        <p:txBody>
          <a:bodyPr/>
          <a:lstStyle/>
          <a:p>
            <a:r>
              <a:rPr lang="en-US" dirty="0" smtClean="0"/>
              <a:t>Habitat Degradation – Hog Farms</a:t>
            </a:r>
            <a:endParaRPr lang="en-US" dirty="0"/>
          </a:p>
        </p:txBody>
      </p:sp>
      <p:pic>
        <p:nvPicPr>
          <p:cNvPr id="45058" name="Picture 2" descr="http://www.doveimaging.com/images/356_356_hog_lagoons_under_2.jpg"/>
          <p:cNvPicPr>
            <a:picLocks noChangeAspect="1" noChangeArrowheads="1"/>
          </p:cNvPicPr>
          <p:nvPr/>
        </p:nvPicPr>
        <p:blipFill>
          <a:blip r:embed="rId2" cstate="print"/>
          <a:srcRect/>
          <a:stretch>
            <a:fillRect/>
          </a:stretch>
        </p:blipFill>
        <p:spPr bwMode="auto">
          <a:xfrm>
            <a:off x="0" y="3200400"/>
            <a:ext cx="5540872" cy="3657600"/>
          </a:xfrm>
          <a:prstGeom prst="rect">
            <a:avLst/>
          </a:prstGeom>
          <a:noFill/>
        </p:spPr>
      </p:pic>
      <p:pic>
        <p:nvPicPr>
          <p:cNvPr id="45060" name="Picture 4" descr="http://www.an1mal.org/wp-content/uploads/2013/01/pollution.jpg"/>
          <p:cNvPicPr>
            <a:picLocks noChangeAspect="1" noChangeArrowheads="1"/>
          </p:cNvPicPr>
          <p:nvPr/>
        </p:nvPicPr>
        <p:blipFill>
          <a:blip r:embed="rId3" cstate="print"/>
          <a:srcRect/>
          <a:stretch>
            <a:fillRect/>
          </a:stretch>
        </p:blipFill>
        <p:spPr bwMode="auto">
          <a:xfrm>
            <a:off x="4419600" y="2829592"/>
            <a:ext cx="4724400" cy="19710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ptrf.org/images/NC_hog_farms_map.jpg"/>
          <p:cNvPicPr>
            <a:picLocks noChangeAspect="1" noChangeArrowheads="1"/>
          </p:cNvPicPr>
          <p:nvPr/>
        </p:nvPicPr>
        <p:blipFill>
          <a:blip r:embed="rId2" cstate="print"/>
          <a:srcRect/>
          <a:stretch>
            <a:fillRect/>
          </a:stretch>
        </p:blipFill>
        <p:spPr bwMode="auto">
          <a:xfrm>
            <a:off x="152400" y="964195"/>
            <a:ext cx="8763000" cy="5893805"/>
          </a:xfrm>
          <a:prstGeom prst="rect">
            <a:avLst/>
          </a:prstGeom>
          <a:noFill/>
        </p:spPr>
      </p:pic>
      <p:sp>
        <p:nvSpPr>
          <p:cNvPr id="5" name="Title 1"/>
          <p:cNvSpPr>
            <a:spLocks noGrp="1"/>
          </p:cNvSpPr>
          <p:nvPr>
            <p:ph type="title"/>
          </p:nvPr>
        </p:nvSpPr>
        <p:spPr>
          <a:xfrm>
            <a:off x="609600" y="0"/>
            <a:ext cx="8229600" cy="1143000"/>
          </a:xfrm>
        </p:spPr>
        <p:txBody>
          <a:bodyPr/>
          <a:lstStyle/>
          <a:p>
            <a:r>
              <a:rPr lang="en-US" dirty="0" smtClean="0"/>
              <a:t>Habitat Degradation – Hog Farms</a:t>
            </a:r>
            <a:endParaRPr lang="en-US" dirty="0"/>
          </a:p>
        </p:txBody>
      </p:sp>
      <p:cxnSp>
        <p:nvCxnSpPr>
          <p:cNvPr id="9" name="Straight Arrow Connector 8"/>
          <p:cNvCxnSpPr/>
          <p:nvPr/>
        </p:nvCxnSpPr>
        <p:spPr>
          <a:xfrm flipV="1">
            <a:off x="3352800" y="3733800"/>
            <a:ext cx="2133600" cy="1828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1447800" y="5410200"/>
            <a:ext cx="2209800" cy="369332"/>
          </a:xfrm>
          <a:prstGeom prst="rect">
            <a:avLst/>
          </a:prstGeom>
          <a:noFill/>
        </p:spPr>
        <p:txBody>
          <a:bodyPr wrap="square" rtlCol="0">
            <a:spAutoFit/>
          </a:bodyPr>
          <a:lstStyle/>
          <a:p>
            <a:pPr algn="ctr"/>
            <a:r>
              <a:rPr lang="en-US" b="1" dirty="0" smtClean="0"/>
              <a:t>Harnett County</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458200" cy="1143000"/>
          </a:xfrm>
        </p:spPr>
        <p:txBody>
          <a:bodyPr>
            <a:normAutofit fontScale="90000"/>
          </a:bodyPr>
          <a:lstStyle/>
          <a:p>
            <a:r>
              <a:rPr lang="en-US" dirty="0" smtClean="0"/>
              <a:t>Habitat Degradation - </a:t>
            </a:r>
            <a:r>
              <a:rPr lang="en-US" dirty="0" err="1" smtClean="0">
                <a:solidFill>
                  <a:srgbClr val="FF0000"/>
                </a:solidFill>
              </a:rPr>
              <a:t>Eutrophication</a:t>
            </a:r>
            <a:endParaRPr lang="en-US" dirty="0">
              <a:solidFill>
                <a:srgbClr val="FF0000"/>
              </a:solidFill>
            </a:endParaRPr>
          </a:p>
        </p:txBody>
      </p:sp>
      <p:sp>
        <p:nvSpPr>
          <p:cNvPr id="3" name="Content Placeholder 2"/>
          <p:cNvSpPr>
            <a:spLocks noGrp="1"/>
          </p:cNvSpPr>
          <p:nvPr>
            <p:ph sz="quarter" idx="1"/>
          </p:nvPr>
        </p:nvSpPr>
        <p:spPr>
          <a:xfrm>
            <a:off x="0" y="1143000"/>
            <a:ext cx="3581400" cy="5714999"/>
          </a:xfrm>
        </p:spPr>
        <p:txBody>
          <a:bodyPr>
            <a:normAutofit fontScale="92500" lnSpcReduction="20000"/>
          </a:bodyPr>
          <a:lstStyle/>
          <a:p>
            <a:r>
              <a:rPr lang="en-US" dirty="0" smtClean="0"/>
              <a:t>Excess fertilizer and </a:t>
            </a:r>
            <a:r>
              <a:rPr lang="en-US" i="1" dirty="0" smtClean="0">
                <a:solidFill>
                  <a:srgbClr val="FF0000"/>
                </a:solidFill>
              </a:rPr>
              <a:t>animal waste </a:t>
            </a:r>
            <a:r>
              <a:rPr lang="en-US" dirty="0" smtClean="0"/>
              <a:t>runoff are carried into streams, rivers, and lakes.  These nutrients allow algal blooms to occur.  As the algae dies and decays, it removes oxygen from the water, killing the fish and creating dead zones.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714750" y="1295400"/>
            <a:ext cx="5429250" cy="36099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352800" y="4642924"/>
            <a:ext cx="3402162" cy="2215076"/>
          </a:xfrm>
          <a:prstGeom prst="rect">
            <a:avLst/>
          </a:prstGeom>
          <a:noFill/>
          <a:ln w="9525">
            <a:noFill/>
            <a:miter lim="800000"/>
            <a:headEnd/>
            <a:tailEnd/>
          </a:ln>
        </p:spPr>
      </p:pic>
    </p:spTree>
    <p:extLst>
      <p:ext uri="{BB962C8B-B14F-4D97-AF65-F5344CB8AC3E}">
        <p14:creationId xmlns:p14="http://schemas.microsoft.com/office/powerpoint/2010/main" val="219957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Bioaccumulation</a:t>
            </a:r>
            <a:endParaRPr lang="en-US" dirty="0"/>
          </a:p>
        </p:txBody>
      </p:sp>
      <p:sp>
        <p:nvSpPr>
          <p:cNvPr id="3" name="Content Placeholder 2"/>
          <p:cNvSpPr>
            <a:spLocks noGrp="1"/>
          </p:cNvSpPr>
          <p:nvPr>
            <p:ph idx="1"/>
          </p:nvPr>
        </p:nvSpPr>
        <p:spPr>
          <a:xfrm>
            <a:off x="457200" y="1600200"/>
            <a:ext cx="4724400" cy="4525963"/>
          </a:xfrm>
        </p:spPr>
        <p:txBody>
          <a:bodyPr>
            <a:normAutofit fontScale="92500" lnSpcReduction="10000"/>
          </a:bodyPr>
          <a:lstStyle/>
          <a:p>
            <a:r>
              <a:rPr lang="en-US" dirty="0" smtClean="0"/>
              <a:t>Bioaccumulation is used to describe the increase in concentration of a substance in an organism over time.</a:t>
            </a:r>
          </a:p>
          <a:p>
            <a:r>
              <a:rPr lang="en-US" dirty="0" err="1" smtClean="0"/>
              <a:t>Bioaccumulative</a:t>
            </a:r>
            <a:r>
              <a:rPr lang="en-US" dirty="0" smtClean="0"/>
              <a:t> substances tend to be fat soluble and not to be broken down by the organism.</a:t>
            </a:r>
          </a:p>
          <a:p>
            <a:endParaRPr lang="en-US" dirty="0"/>
          </a:p>
        </p:txBody>
      </p:sp>
      <p:pic>
        <p:nvPicPr>
          <p:cNvPr id="48130" name="Picture 2" descr="Bioaccumulation in the food chain"/>
          <p:cNvPicPr>
            <a:picLocks noChangeAspect="1" noChangeArrowheads="1"/>
          </p:cNvPicPr>
          <p:nvPr/>
        </p:nvPicPr>
        <p:blipFill>
          <a:blip r:embed="rId2" cstate="print"/>
          <a:srcRect/>
          <a:stretch>
            <a:fillRect/>
          </a:stretch>
        </p:blipFill>
        <p:spPr bwMode="auto">
          <a:xfrm>
            <a:off x="5257800" y="1447799"/>
            <a:ext cx="3886200" cy="51419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Water Cycle</a:t>
            </a:r>
            <a:endParaRPr lang="en-US" dirty="0"/>
          </a:p>
        </p:txBody>
      </p:sp>
      <p:pic>
        <p:nvPicPr>
          <p:cNvPr id="7" name="Content Placeholder 6" descr="Water cycle 2.gif"/>
          <p:cNvPicPr>
            <a:picLocks noGrp="1" noChangeAspect="1"/>
          </p:cNvPicPr>
          <p:nvPr>
            <p:ph sz="quarter" idx="1"/>
          </p:nvPr>
        </p:nvPicPr>
        <p:blipFill>
          <a:blip r:embed="rId2" cstate="print"/>
          <a:stretch>
            <a:fillRect/>
          </a:stretch>
        </p:blipFill>
        <p:spPr>
          <a:xfrm>
            <a:off x="757146" y="1143000"/>
            <a:ext cx="6877051" cy="5715000"/>
          </a:xfrm>
        </p:spPr>
      </p:pic>
    </p:spTree>
    <p:extLst>
      <p:ext uri="{BB962C8B-B14F-4D97-AF65-F5344CB8AC3E}">
        <p14:creationId xmlns:p14="http://schemas.microsoft.com/office/powerpoint/2010/main" val="1298494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Bioaccumulation</a:t>
            </a:r>
            <a:endParaRPr lang="en-US" dirty="0"/>
          </a:p>
        </p:txBody>
      </p:sp>
      <p:pic>
        <p:nvPicPr>
          <p:cNvPr id="47106" name="Picture 2" descr="http://www.michigan.gov/images/mdch/BIOACCUMULATION_IN_ACTION_354012_7.jpg"/>
          <p:cNvPicPr>
            <a:picLocks noChangeAspect="1" noChangeArrowheads="1"/>
          </p:cNvPicPr>
          <p:nvPr/>
        </p:nvPicPr>
        <p:blipFill>
          <a:blip r:embed="rId2" cstate="print"/>
          <a:srcRect/>
          <a:stretch>
            <a:fillRect/>
          </a:stretch>
        </p:blipFill>
        <p:spPr bwMode="auto">
          <a:xfrm>
            <a:off x="-152400" y="1295400"/>
            <a:ext cx="9506946" cy="55626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Bioaccumulation - DDT</a:t>
            </a:r>
            <a:endParaRPr lang="en-US" dirty="0"/>
          </a:p>
        </p:txBody>
      </p:sp>
      <p:sp>
        <p:nvSpPr>
          <p:cNvPr id="3" name="Content Placeholder 2"/>
          <p:cNvSpPr>
            <a:spLocks noGrp="1"/>
          </p:cNvSpPr>
          <p:nvPr>
            <p:ph idx="1"/>
          </p:nvPr>
        </p:nvSpPr>
        <p:spPr>
          <a:xfrm>
            <a:off x="0" y="1066800"/>
            <a:ext cx="4114800" cy="5791200"/>
          </a:xfrm>
        </p:spPr>
        <p:txBody>
          <a:bodyPr>
            <a:normAutofit fontScale="85000" lnSpcReduction="10000"/>
          </a:bodyPr>
          <a:lstStyle/>
          <a:p>
            <a:r>
              <a:rPr lang="en-US" dirty="0" smtClean="0"/>
              <a:t>DDT was used as a very effective pesticide in the 1980s, until it was determined that due to bioaccumulation, bird populations had great quantities of DDT in their bodies</a:t>
            </a:r>
          </a:p>
          <a:p>
            <a:r>
              <a:rPr lang="en-US" dirty="0" smtClean="0"/>
              <a:t>Result of increased DDT levels led to thin eggshells that broke, killing the embryo; saw birds of prey populations decrease – consumed fish</a:t>
            </a:r>
          </a:p>
        </p:txBody>
      </p:sp>
      <p:pic>
        <p:nvPicPr>
          <p:cNvPr id="49154" name="Picture 2" descr="http://imagecache6.allposters.com/LRG/37/3790/WZEIF00Z.jpg"/>
          <p:cNvPicPr>
            <a:picLocks noChangeAspect="1" noChangeArrowheads="1"/>
          </p:cNvPicPr>
          <p:nvPr/>
        </p:nvPicPr>
        <p:blipFill>
          <a:blip r:embed="rId2" cstate="print"/>
          <a:srcRect/>
          <a:stretch>
            <a:fillRect/>
          </a:stretch>
        </p:blipFill>
        <p:spPr bwMode="auto">
          <a:xfrm>
            <a:off x="4343400" y="838200"/>
            <a:ext cx="4572000" cy="3429000"/>
          </a:xfrm>
          <a:prstGeom prst="rect">
            <a:avLst/>
          </a:prstGeom>
          <a:noFill/>
        </p:spPr>
      </p:pic>
      <p:pic>
        <p:nvPicPr>
          <p:cNvPr id="49156" name="Picture 4" descr="http://2.bp.blogspot.com/-yr9e-Gf42TI/T4iCxNNz-SI/AAAAAAAAFlw/ge_na3dLEfs/s1600/peregrine+falcon+board+of+water+and+light+bwl+lansing+michigan.jpg"/>
          <p:cNvPicPr>
            <a:picLocks noChangeAspect="1" noChangeArrowheads="1"/>
          </p:cNvPicPr>
          <p:nvPr/>
        </p:nvPicPr>
        <p:blipFill>
          <a:blip r:embed="rId3" cstate="print"/>
          <a:srcRect/>
          <a:stretch>
            <a:fillRect/>
          </a:stretch>
        </p:blipFill>
        <p:spPr bwMode="auto">
          <a:xfrm>
            <a:off x="4705350" y="3920447"/>
            <a:ext cx="4438650" cy="293755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Trash Pollution</a:t>
            </a:r>
            <a:endParaRPr lang="en-US" dirty="0"/>
          </a:p>
        </p:txBody>
      </p:sp>
      <p:sp>
        <p:nvSpPr>
          <p:cNvPr id="3" name="Content Placeholder 2"/>
          <p:cNvSpPr>
            <a:spLocks noGrp="1"/>
          </p:cNvSpPr>
          <p:nvPr>
            <p:ph sz="quarter" idx="1"/>
          </p:nvPr>
        </p:nvSpPr>
        <p:spPr>
          <a:xfrm>
            <a:off x="381000" y="1295400"/>
            <a:ext cx="8229600" cy="1676400"/>
          </a:xfrm>
        </p:spPr>
        <p:txBody>
          <a:bodyPr/>
          <a:lstStyle/>
          <a:p>
            <a:r>
              <a:rPr lang="en-US" dirty="0" smtClean="0"/>
              <a:t>In our world driven by convenience, plastic and trash pollution leads to the death of many animals each year</a:t>
            </a: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2914650" y="2857500"/>
            <a:ext cx="6229350" cy="400050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0" y="3657600"/>
            <a:ext cx="2895600" cy="2895600"/>
          </a:xfrm>
          <a:prstGeom prst="rect">
            <a:avLst/>
          </a:prstGeom>
          <a:noFill/>
          <a:ln w="9525">
            <a:noFill/>
            <a:miter lim="800000"/>
            <a:headEnd/>
            <a:tailEnd/>
          </a:ln>
        </p:spPr>
      </p:pic>
    </p:spTree>
    <p:extLst>
      <p:ext uri="{BB962C8B-B14F-4D97-AF65-F5344CB8AC3E}">
        <p14:creationId xmlns:p14="http://schemas.microsoft.com/office/powerpoint/2010/main" val="2607496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Trash Pollution</a:t>
            </a:r>
            <a:endParaRPr lang="en-US" dirty="0"/>
          </a:p>
        </p:txBody>
      </p:sp>
      <p:sp>
        <p:nvSpPr>
          <p:cNvPr id="3" name="Content Placeholder 2"/>
          <p:cNvSpPr>
            <a:spLocks noGrp="1"/>
          </p:cNvSpPr>
          <p:nvPr>
            <p:ph sz="quarter" idx="1"/>
          </p:nvPr>
        </p:nvSpPr>
        <p:spPr>
          <a:xfrm>
            <a:off x="457200" y="1371600"/>
            <a:ext cx="8229600" cy="838200"/>
          </a:xfrm>
        </p:spPr>
        <p:txBody>
          <a:bodyPr>
            <a:normAutofit/>
          </a:bodyPr>
          <a:lstStyle/>
          <a:p>
            <a:r>
              <a:rPr lang="en-US" dirty="0" smtClean="0"/>
              <a:t>Abandoned fishing nets drown marine animals</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0" y="2057400"/>
            <a:ext cx="6191250" cy="348615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1676400" y="4647096"/>
            <a:ext cx="3352800" cy="2210904"/>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6096000" y="2362200"/>
            <a:ext cx="2743200" cy="4228469"/>
          </a:xfrm>
          <a:prstGeom prst="rect">
            <a:avLst/>
          </a:prstGeom>
          <a:noFill/>
          <a:ln w="9525">
            <a:noFill/>
            <a:miter lim="800000"/>
            <a:headEnd/>
            <a:tailEnd/>
          </a:ln>
        </p:spPr>
      </p:pic>
    </p:spTree>
    <p:extLst>
      <p:ext uri="{BB962C8B-B14F-4D97-AF65-F5344CB8AC3E}">
        <p14:creationId xmlns:p14="http://schemas.microsoft.com/office/powerpoint/2010/main" val="665456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US" dirty="0" smtClean="0">
                <a:solidFill>
                  <a:schemeClr val="tx1"/>
                </a:solidFill>
              </a:rPr>
              <a:t>Invasive Species</a:t>
            </a:r>
            <a:endParaRPr lang="en-US" dirty="0">
              <a:solidFill>
                <a:schemeClr val="tx1"/>
              </a:solidFill>
            </a:endParaRPr>
          </a:p>
        </p:txBody>
      </p:sp>
      <p:sp>
        <p:nvSpPr>
          <p:cNvPr id="3" name="Content Placeholder 2"/>
          <p:cNvSpPr>
            <a:spLocks noGrp="1"/>
          </p:cNvSpPr>
          <p:nvPr>
            <p:ph sz="quarter" idx="1"/>
          </p:nvPr>
        </p:nvSpPr>
        <p:spPr>
          <a:xfrm>
            <a:off x="457200" y="1600200"/>
            <a:ext cx="4876800" cy="4525963"/>
          </a:xfrm>
        </p:spPr>
        <p:txBody>
          <a:bodyPr>
            <a:normAutofit fontScale="92500" lnSpcReduction="10000"/>
          </a:bodyPr>
          <a:lstStyle/>
          <a:p>
            <a:r>
              <a:rPr lang="en-US" dirty="0" smtClean="0"/>
              <a:t>An invasive species is a nonnative species whose introduction causes or is likely to cause economic, environmental, or harm to human health.</a:t>
            </a:r>
          </a:p>
          <a:p>
            <a:r>
              <a:rPr lang="en-US" dirty="0" smtClean="0"/>
              <a:t>Can be an animal, plant, or microbes</a:t>
            </a:r>
          </a:p>
          <a:p>
            <a:r>
              <a:rPr lang="en-US" dirty="0" smtClean="0"/>
              <a:t>Detrimental to ecosystem…why?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181600" y="1195584"/>
            <a:ext cx="3733800" cy="5662416"/>
          </a:xfrm>
          <a:prstGeom prst="rect">
            <a:avLst/>
          </a:prstGeom>
          <a:noFill/>
          <a:ln w="9525">
            <a:noFill/>
            <a:miter lim="800000"/>
            <a:headEnd/>
            <a:tailEnd/>
          </a:ln>
        </p:spPr>
      </p:pic>
    </p:spTree>
    <p:extLst>
      <p:ext uri="{BB962C8B-B14F-4D97-AF65-F5344CB8AC3E}">
        <p14:creationId xmlns:p14="http://schemas.microsoft.com/office/powerpoint/2010/main" val="39345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tx1"/>
                </a:solidFill>
              </a:rPr>
              <a:t>Invasive Species </a:t>
            </a:r>
            <a:endParaRPr lang="en-US" dirty="0">
              <a:solidFill>
                <a:schemeClr val="tx1"/>
              </a:solidFill>
            </a:endParaRPr>
          </a:p>
        </p:txBody>
      </p:sp>
      <p:sp>
        <p:nvSpPr>
          <p:cNvPr id="3" name="Content Placeholder 2"/>
          <p:cNvSpPr>
            <a:spLocks noGrp="1"/>
          </p:cNvSpPr>
          <p:nvPr>
            <p:ph sz="quarter" idx="1"/>
          </p:nvPr>
        </p:nvSpPr>
        <p:spPr>
          <a:xfrm>
            <a:off x="152400" y="914400"/>
            <a:ext cx="4572000" cy="5943600"/>
          </a:xfrm>
        </p:spPr>
        <p:txBody>
          <a:bodyPr>
            <a:normAutofit fontScale="92500" lnSpcReduction="20000"/>
          </a:bodyPr>
          <a:lstStyle/>
          <a:p>
            <a:r>
              <a:rPr lang="en-US" dirty="0" smtClean="0"/>
              <a:t>Kudzu introduced intentionally to US as an ornamental plant and to help reduce soil erosion.  However, it grows rapidly, smothering areas of native plants.</a:t>
            </a:r>
          </a:p>
          <a:p>
            <a:r>
              <a:rPr lang="en-US" dirty="0" smtClean="0"/>
              <a:t>Zebra mussels were introduced unintentionally to Great Lakes from ballasts of ships.  These fast growing mussels clear the water, but block many food chains.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717676" y="3848100"/>
            <a:ext cx="4426324" cy="30099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32960" y="914400"/>
            <a:ext cx="4511040" cy="2819400"/>
          </a:xfrm>
          <a:prstGeom prst="rect">
            <a:avLst/>
          </a:prstGeom>
          <a:noFill/>
          <a:ln w="9525">
            <a:noFill/>
            <a:miter lim="800000"/>
            <a:headEnd/>
            <a:tailEnd/>
          </a:ln>
        </p:spPr>
      </p:pic>
    </p:spTree>
    <p:extLst>
      <p:ext uri="{BB962C8B-B14F-4D97-AF65-F5344CB8AC3E}">
        <p14:creationId xmlns:p14="http://schemas.microsoft.com/office/powerpoint/2010/main" val="2132631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Invasive Species Present in NC</a:t>
            </a:r>
            <a:endParaRPr lang="en-US" dirty="0">
              <a:solidFill>
                <a:schemeClr val="tx1"/>
              </a:solidFill>
            </a:endParaRPr>
          </a:p>
        </p:txBody>
      </p:sp>
      <p:sp>
        <p:nvSpPr>
          <p:cNvPr id="3" name="Content Placeholder 2"/>
          <p:cNvSpPr>
            <a:spLocks noGrp="1"/>
          </p:cNvSpPr>
          <p:nvPr>
            <p:ph sz="quarter" idx="1"/>
          </p:nvPr>
        </p:nvSpPr>
        <p:spPr>
          <a:xfrm>
            <a:off x="457200" y="1600201"/>
            <a:ext cx="8229600" cy="2819400"/>
          </a:xfrm>
        </p:spPr>
        <p:txBody>
          <a:bodyPr>
            <a:normAutofit/>
          </a:bodyPr>
          <a:lstStyle/>
          <a:p>
            <a:r>
              <a:rPr lang="en-US" dirty="0" smtClean="0"/>
              <a:t>Kudzu, Japanese Honeysuckle, Queen Anne’s Lace, Chinese Privet </a:t>
            </a:r>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0" y="3543300"/>
            <a:ext cx="4419600" cy="33147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4343400" y="4476750"/>
            <a:ext cx="4800600" cy="238125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286500" y="2514600"/>
            <a:ext cx="2857500" cy="2162175"/>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4191000" y="2590800"/>
            <a:ext cx="2143125" cy="2133600"/>
          </a:xfrm>
          <a:prstGeom prst="rect">
            <a:avLst/>
          </a:prstGeom>
          <a:noFill/>
          <a:ln w="9525">
            <a:noFill/>
            <a:miter lim="800000"/>
            <a:headEnd/>
            <a:tailEnd/>
          </a:ln>
        </p:spPr>
      </p:pic>
    </p:spTree>
    <p:extLst>
      <p:ext uri="{BB962C8B-B14F-4D97-AF65-F5344CB8AC3E}">
        <p14:creationId xmlns:p14="http://schemas.microsoft.com/office/powerpoint/2010/main" val="2668148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Invasive Species Present in NC</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African Clawed Frog</a:t>
            </a:r>
          </a:p>
          <a:p>
            <a:r>
              <a:rPr lang="en-US" dirty="0" smtClean="0"/>
              <a:t>Asian Shore Crab</a:t>
            </a:r>
          </a:p>
          <a:p>
            <a:r>
              <a:rPr lang="en-US" dirty="0" smtClean="0"/>
              <a:t>Asian Tiger Shrimp</a:t>
            </a:r>
          </a:p>
          <a:p>
            <a:r>
              <a:rPr lang="en-US" dirty="0" smtClean="0"/>
              <a:t>Rock bass</a:t>
            </a:r>
          </a:p>
          <a:p>
            <a:r>
              <a:rPr lang="en-US" dirty="0" err="1" smtClean="0"/>
              <a:t>Blueback</a:t>
            </a:r>
            <a:r>
              <a:rPr lang="en-US" dirty="0" smtClean="0"/>
              <a:t> herring</a:t>
            </a:r>
          </a:p>
          <a:p>
            <a:r>
              <a:rPr lang="en-US" dirty="0" smtClean="0"/>
              <a:t>Blue tilapia</a:t>
            </a:r>
          </a:p>
          <a:p>
            <a:r>
              <a:rPr lang="en-US" dirty="0" smtClean="0"/>
              <a:t>Nile tilapia</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735664" y="4267200"/>
            <a:ext cx="3408336" cy="22098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6286500" y="1295400"/>
            <a:ext cx="2857500" cy="278130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4114800" y="2819400"/>
            <a:ext cx="2590800" cy="1762125"/>
          </a:xfrm>
          <a:prstGeom prst="rect">
            <a:avLst/>
          </a:prstGeom>
          <a:noFill/>
          <a:ln w="9525">
            <a:noFill/>
            <a:miter lim="800000"/>
            <a:headEnd/>
            <a:tailEnd/>
          </a:ln>
        </p:spPr>
      </p:pic>
    </p:spTree>
    <p:extLst>
      <p:ext uri="{BB962C8B-B14F-4D97-AF65-F5344CB8AC3E}">
        <p14:creationId xmlns:p14="http://schemas.microsoft.com/office/powerpoint/2010/main" val="3393819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 Erosion- NC</a:t>
            </a:r>
            <a:endParaRPr lang="en-US" dirty="0"/>
          </a:p>
        </p:txBody>
      </p:sp>
      <p:sp>
        <p:nvSpPr>
          <p:cNvPr id="3" name="Content Placeholder 2"/>
          <p:cNvSpPr>
            <a:spLocks noGrp="1"/>
          </p:cNvSpPr>
          <p:nvPr>
            <p:ph idx="1"/>
          </p:nvPr>
        </p:nvSpPr>
        <p:spPr>
          <a:xfrm>
            <a:off x="0" y="1295400"/>
            <a:ext cx="4191000" cy="4525963"/>
          </a:xfrm>
        </p:spPr>
        <p:txBody>
          <a:bodyPr/>
          <a:lstStyle/>
          <a:p>
            <a:r>
              <a:rPr lang="en-US" dirty="0" smtClean="0"/>
              <a:t>More humans = more space to live</a:t>
            </a:r>
          </a:p>
          <a:p>
            <a:r>
              <a:rPr lang="en-US" dirty="0" smtClean="0"/>
              <a:t>Build on beaches, but they constantly erode</a:t>
            </a:r>
          </a:p>
          <a:p>
            <a:r>
              <a:rPr lang="en-US" dirty="0" smtClean="0"/>
              <a:t>Must artificially sustain beaches through beach nourishment projects</a:t>
            </a:r>
            <a:endParaRPr lang="en-US" dirty="0"/>
          </a:p>
        </p:txBody>
      </p:sp>
      <p:pic>
        <p:nvPicPr>
          <p:cNvPr id="50178" name="Picture 2" descr="http://graphics8.nytimes.com/images/2011/04/06/business/beach2/beach2-blog480.jpg"/>
          <p:cNvPicPr>
            <a:picLocks noChangeAspect="1" noChangeArrowheads="1"/>
          </p:cNvPicPr>
          <p:nvPr/>
        </p:nvPicPr>
        <p:blipFill>
          <a:blip r:embed="rId2" cstate="print"/>
          <a:srcRect/>
          <a:stretch>
            <a:fillRect/>
          </a:stretch>
        </p:blipFill>
        <p:spPr bwMode="auto">
          <a:xfrm>
            <a:off x="4572000" y="1371600"/>
            <a:ext cx="4572000" cy="3429001"/>
          </a:xfrm>
          <a:prstGeom prst="rect">
            <a:avLst/>
          </a:prstGeom>
          <a:noFill/>
        </p:spPr>
      </p:pic>
      <p:cxnSp>
        <p:nvCxnSpPr>
          <p:cNvPr id="6" name="Straight Arrow Connector 5"/>
          <p:cNvCxnSpPr/>
          <p:nvPr/>
        </p:nvCxnSpPr>
        <p:spPr>
          <a:xfrm rot="5400000" flipH="1" flipV="1">
            <a:off x="6286500" y="4533900"/>
            <a:ext cx="1981200" cy="990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4800600" y="5943600"/>
            <a:ext cx="2362200" cy="707886"/>
          </a:xfrm>
          <a:prstGeom prst="rect">
            <a:avLst/>
          </a:prstGeom>
          <a:noFill/>
        </p:spPr>
        <p:txBody>
          <a:bodyPr wrap="square" rtlCol="0">
            <a:spAutoFit/>
          </a:bodyPr>
          <a:lstStyle/>
          <a:p>
            <a:pPr algn="ctr"/>
            <a:r>
              <a:rPr lang="en-US" sz="2000" b="1" dirty="0" smtClean="0"/>
              <a:t>Sandbags to prevent loss of sand</a:t>
            </a:r>
            <a:endParaRPr lang="en-US"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Depletion</a:t>
            </a:r>
            <a:endParaRPr lang="en-US" dirty="0"/>
          </a:p>
        </p:txBody>
      </p:sp>
      <p:sp>
        <p:nvSpPr>
          <p:cNvPr id="3" name="Content Placeholder 2"/>
          <p:cNvSpPr>
            <a:spLocks noGrp="1"/>
          </p:cNvSpPr>
          <p:nvPr>
            <p:ph idx="1"/>
          </p:nvPr>
        </p:nvSpPr>
        <p:spPr>
          <a:xfrm>
            <a:off x="152400" y="1447800"/>
            <a:ext cx="5105400" cy="4525963"/>
          </a:xfrm>
        </p:spPr>
        <p:txBody>
          <a:bodyPr>
            <a:normAutofit lnSpcReduction="10000"/>
          </a:bodyPr>
          <a:lstStyle/>
          <a:p>
            <a:r>
              <a:rPr lang="en-US" dirty="0" smtClean="0"/>
              <a:t>Heavy use of chlorofluorocarbons (CFCs) during the 1900s led to the destruction of the ozone layer</a:t>
            </a:r>
          </a:p>
          <a:p>
            <a:r>
              <a:rPr lang="en-US" dirty="0" smtClean="0"/>
              <a:t>CFC’s are </a:t>
            </a:r>
            <a:r>
              <a:rPr lang="en-US" dirty="0"/>
              <a:t>a group of organic compounds commonly used as refrigerants and aerosol propellants</a:t>
            </a:r>
          </a:p>
        </p:txBody>
      </p:sp>
      <p:pic>
        <p:nvPicPr>
          <p:cNvPr id="2050" name="Picture 2" descr="http://s.hswstatic.com/gif/ozone-laye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905000"/>
            <a:ext cx="3810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31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Cycle Processes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b="1" dirty="0" smtClean="0"/>
              <a:t>Precipitation: </a:t>
            </a:r>
            <a:r>
              <a:rPr lang="en-US" dirty="0" smtClean="0"/>
              <a:t>water moves from atmosphere to Earth’s surface</a:t>
            </a:r>
          </a:p>
          <a:p>
            <a:r>
              <a:rPr lang="en-US" b="1" dirty="0" smtClean="0"/>
              <a:t>Evaporation</a:t>
            </a:r>
            <a:r>
              <a:rPr lang="en-US" dirty="0" smtClean="0"/>
              <a:t>: water moves from Earth’s surface to atmosphere</a:t>
            </a:r>
          </a:p>
          <a:p>
            <a:r>
              <a:rPr lang="en-US" b="1" dirty="0" smtClean="0"/>
              <a:t>Runoff</a:t>
            </a:r>
            <a:r>
              <a:rPr lang="en-US" dirty="0" smtClean="0"/>
              <a:t>: water moves to lowest point, due to gravity</a:t>
            </a:r>
          </a:p>
          <a:p>
            <a:r>
              <a:rPr lang="en-US" b="1" dirty="0" smtClean="0"/>
              <a:t>Infiltration</a:t>
            </a:r>
            <a:r>
              <a:rPr lang="en-US" dirty="0" smtClean="0"/>
              <a:t>: water seeps through soil to become groundwater</a:t>
            </a:r>
          </a:p>
          <a:p>
            <a:r>
              <a:rPr lang="en-US" b="1" dirty="0" smtClean="0"/>
              <a:t>Transpiration</a:t>
            </a:r>
            <a:r>
              <a:rPr lang="en-US" dirty="0" smtClean="0"/>
              <a:t>: water evaporates from leaves</a:t>
            </a:r>
          </a:p>
          <a:p>
            <a:r>
              <a:rPr lang="en-US" b="1" dirty="0" smtClean="0"/>
              <a:t>Condensation:  </a:t>
            </a:r>
            <a:r>
              <a:rPr lang="en-US" dirty="0" smtClean="0"/>
              <a:t>water vapor cools and condenses to form water droplets that make clouds</a:t>
            </a:r>
          </a:p>
          <a:p>
            <a:endParaRPr lang="en-US" dirty="0"/>
          </a:p>
        </p:txBody>
      </p:sp>
    </p:spTree>
    <p:extLst>
      <p:ext uri="{BB962C8B-B14F-4D97-AF65-F5344CB8AC3E}">
        <p14:creationId xmlns:p14="http://schemas.microsoft.com/office/powerpoint/2010/main" val="756625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Ozone Depletion</a:t>
            </a:r>
            <a:endParaRPr lang="en-US" dirty="0"/>
          </a:p>
        </p:txBody>
      </p:sp>
      <p:sp>
        <p:nvSpPr>
          <p:cNvPr id="3" name="Content Placeholder 2"/>
          <p:cNvSpPr>
            <a:spLocks noGrp="1"/>
          </p:cNvSpPr>
          <p:nvPr>
            <p:ph idx="1"/>
          </p:nvPr>
        </p:nvSpPr>
        <p:spPr>
          <a:xfrm>
            <a:off x="0" y="838200"/>
            <a:ext cx="4876800" cy="5867400"/>
          </a:xfrm>
        </p:spPr>
        <p:txBody>
          <a:bodyPr>
            <a:noAutofit/>
          </a:bodyPr>
          <a:lstStyle/>
          <a:p>
            <a:pPr algn="just"/>
            <a:r>
              <a:rPr lang="en-US" sz="2200" dirty="0"/>
              <a:t>CFCs are </a:t>
            </a:r>
            <a:r>
              <a:rPr lang="en-US" sz="2200" dirty="0" smtClean="0"/>
              <a:t>inert- </a:t>
            </a:r>
            <a:r>
              <a:rPr lang="en-US" sz="2200" dirty="0"/>
              <a:t>they do not participate in chemical reactions.  </a:t>
            </a:r>
            <a:r>
              <a:rPr lang="en-US" sz="2200" dirty="0" smtClean="0"/>
              <a:t>Unfortunately </a:t>
            </a:r>
            <a:r>
              <a:rPr lang="en-US" sz="2200" dirty="0"/>
              <a:t>it also means that these compounds persist in the environment for long periods of time. </a:t>
            </a:r>
            <a:r>
              <a:rPr lang="en-US" sz="2200" dirty="0" smtClean="0"/>
              <a:t> CFCs </a:t>
            </a:r>
            <a:r>
              <a:rPr lang="en-US" sz="2200" dirty="0"/>
              <a:t>eventually rise into the upper </a:t>
            </a:r>
            <a:r>
              <a:rPr lang="en-US" sz="2200" dirty="0" smtClean="0"/>
              <a:t>atmosphere.  Here </a:t>
            </a:r>
            <a:r>
              <a:rPr lang="en-US" sz="2200" dirty="0"/>
              <a:t>high energy radiation from the sun impacts the atmosphere and causes a variety of chemical reactions to occur.  From the point of view of living creatures, one of the most important is the absorption of ultraviolet (UV) light by ozone, and its CFC molecule, a highly reactive halogen atom, such as chlorine, gets released.  This chlorine atom </a:t>
            </a:r>
            <a:r>
              <a:rPr lang="en-US" sz="2200" dirty="0" smtClean="0"/>
              <a:t>then destroys ozone.</a:t>
            </a:r>
            <a:endParaRPr lang="en-US" sz="2200" dirty="0"/>
          </a:p>
          <a:p>
            <a:pPr algn="just"/>
            <a:endParaRPr lang="en-US" sz="2200" dirty="0"/>
          </a:p>
        </p:txBody>
      </p:sp>
      <p:pic>
        <p:nvPicPr>
          <p:cNvPr id="1026" name="Picture 2" descr="http://www.theozonehole.com/images/o3split.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1" y="1828800"/>
            <a:ext cx="39623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7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84"/>
            <a:ext cx="8229600" cy="563561"/>
          </a:xfrm>
        </p:spPr>
        <p:txBody>
          <a:bodyPr>
            <a:normAutofit fontScale="90000"/>
          </a:bodyPr>
          <a:lstStyle/>
          <a:p>
            <a:r>
              <a:rPr lang="en-US" dirty="0" smtClean="0"/>
              <a:t>Ozone Depletion</a:t>
            </a:r>
            <a:endParaRPr lang="en-US" dirty="0"/>
          </a:p>
        </p:txBody>
      </p:sp>
      <p:pic>
        <p:nvPicPr>
          <p:cNvPr id="3074" name="Picture 2" descr="http://eoimages.gsfc.nasa.gov/images/imagerecords/49000/49040/ozone_omi_201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533399"/>
            <a:ext cx="6248400" cy="624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76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Loss of Biodiversity</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Extinction – disappearance of a species when the last of its members dies; current rate of extinction has accelerated</a:t>
            </a:r>
          </a:p>
          <a:p>
            <a:r>
              <a:rPr lang="en-US" dirty="0" smtClean="0"/>
              <a:t>Ecosystem collapse – if keystone species is removed, the entire ecosystem could collapse (EX: sea otter in kelp forests)</a:t>
            </a:r>
          </a:p>
          <a:p>
            <a:r>
              <a:rPr lang="en-US" dirty="0" smtClean="0"/>
              <a:t>Possible Medicinal cures for diseases – unknown how many or what types of plants could contribute to medicine</a:t>
            </a:r>
          </a:p>
          <a:p>
            <a:r>
              <a:rPr lang="en-US" dirty="0" smtClean="0"/>
              <a:t>Unknown – many ecosystems are so complex that ecologists cannot begin to predict ramifications of biodiversity loss</a:t>
            </a:r>
            <a:endParaRPr lang="en-US" dirty="0"/>
          </a:p>
        </p:txBody>
      </p:sp>
    </p:spTree>
    <p:extLst>
      <p:ext uri="{BB962C8B-B14F-4D97-AF65-F5344CB8AC3E}">
        <p14:creationId xmlns:p14="http://schemas.microsoft.com/office/powerpoint/2010/main" val="2938729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Protect Biodiversity?</a:t>
            </a:r>
            <a:endParaRPr lang="en-US" dirty="0"/>
          </a:p>
        </p:txBody>
      </p:sp>
      <p:sp>
        <p:nvSpPr>
          <p:cNvPr id="3" name="Content Placeholder 2"/>
          <p:cNvSpPr>
            <a:spLocks noGrp="1"/>
          </p:cNvSpPr>
          <p:nvPr>
            <p:ph sz="quarter" idx="1"/>
          </p:nvPr>
        </p:nvSpPr>
        <p:spPr>
          <a:xfrm>
            <a:off x="0" y="1524000"/>
            <a:ext cx="4114800" cy="5334000"/>
          </a:xfrm>
        </p:spPr>
        <p:txBody>
          <a:bodyPr>
            <a:normAutofit lnSpcReduction="10000"/>
          </a:bodyPr>
          <a:lstStyle/>
          <a:p>
            <a:r>
              <a:rPr lang="en-US" i="1" dirty="0" smtClean="0"/>
              <a:t>Conservation biology </a:t>
            </a:r>
            <a:r>
              <a:rPr lang="en-US" dirty="0" smtClean="0"/>
              <a:t>– the study and implementation of methods to protect biodiversity</a:t>
            </a:r>
          </a:p>
          <a:p>
            <a:r>
              <a:rPr lang="en-US" dirty="0" smtClean="0"/>
              <a:t>Legislation </a:t>
            </a:r>
          </a:p>
          <a:p>
            <a:r>
              <a:rPr lang="en-US" dirty="0" smtClean="0"/>
              <a:t>Preserving Habitats</a:t>
            </a:r>
          </a:p>
          <a:p>
            <a:r>
              <a:rPr lang="en-US" dirty="0" smtClean="0"/>
              <a:t>Reintroduction and Captive Breeding Programs</a:t>
            </a:r>
          </a:p>
          <a:p>
            <a:r>
              <a:rPr lang="en-US" dirty="0" smtClean="0"/>
              <a:t>Reducing “ecological footprint”</a:t>
            </a:r>
          </a:p>
          <a:p>
            <a:pPr>
              <a:buNone/>
            </a:pPr>
            <a:endParaRPr lang="en-US" dirty="0" smtClean="0"/>
          </a:p>
          <a:p>
            <a:pPr>
              <a:buNone/>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343400" y="1371600"/>
            <a:ext cx="4800600" cy="2647950"/>
          </a:xfrm>
          <a:prstGeom prst="rect">
            <a:avLst/>
          </a:prstGeom>
          <a:noFill/>
          <a:ln w="9525">
            <a:noFill/>
            <a:miter lim="800000"/>
            <a:headEnd/>
            <a:tailEnd/>
          </a:ln>
        </p:spPr>
      </p:pic>
    </p:spTree>
    <p:extLst>
      <p:ext uri="{BB962C8B-B14F-4D97-AF65-F5344CB8AC3E}">
        <p14:creationId xmlns:p14="http://schemas.microsoft.com/office/powerpoint/2010/main" val="776044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70150"/>
          </a:xfrm>
        </p:spPr>
        <p:txBody>
          <a:bodyPr/>
          <a:lstStyle/>
          <a:p>
            <a:r>
              <a:rPr lang="en-US" dirty="0" smtClean="0"/>
              <a:t>Carbon Cycle</a:t>
            </a:r>
            <a:endParaRPr lang="en-US" dirty="0"/>
          </a:p>
        </p:txBody>
      </p:sp>
      <p:pic>
        <p:nvPicPr>
          <p:cNvPr id="4" name="Picture1" descr="0318"/>
          <p:cNvPicPr>
            <a:picLocks noChangeAspect="1" noChangeArrowheads="1"/>
          </p:cNvPicPr>
          <p:nvPr/>
        </p:nvPicPr>
        <p:blipFill>
          <a:blip r:embed="rId2" cstate="print"/>
          <a:srcRect/>
          <a:stretch>
            <a:fillRect/>
          </a:stretch>
        </p:blipFill>
        <p:spPr bwMode="auto">
          <a:xfrm>
            <a:off x="914400" y="1022550"/>
            <a:ext cx="6705600" cy="5515960"/>
          </a:xfrm>
          <a:prstGeom prst="rect">
            <a:avLst/>
          </a:prstGeom>
          <a:noFill/>
          <a:ln w="9525">
            <a:noFill/>
            <a:miter lim="800000"/>
            <a:headEnd/>
            <a:tailEnd/>
          </a:ln>
          <a:effectLst/>
        </p:spPr>
      </p:pic>
    </p:spTree>
    <p:extLst>
      <p:ext uri="{BB962C8B-B14F-4D97-AF65-F5344CB8AC3E}">
        <p14:creationId xmlns:p14="http://schemas.microsoft.com/office/powerpoint/2010/main" val="205973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 Processes</a:t>
            </a:r>
            <a:endParaRPr lang="en-US" dirty="0"/>
          </a:p>
        </p:txBody>
      </p:sp>
      <p:sp>
        <p:nvSpPr>
          <p:cNvPr id="3" name="Content Placeholder 2"/>
          <p:cNvSpPr>
            <a:spLocks noGrp="1"/>
          </p:cNvSpPr>
          <p:nvPr>
            <p:ph sz="quarter" idx="1"/>
          </p:nvPr>
        </p:nvSpPr>
        <p:spPr>
          <a:xfrm>
            <a:off x="457200" y="1600200"/>
            <a:ext cx="8229600" cy="4953000"/>
          </a:xfrm>
        </p:spPr>
        <p:txBody>
          <a:bodyPr>
            <a:normAutofit fontScale="92500" lnSpcReduction="20000"/>
          </a:bodyPr>
          <a:lstStyle/>
          <a:p>
            <a:r>
              <a:rPr lang="en-US" b="1" dirty="0" smtClean="0"/>
              <a:t>Photosynthesis: </a:t>
            </a:r>
            <a:r>
              <a:rPr lang="en-US" dirty="0" smtClean="0"/>
              <a:t>removes carbon dioxide from atmosphere</a:t>
            </a:r>
          </a:p>
          <a:p>
            <a:r>
              <a:rPr lang="en-US" b="1" dirty="0" smtClean="0"/>
              <a:t>Aerobic and anaerobic respiration</a:t>
            </a:r>
            <a:r>
              <a:rPr lang="en-US" dirty="0" smtClean="0"/>
              <a:t>: adds carbon dioxide to atmosphere</a:t>
            </a:r>
          </a:p>
          <a:p>
            <a:r>
              <a:rPr lang="en-US" b="1" dirty="0" smtClean="0"/>
              <a:t>Burning</a:t>
            </a:r>
            <a:r>
              <a:rPr lang="en-US" dirty="0" smtClean="0"/>
              <a:t>: adds carbon dioxide to atmosphere</a:t>
            </a:r>
          </a:p>
          <a:p>
            <a:r>
              <a:rPr lang="en-US" b="1" dirty="0" smtClean="0"/>
              <a:t>Consumption</a:t>
            </a:r>
            <a:r>
              <a:rPr lang="en-US" dirty="0" smtClean="0"/>
              <a:t>: when an animal eats another organism, transferring carbon</a:t>
            </a:r>
          </a:p>
          <a:p>
            <a:r>
              <a:rPr lang="en-US" b="1" dirty="0" smtClean="0"/>
              <a:t>Decomposition</a:t>
            </a:r>
            <a:r>
              <a:rPr lang="en-US" dirty="0" smtClean="0"/>
              <a:t>: removes carbon from dead organisms and returns it to the soil</a:t>
            </a:r>
          </a:p>
          <a:p>
            <a:r>
              <a:rPr lang="en-US" b="1" dirty="0" smtClean="0"/>
              <a:t>Diffusion</a:t>
            </a:r>
            <a:r>
              <a:rPr lang="en-US" dirty="0" smtClean="0"/>
              <a:t>: transfers carbon dioxide between atmosphere and water</a:t>
            </a:r>
          </a:p>
          <a:p>
            <a:endParaRPr lang="en-US" dirty="0"/>
          </a:p>
        </p:txBody>
      </p:sp>
    </p:spTree>
    <p:extLst>
      <p:ext uri="{BB962C8B-B14F-4D97-AF65-F5344CB8AC3E}">
        <p14:creationId xmlns:p14="http://schemas.microsoft.com/office/powerpoint/2010/main" val="227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Nitrogen Cycle</a:t>
            </a:r>
            <a:endParaRPr lang="en-US" dirty="0"/>
          </a:p>
        </p:txBody>
      </p:sp>
      <p:pic>
        <p:nvPicPr>
          <p:cNvPr id="6" name="Content Placeholder 5" descr="Nitrogen Cycle 2.jpg"/>
          <p:cNvPicPr>
            <a:picLocks noGrp="1" noChangeAspect="1"/>
          </p:cNvPicPr>
          <p:nvPr>
            <p:ph sz="quarter" idx="1"/>
          </p:nvPr>
        </p:nvPicPr>
        <p:blipFill>
          <a:blip r:embed="rId2" cstate="print"/>
          <a:stretch>
            <a:fillRect/>
          </a:stretch>
        </p:blipFill>
        <p:spPr>
          <a:xfrm>
            <a:off x="1447800" y="990600"/>
            <a:ext cx="6759632" cy="5867400"/>
          </a:xfrm>
        </p:spPr>
      </p:pic>
    </p:spTree>
    <p:extLst>
      <p:ext uri="{BB962C8B-B14F-4D97-AF65-F5344CB8AC3E}">
        <p14:creationId xmlns:p14="http://schemas.microsoft.com/office/powerpoint/2010/main" val="77929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 Processes</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92500" lnSpcReduction="10000"/>
          </a:bodyPr>
          <a:lstStyle/>
          <a:p>
            <a:r>
              <a:rPr lang="en-US" b="1" dirty="0" smtClean="0"/>
              <a:t>Nitrogen fixation</a:t>
            </a:r>
            <a:r>
              <a:rPr lang="en-US" dirty="0" smtClean="0"/>
              <a:t>: bacteria, algae or lightening convert nitrogen gas into ammonia</a:t>
            </a:r>
          </a:p>
          <a:p>
            <a:r>
              <a:rPr lang="en-US" b="1" dirty="0" smtClean="0"/>
              <a:t>Nitrification</a:t>
            </a:r>
            <a:r>
              <a:rPr lang="en-US" dirty="0" smtClean="0"/>
              <a:t>: bacteria convert ammonia to nitrates</a:t>
            </a:r>
          </a:p>
          <a:p>
            <a:r>
              <a:rPr lang="en-US" b="1" dirty="0" smtClean="0"/>
              <a:t>Nitrogen uptake</a:t>
            </a:r>
            <a:r>
              <a:rPr lang="en-US" dirty="0" smtClean="0"/>
              <a:t>: plants absorb nitrogen (nitrates) from the soil to make DNA and Proteins</a:t>
            </a:r>
          </a:p>
          <a:p>
            <a:r>
              <a:rPr lang="en-US" b="1" dirty="0" smtClean="0"/>
              <a:t>Decomposition</a:t>
            </a:r>
            <a:r>
              <a:rPr lang="en-US" dirty="0" smtClean="0"/>
              <a:t>: removes nitrogen from dead organisms and returns it to the soil</a:t>
            </a:r>
          </a:p>
          <a:p>
            <a:r>
              <a:rPr lang="en-US" b="1" dirty="0" err="1" smtClean="0"/>
              <a:t>Denitrification</a:t>
            </a:r>
            <a:r>
              <a:rPr lang="en-US" dirty="0" smtClean="0"/>
              <a:t>: bacteria transfer nitrogen from soil to atmosphere</a:t>
            </a:r>
          </a:p>
          <a:p>
            <a:endParaRPr lang="en-US" dirty="0"/>
          </a:p>
        </p:txBody>
      </p:sp>
    </p:spTree>
    <p:extLst>
      <p:ext uri="{BB962C8B-B14F-4D97-AF65-F5344CB8AC3E}">
        <p14:creationId xmlns:p14="http://schemas.microsoft.com/office/powerpoint/2010/main" val="1858110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 on Carbon Cycle</a:t>
            </a:r>
            <a:endParaRPr lang="en-US" dirty="0"/>
          </a:p>
        </p:txBody>
      </p:sp>
      <p:sp>
        <p:nvSpPr>
          <p:cNvPr id="3" name="Content Placeholder 2"/>
          <p:cNvSpPr>
            <a:spLocks noGrp="1"/>
          </p:cNvSpPr>
          <p:nvPr>
            <p:ph idx="1"/>
          </p:nvPr>
        </p:nvSpPr>
        <p:spPr/>
        <p:txBody>
          <a:bodyPr/>
          <a:lstStyle/>
          <a:p>
            <a:r>
              <a:rPr lang="en-US" dirty="0" smtClean="0"/>
              <a:t>Burning of fossil fuels leads to increased levels of carbon dioxide in the atmosphere</a:t>
            </a:r>
          </a:p>
          <a:p>
            <a:r>
              <a:rPr lang="en-US" dirty="0" smtClean="0"/>
              <a:t>Carbon dioxide is a greenhouse gas, which effectively retains heat, increasing global temperatures</a:t>
            </a:r>
          </a:p>
          <a:p>
            <a:r>
              <a:rPr lang="en-US" dirty="0" smtClean="0"/>
              <a:t>Therefore, </a:t>
            </a:r>
            <a:r>
              <a:rPr lang="en-US" i="1" dirty="0" smtClean="0">
                <a:solidFill>
                  <a:srgbClr val="FF0000"/>
                </a:solidFill>
                <a:effectLst>
                  <a:outerShdw blurRad="38100" dist="38100" dir="2700000" algn="tl">
                    <a:srgbClr val="000000">
                      <a:alpha val="43137"/>
                    </a:srgbClr>
                  </a:outerShdw>
                </a:effectLst>
              </a:rPr>
              <a:t>BURNING FOSSIL FUELS </a:t>
            </a:r>
            <a:r>
              <a:rPr lang="en-US" dirty="0" smtClean="0"/>
              <a:t>contributes to </a:t>
            </a:r>
            <a:r>
              <a:rPr lang="en-US" i="1" dirty="0" smtClean="0">
                <a:solidFill>
                  <a:srgbClr val="FF0000"/>
                </a:solidFill>
                <a:effectLst>
                  <a:outerShdw blurRad="38100" dist="38100" dir="2700000" algn="tl">
                    <a:srgbClr val="000000">
                      <a:alpha val="43137"/>
                    </a:srgbClr>
                  </a:outerShdw>
                </a:effectLst>
              </a:rPr>
              <a:t>GLOBAL WARMING </a:t>
            </a:r>
            <a:r>
              <a:rPr lang="en-US" dirty="0" smtClean="0"/>
              <a:t>by increasing levels of carbon dioxide</a:t>
            </a:r>
            <a:endParaRPr lang="en-US"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26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 on Carbon Cycle</a:t>
            </a:r>
            <a:endParaRPr lang="en-US" dirty="0"/>
          </a:p>
        </p:txBody>
      </p:sp>
      <p:sp>
        <p:nvSpPr>
          <p:cNvPr id="3" name="Content Placeholder 2"/>
          <p:cNvSpPr>
            <a:spLocks noGrp="1"/>
          </p:cNvSpPr>
          <p:nvPr>
            <p:ph idx="1"/>
          </p:nvPr>
        </p:nvSpPr>
        <p:spPr/>
        <p:txBody>
          <a:bodyPr/>
          <a:lstStyle/>
          <a:p>
            <a:r>
              <a:rPr lang="en-US" dirty="0" smtClean="0"/>
              <a:t>Recall through photosynthesis that plants take in carbon dioxide and release oxygen</a:t>
            </a:r>
          </a:p>
          <a:p>
            <a:r>
              <a:rPr lang="en-US" i="1" dirty="0" smtClean="0">
                <a:solidFill>
                  <a:srgbClr val="FF0000"/>
                </a:solidFill>
                <a:effectLst>
                  <a:outerShdw blurRad="38100" dist="38100" dir="2700000" algn="tl">
                    <a:srgbClr val="000000">
                      <a:alpha val="43137"/>
                    </a:srgbClr>
                  </a:outerShdw>
                </a:effectLst>
              </a:rPr>
              <a:t>DEFORESTATION </a:t>
            </a:r>
            <a:r>
              <a:rPr lang="en-US" dirty="0" smtClean="0"/>
              <a:t>(massive removal of trees) leads to an </a:t>
            </a:r>
            <a:r>
              <a:rPr lang="en-US" i="1" dirty="0" smtClean="0">
                <a:solidFill>
                  <a:srgbClr val="FF0000"/>
                </a:solidFill>
                <a:effectLst>
                  <a:outerShdw blurRad="38100" dist="38100" dir="2700000" algn="tl">
                    <a:srgbClr val="000000">
                      <a:alpha val="43137"/>
                    </a:srgbClr>
                  </a:outerShdw>
                </a:effectLst>
              </a:rPr>
              <a:t>INCREASE</a:t>
            </a:r>
            <a:r>
              <a:rPr lang="en-US" dirty="0" smtClean="0"/>
              <a:t> in carbon dioxide levels</a:t>
            </a:r>
          </a:p>
          <a:p>
            <a:r>
              <a:rPr lang="en-US" i="1" dirty="0" smtClean="0">
                <a:solidFill>
                  <a:srgbClr val="FF0000"/>
                </a:solidFill>
                <a:effectLst>
                  <a:outerShdw blurRad="38100" dist="38100" dir="2700000" algn="tl">
                    <a:srgbClr val="000000">
                      <a:alpha val="43137"/>
                    </a:srgbClr>
                  </a:outerShdw>
                </a:effectLst>
              </a:rPr>
              <a:t>INCREASING</a:t>
            </a:r>
            <a:r>
              <a:rPr lang="en-US" dirty="0" smtClean="0"/>
              <a:t> the global warming effect</a:t>
            </a:r>
            <a:endParaRPr lang="en-US" dirty="0"/>
          </a:p>
        </p:txBody>
      </p:sp>
    </p:spTree>
    <p:extLst>
      <p:ext uri="{BB962C8B-B14F-4D97-AF65-F5344CB8AC3E}">
        <p14:creationId xmlns:p14="http://schemas.microsoft.com/office/powerpoint/2010/main" val="2856245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1088</Words>
  <Application>Microsoft Office PowerPoint</Application>
  <PresentationFormat>On-screen Show (4:3)</PresentationFormat>
  <Paragraphs>112</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Human Impact and Improvement</vt:lpstr>
      <vt:lpstr>Water Cycle</vt:lpstr>
      <vt:lpstr>Water Cycle Processes</vt:lpstr>
      <vt:lpstr>Carbon Cycle</vt:lpstr>
      <vt:lpstr>Carbon Cycle Processes</vt:lpstr>
      <vt:lpstr>Nitrogen Cycle</vt:lpstr>
      <vt:lpstr>Nitrogen Cycle Processes</vt:lpstr>
      <vt:lpstr>Human Impact on Carbon Cycle</vt:lpstr>
      <vt:lpstr>Human Impact on Carbon Cycle</vt:lpstr>
      <vt:lpstr>Human Impact on the Environment</vt:lpstr>
      <vt:lpstr>Human Population Growth</vt:lpstr>
      <vt:lpstr>Acid Rain</vt:lpstr>
      <vt:lpstr>Acid Rain in NC</vt:lpstr>
      <vt:lpstr>Acid Rain</vt:lpstr>
      <vt:lpstr>Habitat Degradation – Hog Farms</vt:lpstr>
      <vt:lpstr>Habitat Degradation – Hog Farms</vt:lpstr>
      <vt:lpstr>Habitat Degradation – Hog Farms</vt:lpstr>
      <vt:lpstr>Habitat Degradation - Eutrophication</vt:lpstr>
      <vt:lpstr>Bioaccumulation</vt:lpstr>
      <vt:lpstr>Bioaccumulation</vt:lpstr>
      <vt:lpstr>Bioaccumulation - DDT</vt:lpstr>
      <vt:lpstr>Trash Pollution</vt:lpstr>
      <vt:lpstr>Trash Pollution</vt:lpstr>
      <vt:lpstr>Invasive Species</vt:lpstr>
      <vt:lpstr>Invasive Species </vt:lpstr>
      <vt:lpstr>Invasive Species Present in NC</vt:lpstr>
      <vt:lpstr>Invasive Species Present in NC</vt:lpstr>
      <vt:lpstr>Beach Erosion- NC</vt:lpstr>
      <vt:lpstr>Ozone Depletion</vt:lpstr>
      <vt:lpstr>Ozone Depletion</vt:lpstr>
      <vt:lpstr>Ozone Depletion</vt:lpstr>
      <vt:lpstr>Consequences of Loss of Biodiversity</vt:lpstr>
      <vt:lpstr>How to Protect Biodiversity?</vt:lpstr>
    </vt:vector>
  </TitlesOfParts>
  <Company>Harnett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Impact and Improvement</dc:title>
  <dc:creator>HCS</dc:creator>
  <cp:lastModifiedBy>Shannon Atkins</cp:lastModifiedBy>
  <cp:revision>29</cp:revision>
  <dcterms:created xsi:type="dcterms:W3CDTF">2013-12-01T23:32:15Z</dcterms:created>
  <dcterms:modified xsi:type="dcterms:W3CDTF">2016-05-18T15:35:03Z</dcterms:modified>
</cp:coreProperties>
</file>