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0" r:id="rId4"/>
    <p:sldId id="279" r:id="rId5"/>
    <p:sldId id="280" r:id="rId6"/>
    <p:sldId id="258" r:id="rId7"/>
    <p:sldId id="264" r:id="rId8"/>
    <p:sldId id="265" r:id="rId9"/>
    <p:sldId id="272" r:id="rId10"/>
    <p:sldId id="262" r:id="rId11"/>
    <p:sldId id="263" r:id="rId12"/>
    <p:sldId id="267" r:id="rId13"/>
    <p:sldId id="268" r:id="rId14"/>
    <p:sldId id="275" r:id="rId15"/>
    <p:sldId id="283" r:id="rId16"/>
    <p:sldId id="273" r:id="rId17"/>
  </p:sldIdLst>
  <p:sldSz cx="9144000" cy="6858000" type="screen4x3"/>
  <p:notesSz cx="7008813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 autoAdjust="0"/>
    <p:restoredTop sz="94658" autoAdjust="0"/>
  </p:normalViewPr>
  <p:slideViewPr>
    <p:cSldViewPr>
      <p:cViewPr varScale="1">
        <p:scale>
          <a:sx n="71" d="100"/>
          <a:sy n="71" d="100"/>
        </p:scale>
        <p:origin x="-112" y="-7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EF6D85-D1AA-4984-9DE0-67602A931A5D}" type="datetimeFigureOut">
              <a:rPr lang="en-US"/>
              <a:pPr/>
              <a:t>1/19/15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970313-0BB3-4D7B-9C13-9A1605BC1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90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+mn-ea"/>
              <a:cs typeface="Arial Unicode MS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+mn-ea"/>
              <a:cs typeface="Arial Unicode MS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+mn-ea"/>
              <a:cs typeface="Arial Unicode MS" charset="0"/>
            </a:endParaRPr>
          </a:p>
        </p:txBody>
      </p:sp>
      <p:sp>
        <p:nvSpPr>
          <p:cNvPr id="235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ea typeface="+mn-ea"/>
              <a:cs typeface="Arial Unicode M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829675"/>
            <a:ext cx="30368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4A2A6E94-A165-44AC-9473-2BE7A3382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7057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EAE118A-87AD-41EE-8C6E-C02BAB3935F2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769FAB9-5EF5-4B86-BB97-B8816492E27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67FFDA1-1CEE-4144-9EFE-984B420067F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555A56D-35E8-4251-97B2-45AA124AC803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171EF9B-D3B8-4C15-9D5A-625EBC460AD4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4168BD5-D201-420C-BA24-E18A4BB959ED}" type="slidenum">
              <a:rPr lang="en-US" sz="1200">
                <a:solidFill>
                  <a:srgbClr val="000000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CED6778-E6CE-4DEF-8FBF-944EB1A005A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47ADCA-A622-4DA6-9ED6-955D87597D43}" type="slidenum">
              <a:rPr lang="en-US" sz="1200">
                <a:solidFill>
                  <a:srgbClr val="000000"/>
                </a:solidFill>
              </a:rPr>
              <a:pPr algn="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602CBCF-ED8A-4BFB-AAA0-F5376B82B96C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9AFEE9E-4F33-473A-BD7A-F003013206D9}" type="slidenum">
              <a:rPr lang="en-US" smtClean="0"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7849-3E40-43E2-852F-B1EEA6CA3DB2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A725-7EFE-4D5C-B6F0-F96D215C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CAF8-5597-4A5E-B833-1B1F0D6F20BA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1AC0-31AD-4E18-AECD-5CA9625C2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3EAB-E3F9-4AC7-B9A6-AF962FAD9DBC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B6EE-8E8A-4913-AF1E-FD106010C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08813" cy="1293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354C-C6D0-4FB9-81C1-50C5F3CF2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869F-502F-4759-8D21-C4530FB04F7C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0834-5B2C-426B-AB84-3BB91D0A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A7F-55A5-4812-AE79-9A965CC0AAC7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FBC-D9B1-454A-BDC1-766D11EF6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3B3F-C268-482D-9CE4-83390BF644AA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9DED-936F-4E56-AEE0-C77F973A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1D37-CC5D-48A2-BE87-F0704B2629A3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25A30-B38C-4586-9E2A-EE2746E4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082C-A297-4F75-84F9-FD1208B715F1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F0B-1EC6-4680-ACA9-00FEE446C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5865-5335-4EB1-BB5B-7E0127D2B979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DC0A-9BE5-427D-9D66-C3F4A9E9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1BDE-42B4-43E3-8666-D70441D44AC2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D2B3-F4FE-4F11-9884-0F99551E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C0D6-9D08-43A2-A8CD-D8C8178F67BC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3BFB-8106-4574-B405-733857057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6451CEC-D5F8-4A86-98FF-9478068B034A}" type="datetimeFigureOut">
              <a:rPr lang="en-US"/>
              <a:pPr>
                <a:defRPr/>
              </a:pPr>
              <a:t>1/19/15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B7AA7CE-8EC1-4FDE-83D1-316CCF83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33" r:id="rId9"/>
    <p:sldLayoutId id="2147483724" r:id="rId10"/>
    <p:sldLayoutId id="2147483723" r:id="rId11"/>
    <p:sldLayoutId id="21474837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Lipids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30650"/>
            <a:ext cx="6400800" cy="1752600"/>
          </a:xfrm>
          <a:noFill/>
        </p:spPr>
        <p:txBody>
          <a:bodyPr lIns="0" tIns="0" rIns="0" bIns="0" anchor="ctr"/>
          <a:lstStyle/>
          <a:p>
            <a:pPr marL="0" indent="0" algn="ctr" eaLnBrk="1" hangingPunct="1"/>
            <a:r>
              <a:rPr lang="en-US" dirty="0" smtClean="0"/>
              <a:t>Fats, Oils, Steroids, and Waxes</a:t>
            </a:r>
          </a:p>
        </p:txBody>
      </p:sp>
      <p:pic>
        <p:nvPicPr>
          <p:cNvPr id="29698" name="Picture 2" descr="Explain the Effects of Eating at Fast Food Restaur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90600"/>
            <a:ext cx="4223173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 err="1">
                <a:solidFill>
                  <a:srgbClr val="1C1C34"/>
                </a:solidFill>
              </a:rPr>
              <a:t>Phospholipid</a:t>
            </a:r>
            <a:r>
              <a:rPr lang="en-US" sz="2800" b="1" dirty="0">
                <a:solidFill>
                  <a:srgbClr val="1C1C34"/>
                </a:solidFill>
              </a:rPr>
              <a:t> structure</a:t>
            </a:r>
          </a:p>
          <a:p>
            <a:pPr marL="741363" lvl="1" indent="-284163" eaLnBrk="1" hangingPunct="1">
              <a:spcBef>
                <a:spcPts val="725"/>
              </a:spcBef>
              <a:buClr>
                <a:srgbClr val="DDDDDD"/>
              </a:buClr>
              <a:buSzPct val="7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900" b="1" dirty="0">
                <a:solidFill>
                  <a:srgbClr val="1C1C34"/>
                </a:solidFill>
              </a:rPr>
              <a:t>Phosphate molecule forms a </a:t>
            </a:r>
            <a:r>
              <a:rPr lang="en-US" sz="2900" b="1" dirty="0">
                <a:solidFill>
                  <a:srgbClr val="FF0000"/>
                </a:solidFill>
              </a:rPr>
              <a:t>hydrophilic</a:t>
            </a:r>
            <a:r>
              <a:rPr lang="en-US" sz="2900" b="1" dirty="0">
                <a:solidFill>
                  <a:srgbClr val="1C1C34"/>
                </a:solidFill>
              </a:rPr>
              <a:t> (water loving) head</a:t>
            </a:r>
          </a:p>
          <a:p>
            <a:pPr marL="741363" lvl="1" indent="-284163" eaLnBrk="1" hangingPunct="1">
              <a:spcBef>
                <a:spcPts val="725"/>
              </a:spcBef>
              <a:buClr>
                <a:srgbClr val="DDDDDD"/>
              </a:buClr>
              <a:buSzPct val="70000"/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900" b="1" dirty="0">
                <a:solidFill>
                  <a:srgbClr val="1C1C34"/>
                </a:solidFill>
              </a:rPr>
              <a:t>Fatty acid molecules make </a:t>
            </a:r>
            <a:r>
              <a:rPr lang="en-US" sz="2900" b="1" dirty="0" smtClean="0">
                <a:solidFill>
                  <a:srgbClr val="1C1C34"/>
                </a:solidFill>
              </a:rPr>
              <a:t>up </a:t>
            </a:r>
            <a:r>
              <a:rPr lang="en-US" sz="2900" b="1" dirty="0">
                <a:solidFill>
                  <a:srgbClr val="FF0000"/>
                </a:solidFill>
              </a:rPr>
              <a:t>hydrophobic  </a:t>
            </a:r>
            <a:r>
              <a:rPr lang="en-US" sz="2900" b="1" dirty="0">
                <a:solidFill>
                  <a:schemeClr val="tx1"/>
                </a:solidFill>
              </a:rPr>
              <a:t>tails</a:t>
            </a:r>
            <a:endParaRPr lang="en-US" sz="2900" b="1" dirty="0">
              <a:solidFill>
                <a:srgbClr val="1C1C34"/>
              </a:solidFill>
            </a:endParaRP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228600" y="3124200"/>
            <a:ext cx="7924800" cy="3429000"/>
            <a:chOff x="0" y="1296"/>
            <a:chExt cx="5598" cy="2719"/>
          </a:xfrm>
        </p:grpSpPr>
        <p:grpSp>
          <p:nvGrpSpPr>
            <p:cNvPr id="15364" name="Group 3"/>
            <p:cNvGrpSpPr>
              <a:grpSpLocks/>
            </p:cNvGrpSpPr>
            <p:nvPr/>
          </p:nvGrpSpPr>
          <p:grpSpPr bwMode="auto">
            <a:xfrm>
              <a:off x="0" y="1296"/>
              <a:ext cx="5598" cy="2719"/>
              <a:chOff x="0" y="1296"/>
              <a:chExt cx="5598" cy="2719"/>
            </a:xfrm>
          </p:grpSpPr>
          <p:pic>
            <p:nvPicPr>
              <p:cNvPr id="1536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76" y="1361"/>
                <a:ext cx="3998" cy="245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0" y="1296"/>
                <a:ext cx="5598" cy="2719"/>
                <a:chOff x="0" y="1296"/>
                <a:chExt cx="5598" cy="2719"/>
              </a:xfrm>
            </p:grpSpPr>
            <p:sp>
              <p:nvSpPr>
                <p:cNvPr id="1536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724" y="1493"/>
                  <a:ext cx="294" cy="1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  <a:latin typeface="Comic Sans MS" pitchFamily="66" charset="0"/>
                    </a:rPr>
                    <a:t>2</a:t>
                  </a:r>
                </a:p>
              </p:txBody>
            </p:sp>
            <p:sp>
              <p:nvSpPr>
                <p:cNvPr id="1536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8" y="1640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02" y="1759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P</a:t>
                  </a:r>
                </a:p>
              </p:txBody>
            </p:sp>
            <p:sp>
              <p:nvSpPr>
                <p:cNvPr id="1537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543" y="1761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53" y="1762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02" y="1886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712" y="2013"/>
                  <a:ext cx="294" cy="1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  <a:latin typeface="Comic Sans MS" pitchFamily="66" charset="0"/>
                    </a:rPr>
                    <a:t>2</a:t>
                  </a:r>
                </a:p>
              </p:txBody>
            </p:sp>
            <p:sp>
              <p:nvSpPr>
                <p:cNvPr id="1537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91" y="2015"/>
                  <a:ext cx="251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CH</a:t>
                  </a:r>
                </a:p>
              </p:txBody>
            </p:sp>
            <p:sp>
              <p:nvSpPr>
                <p:cNvPr id="1537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30" y="2004"/>
                  <a:ext cx="272" cy="1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  <a:latin typeface="Comic Sans MS" pitchFamily="66" charset="0"/>
                    </a:rPr>
                    <a:t>2</a:t>
                  </a:r>
                </a:p>
              </p:txBody>
            </p:sp>
            <p:sp>
              <p:nvSpPr>
                <p:cNvPr id="1537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472" y="2144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91" y="2144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7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190" y="2299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</a:t>
                  </a:r>
                </a:p>
              </p:txBody>
            </p:sp>
            <p:sp>
              <p:nvSpPr>
                <p:cNvPr id="1538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69" y="2301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8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72" y="2300"/>
                  <a:ext cx="226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</a:t>
                  </a:r>
                </a:p>
              </p:txBody>
            </p:sp>
            <p:sp>
              <p:nvSpPr>
                <p:cNvPr id="1538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56" y="2299"/>
                  <a:ext cx="225" cy="1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O</a:t>
                  </a:r>
                </a:p>
              </p:txBody>
            </p:sp>
            <p:sp>
              <p:nvSpPr>
                <p:cNvPr id="1538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61" y="1682"/>
                  <a:ext cx="649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latin typeface="Comic Sans MS" pitchFamily="66" charset="0"/>
                    </a:rPr>
                    <a:t>Phosphate</a:t>
                  </a:r>
                </a:p>
              </p:txBody>
            </p:sp>
            <p:sp>
              <p:nvSpPr>
                <p:cNvPr id="153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70" y="2040"/>
                  <a:ext cx="544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latin typeface="Comic Sans MS" pitchFamily="66" charset="0"/>
                    </a:rPr>
                    <a:t>Glycerol</a:t>
                  </a:r>
                </a:p>
              </p:txBody>
            </p:sp>
            <p:sp>
              <p:nvSpPr>
                <p:cNvPr id="1538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814" y="3825"/>
                  <a:ext cx="1150" cy="17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(a) Structural formula</a:t>
                  </a:r>
                </a:p>
              </p:txBody>
            </p:sp>
            <p:sp>
              <p:nvSpPr>
                <p:cNvPr id="1538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07" y="3783"/>
                  <a:ext cx="1177" cy="17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(b) Space-filling model</a:t>
                  </a:r>
                </a:p>
              </p:txBody>
            </p:sp>
            <p:sp>
              <p:nvSpPr>
                <p:cNvPr id="1538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472" y="2819"/>
                  <a:ext cx="706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latin typeface="Comic Sans MS" pitchFamily="66" charset="0"/>
                    </a:rPr>
                    <a:t>Fatty acids</a:t>
                  </a:r>
                </a:p>
              </p:txBody>
            </p:sp>
            <p:sp>
              <p:nvSpPr>
                <p:cNvPr id="1538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651" y="3717"/>
                  <a:ext cx="867" cy="28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(c) Phospholipid </a:t>
                  </a:r>
                </a:p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symbol</a:t>
                  </a:r>
                </a:p>
              </p:txBody>
            </p:sp>
            <p:sp>
              <p:nvSpPr>
                <p:cNvPr id="15389" name="Text Box 2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36" y="3194"/>
                  <a:ext cx="926" cy="17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Hydrophobic tails</a:t>
                  </a:r>
                </a:p>
              </p:txBody>
            </p:sp>
            <p:sp>
              <p:nvSpPr>
                <p:cNvPr id="1539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010" y="3147"/>
                  <a:ext cx="545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Hydrophilic</a:t>
                  </a:r>
                </a:p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head</a:t>
                  </a:r>
                </a:p>
              </p:txBody>
            </p:sp>
            <p:sp>
              <p:nvSpPr>
                <p:cNvPr id="15391" name="Line 29"/>
                <p:cNvSpPr>
                  <a:spLocks noChangeShapeType="1"/>
                </p:cNvSpPr>
                <p:nvPr/>
              </p:nvSpPr>
              <p:spPr bwMode="auto">
                <a:xfrm>
                  <a:off x="4892" y="3231"/>
                  <a:ext cx="158" cy="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008" y="3366"/>
                  <a:ext cx="590" cy="25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Hydrophobic</a:t>
                  </a:r>
                </a:p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tails         </a:t>
                  </a:r>
                </a:p>
              </p:txBody>
            </p:sp>
            <p:sp>
              <p:nvSpPr>
                <p:cNvPr id="15393" name="Line 31"/>
                <p:cNvSpPr>
                  <a:spLocks noChangeShapeType="1"/>
                </p:cNvSpPr>
                <p:nvPr/>
              </p:nvSpPr>
              <p:spPr bwMode="auto">
                <a:xfrm>
                  <a:off x="4900" y="3446"/>
                  <a:ext cx="124" cy="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831" y="3444"/>
                  <a:ext cx="193" cy="80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939" y="1703"/>
                  <a:ext cx="166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spcBef>
                      <a:spcPts val="875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latin typeface="Comic Sans MS" pitchFamily="66" charset="0"/>
                    </a:rPr>
                    <a:t>–</a:t>
                  </a:r>
                </a:p>
              </p:txBody>
            </p:sp>
            <p:sp>
              <p:nvSpPr>
                <p:cNvPr id="15396" name="Text Box 34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62" y="1702"/>
                  <a:ext cx="892" cy="17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200" b="1">
                      <a:solidFill>
                        <a:srgbClr val="000000"/>
                      </a:solidFill>
                      <a:latin typeface="Comic Sans MS" pitchFamily="66" charset="0"/>
                    </a:rPr>
                    <a:t>Hydrophilic head</a:t>
                  </a:r>
                </a:p>
              </p:txBody>
            </p:sp>
            <p:sp>
              <p:nvSpPr>
                <p:cNvPr id="1539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27" y="1351"/>
                  <a:ext cx="275" cy="16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000">
                      <a:solidFill>
                        <a:srgbClr val="000000"/>
                      </a:solidFill>
                      <a:latin typeface="Comic Sans MS" pitchFamily="66" charset="0"/>
                    </a:rPr>
                    <a:t>CH</a:t>
                  </a:r>
                  <a:r>
                    <a:rPr lang="en-US" sz="1000" baseline="-25000">
                      <a:solidFill>
                        <a:srgbClr val="000000"/>
                      </a:solidFill>
                      <a:latin typeface="Comic Sans MS" pitchFamily="66" charset="0"/>
                    </a:rPr>
                    <a:t>2</a:t>
                  </a:r>
                </a:p>
              </p:txBody>
            </p:sp>
            <p:sp>
              <p:nvSpPr>
                <p:cNvPr id="1539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83" y="1381"/>
                  <a:ext cx="490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>
                      <a:solidFill>
                        <a:srgbClr val="000000"/>
                      </a:solidFill>
                      <a:latin typeface="Comic Sans MS" pitchFamily="66" charset="0"/>
                    </a:rPr>
                    <a:t>Choline</a:t>
                  </a:r>
                </a:p>
              </p:txBody>
            </p:sp>
            <p:sp>
              <p:nvSpPr>
                <p:cNvPr id="153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023" y="1296"/>
                  <a:ext cx="174" cy="20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spcBef>
                      <a:spcPts val="938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500">
                      <a:solidFill>
                        <a:srgbClr val="000000"/>
                      </a:solidFill>
                      <a:latin typeface="Comic Sans MS" pitchFamily="66" charset="0"/>
                    </a:rPr>
                    <a:t>+</a:t>
                  </a:r>
                </a:p>
              </p:txBody>
            </p:sp>
            <p:sp>
              <p:nvSpPr>
                <p:cNvPr id="1540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0" y="3824"/>
                  <a:ext cx="801" cy="19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2160" tIns="46080" rIns="92160" bIns="46080" anchor="ctr">
                  <a:spAutoFit/>
                </a:bodyPr>
                <a:lstStyle/>
                <a:p>
                  <a:pPr algn="ctr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400" b="1">
                      <a:solidFill>
                        <a:srgbClr val="000000"/>
                      </a:solidFill>
                      <a:latin typeface="Comic Sans MS" pitchFamily="66" charset="0"/>
                    </a:rPr>
                    <a:t>Figure 5.13 </a:t>
                  </a:r>
                </a:p>
              </p:txBody>
            </p:sp>
          </p:grpSp>
        </p:grpSp>
        <p:sp>
          <p:nvSpPr>
            <p:cNvPr id="15365" name="Text Box 39"/>
            <p:cNvSpPr txBox="1">
              <a:spLocks noChangeArrowheads="1"/>
            </p:cNvSpPr>
            <p:nvPr/>
          </p:nvSpPr>
          <p:spPr bwMode="auto">
            <a:xfrm>
              <a:off x="2005" y="1383"/>
              <a:ext cx="433" cy="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2160" tIns="46080" rIns="92160" bIns="46080" anchor="ctr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000">
                  <a:solidFill>
                    <a:srgbClr val="000000"/>
                  </a:solidFill>
                  <a:latin typeface="Comic Sans MS" pitchFamily="66" charset="0"/>
                </a:rPr>
                <a:t>N(CH</a:t>
              </a:r>
              <a:r>
                <a:rPr lang="en-US" sz="1000" baseline="-250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  <a:r>
                <a:rPr lang="en-US" sz="1000">
                  <a:solidFill>
                    <a:srgbClr val="000000"/>
                  </a:solidFill>
                  <a:latin typeface="Comic Sans MS" pitchFamily="66" charset="0"/>
                </a:rPr>
                <a:t>)</a:t>
              </a:r>
              <a:r>
                <a:rPr lang="en-US" sz="1000" baseline="-25000">
                  <a:solidFill>
                    <a:srgbClr val="000000"/>
                  </a:solidFill>
                  <a:latin typeface="Comic Sans MS" pitchFamily="66" charset="0"/>
                </a:rPr>
                <a:t>3</a:t>
              </a: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219200" y="533400"/>
            <a:ext cx="746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1C1C34"/>
                </a:solidFill>
              </a:rPr>
              <a:t>Phospholipids create the structure of cell membranes</a:t>
            </a:r>
          </a:p>
          <a:p>
            <a:pPr marL="741363" lvl="1" indent="-284163" eaLnBrk="1" hangingPunct="1">
              <a:spcBef>
                <a:spcPts val="625"/>
              </a:spcBef>
              <a:buClr>
                <a:srgbClr val="DDDDDD"/>
              </a:buClr>
              <a:buSzPct val="7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dirty="0">
                <a:solidFill>
                  <a:srgbClr val="1C1C34"/>
                </a:solidFill>
              </a:rPr>
              <a:t>2 layers of phospholipids</a:t>
            </a:r>
          </a:p>
          <a:p>
            <a:pPr marL="741363" lvl="1" indent="-284163" eaLnBrk="1" hangingPunct="1">
              <a:spcBef>
                <a:spcPts val="625"/>
              </a:spcBef>
              <a:buClr>
                <a:srgbClr val="DDDDDD"/>
              </a:buClr>
              <a:buSzPct val="7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dirty="0">
                <a:solidFill>
                  <a:srgbClr val="1C1C34"/>
                </a:solidFill>
              </a:rPr>
              <a:t>Phosphates face out – interact with water</a:t>
            </a:r>
          </a:p>
          <a:p>
            <a:pPr marL="741363" lvl="1" indent="-284163" eaLnBrk="1" hangingPunct="1">
              <a:spcBef>
                <a:spcPts val="625"/>
              </a:spcBef>
              <a:buClr>
                <a:srgbClr val="DDDDDD"/>
              </a:buClr>
              <a:buSzPct val="7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dirty="0">
                <a:solidFill>
                  <a:srgbClr val="1C1C34"/>
                </a:solidFill>
              </a:rPr>
              <a:t>Lipid tails make a middle layer that repels</a:t>
            </a:r>
          </a:p>
          <a:p>
            <a:pPr marL="741363" lvl="1" indent="-284163" eaLnBrk="1" hangingPunct="1">
              <a:spcBef>
                <a:spcPts val="625"/>
              </a:spcBef>
              <a:buClr>
                <a:srgbClr val="DDDDDD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dirty="0">
                <a:solidFill>
                  <a:srgbClr val="1C1C34"/>
                </a:solidFill>
              </a:rPr>
              <a:t>    water</a:t>
            </a:r>
          </a:p>
          <a:p>
            <a:pPr marL="741363" lvl="1" indent="-284163" eaLnBrk="1" hangingPunct="1">
              <a:spcBef>
                <a:spcPts val="625"/>
              </a:spcBef>
              <a:buClr>
                <a:srgbClr val="DDDDDD"/>
              </a:buClr>
              <a:buSzPct val="140000"/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b="1" dirty="0">
                <a:solidFill>
                  <a:srgbClr val="1C1C34"/>
                </a:solidFill>
              </a:rPr>
              <a:t>Phospholipids separate the contents of the cell from it’s surrounding environment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500063" y="4068763"/>
            <a:ext cx="5868987" cy="2789237"/>
            <a:chOff x="244" y="1440"/>
            <a:chExt cx="3697" cy="1757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" y="1440"/>
              <a:ext cx="3274" cy="16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667" y="1486"/>
              <a:ext cx="1920" cy="1376"/>
              <a:chOff x="667" y="1486"/>
              <a:chExt cx="1920" cy="1376"/>
            </a:xfrm>
          </p:grpSpPr>
          <p:sp>
            <p:nvSpPr>
              <p:cNvPr id="16392" name="Text Box 5"/>
              <p:cNvSpPr txBox="1">
                <a:spLocks noChangeArrowheads="1"/>
              </p:cNvSpPr>
              <p:nvPr/>
            </p:nvSpPr>
            <p:spPr bwMode="auto">
              <a:xfrm>
                <a:off x="667" y="1525"/>
                <a:ext cx="808" cy="3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itchFamily="66" charset="0"/>
                  </a:rPr>
                  <a:t>Hydrophilic</a:t>
                </a:r>
              </a:p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heads        </a:t>
                </a:r>
                <a:endParaRPr lang="en-US" sz="16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393" name="Text Box 6"/>
              <p:cNvSpPr txBox="1">
                <a:spLocks noChangeArrowheads="1"/>
              </p:cNvSpPr>
              <p:nvPr/>
            </p:nvSpPr>
            <p:spPr bwMode="auto">
              <a:xfrm>
                <a:off x="2103" y="1486"/>
                <a:ext cx="472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 dirty="0">
                    <a:solidFill>
                      <a:srgbClr val="000000"/>
                    </a:solidFill>
                    <a:latin typeface="Comic Sans MS" pitchFamily="66" charset="0"/>
                  </a:rPr>
                  <a:t>WATER</a:t>
                </a:r>
              </a:p>
            </p:txBody>
          </p:sp>
          <p:sp>
            <p:nvSpPr>
              <p:cNvPr id="16394" name="Text Box 7"/>
              <p:cNvSpPr txBox="1">
                <a:spLocks noChangeArrowheads="1"/>
              </p:cNvSpPr>
              <p:nvPr/>
            </p:nvSpPr>
            <p:spPr bwMode="auto">
              <a:xfrm>
                <a:off x="2115" y="2689"/>
                <a:ext cx="472" cy="17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2160" tIns="46080" rIns="92160" bIns="46080" anchor="ctr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200">
                    <a:solidFill>
                      <a:srgbClr val="000000"/>
                    </a:solidFill>
                    <a:latin typeface="Comic Sans MS" pitchFamily="66" charset="0"/>
                  </a:rPr>
                  <a:t>WATER</a:t>
                </a:r>
              </a:p>
            </p:txBody>
          </p:sp>
          <p:sp>
            <p:nvSpPr>
              <p:cNvPr id="16395" name="Text Box 8"/>
              <p:cNvSpPr txBox="1">
                <a:spLocks noChangeArrowheads="1"/>
              </p:cNvSpPr>
              <p:nvPr/>
            </p:nvSpPr>
            <p:spPr bwMode="auto">
              <a:xfrm>
                <a:off x="667" y="2195"/>
                <a:ext cx="1220" cy="36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2160" tIns="46080" rIns="92160" bIns="46080" anchor="ctr">
                <a:spAutoFit/>
              </a:bodyPr>
              <a:lstStyle/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itchFamily="66" charset="0"/>
                  </a:rPr>
                  <a:t>Hydrophobic</a:t>
                </a:r>
              </a:p>
              <a:p>
                <a:pPr algn="ctr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600" dirty="0" smtClean="0">
                    <a:solidFill>
                      <a:srgbClr val="000000"/>
                    </a:solidFill>
                    <a:latin typeface="Comic Sans MS" pitchFamily="66" charset="0"/>
                  </a:rPr>
                  <a:t>tails              </a:t>
                </a:r>
                <a:endParaRPr lang="en-US" sz="1600" dirty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391" name="Text Box 9"/>
            <p:cNvSpPr txBox="1">
              <a:spLocks noChangeArrowheads="1"/>
            </p:cNvSpPr>
            <p:nvPr/>
          </p:nvSpPr>
          <p:spPr bwMode="auto">
            <a:xfrm>
              <a:off x="244" y="3005"/>
              <a:ext cx="11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 anchor="ctr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4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495800"/>
            <a:ext cx="2286000" cy="173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95400" y="618887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mic Sans MS" pitchFamily="66" charset="0"/>
              </a:rPr>
              <a:t>Hydrophilic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heads         </a:t>
            </a:r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1295400"/>
          </a:xfrm>
          <a:prstGeom prst="rect">
            <a:avLst/>
          </a:prstGeom>
          <a:gradFill rotWithShape="0">
            <a:gsLst>
              <a:gs pos="0">
                <a:srgbClr val="E9E9E9"/>
              </a:gs>
              <a:gs pos="100000">
                <a:srgbClr val="F8F8F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900" b="1">
                <a:solidFill>
                  <a:srgbClr val="1C1C34"/>
                </a:solidFill>
              </a:rPr>
              <a:t>Lipids- Cholesterol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7543800" cy="1633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lvl="1" indent="0">
              <a:buFont typeface="Arial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Four fused </a:t>
            </a:r>
            <a:r>
              <a:rPr lang="en-US" sz="2000" b="1" dirty="0">
                <a:solidFill>
                  <a:srgbClr val="000000"/>
                </a:solidFill>
              </a:rPr>
              <a:t>rings of carbon</a:t>
            </a:r>
          </a:p>
          <a:p>
            <a:pPr marL="465138" lvl="1" indent="-7938">
              <a:buFont typeface="Arial" charset="0"/>
              <a:buChar char="•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Is a component </a:t>
            </a:r>
            <a:r>
              <a:rPr lang="en-US" sz="2000" b="1" dirty="0">
                <a:solidFill>
                  <a:srgbClr val="000000"/>
                </a:solidFill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</a:rPr>
              <a:t>the cell </a:t>
            </a:r>
            <a:r>
              <a:rPr lang="en-US" sz="2000" b="1" dirty="0">
                <a:solidFill>
                  <a:srgbClr val="000000"/>
                </a:solidFill>
              </a:rPr>
              <a:t>membrane – adds to  the integrity </a:t>
            </a:r>
            <a:r>
              <a:rPr lang="en-US" sz="2000" b="1" dirty="0" smtClean="0">
                <a:solidFill>
                  <a:srgbClr val="000000"/>
                </a:solidFill>
              </a:rPr>
              <a:t>(structure) of the </a:t>
            </a:r>
            <a:r>
              <a:rPr lang="en-US" sz="2000" b="1" dirty="0">
                <a:solidFill>
                  <a:srgbClr val="000000"/>
                </a:solidFill>
              </a:rPr>
              <a:t>membrane </a:t>
            </a:r>
          </a:p>
          <a:p>
            <a:pPr marL="457200" lvl="1" inden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buClrTx/>
              <a:buSz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657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9" descr="C:\Users\Tom\Pictures\Cholesterol in the Memebrane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0738" y="3276600"/>
            <a:ext cx="4513262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8382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FF0000"/>
                </a:solidFill>
              </a:rPr>
              <a:t>Steroids</a:t>
            </a:r>
            <a:r>
              <a:rPr lang="en-US" sz="3600" dirty="0" smtClean="0"/>
              <a:t>: Lipids that act as </a:t>
            </a:r>
            <a:r>
              <a:rPr lang="en-US" sz="3600" dirty="0" smtClean="0">
                <a:solidFill>
                  <a:srgbClr val="FF0000"/>
                </a:solidFill>
              </a:rPr>
              <a:t>Hormones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5410200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Cholesterol used to make steroids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Hormones</a:t>
            </a:r>
            <a:r>
              <a:rPr lang="en-US" sz="2400" dirty="0" smtClean="0"/>
              <a:t> </a:t>
            </a:r>
            <a:r>
              <a:rPr lang="en-US" sz="2400" b="1" dirty="0" smtClean="0"/>
              <a:t>are chemical messengers</a:t>
            </a:r>
            <a:endParaRPr lang="en-US" sz="18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>
                <a:schemeClr val="bg2"/>
              </a:buClr>
              <a:buSzPct val="12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	- produced in one part of the body, they travel to and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	  cause changes in another part of the body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 smtClean="0"/>
              <a:t>	- </a:t>
            </a:r>
            <a:r>
              <a:rPr lang="en-US" sz="2400" b="1" dirty="0" smtClean="0"/>
              <a:t>Hormones control: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growth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development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tissue function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sexual function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the way our bodies use food,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	   the reaction of our bodies to emergencies,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1" dirty="0" smtClean="0"/>
              <a:t>          mood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/>
              <a:t>        - examples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/>
              <a:t>         	estrogen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/>
              <a:t>         	testosterone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1" dirty="0" smtClean="0"/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b="1" dirty="0" smtClean="0"/>
              <a:t>						    </a:t>
            </a:r>
            <a:r>
              <a:rPr lang="en-US" sz="1200" b="1" dirty="0" smtClean="0"/>
              <a:t>Estrogen		                   Testosterone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200" b="1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95400"/>
            <a:ext cx="2971800" cy="394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1" name="Picture 7" descr="TestosteroneStru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257800"/>
            <a:ext cx="1752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Estron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600"/>
            <a:ext cx="1752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3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8" dur="500"/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3" dur="500"/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6" dur="500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9" dur="500"/>
                                        <p:tgtEl>
                                          <p:spTgt spid="153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dirty="0" smtClean="0"/>
              <a:t>Waxes-Lipids that repel water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   - found on the surface of leaves…why?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   - found on animal hair to keep it pliable (bendable)</a:t>
            </a:r>
          </a:p>
          <a:p>
            <a:pPr marL="404813" indent="-404813" eaLnBrk="1" hangingPunct="1">
              <a:buFont typeface="Wingdings 2" pitchFamily="18" charset="2"/>
              <a:buNone/>
              <a:defRPr/>
            </a:pPr>
            <a:r>
              <a:rPr lang="en-US" dirty="0" smtClean="0"/>
              <a:t>   - found on the feathers of water birds to prevent them from becoming waterlogged (waterproofing)</a:t>
            </a:r>
          </a:p>
        </p:txBody>
      </p:sp>
      <p:pic>
        <p:nvPicPr>
          <p:cNvPr id="21508" name="Picture 4" descr="C:\Users\Tom\Pictures\feeding-mallard-ducks_735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86200"/>
            <a:ext cx="3581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8839200" cy="895350"/>
          </a:xfrm>
        </p:spPr>
        <p:txBody>
          <a:bodyPr/>
          <a:lstStyle/>
          <a:p>
            <a:r>
              <a:rPr lang="en-US" sz="4400" dirty="0" smtClean="0"/>
              <a:t>Tests to detect the presence of lipids…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76800" cy="49529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Grease spot test </a:t>
            </a:r>
            <a:r>
              <a:rPr lang="en-US" dirty="0" smtClean="0"/>
              <a:t>– Place substance on brown paper bag.  Allow spots to dry, if lipid is present a translucent spot will be left behind.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500" smtClean="0"/>
              <a:t> Flashcards for Your Learning Pleasure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lipid basics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saturated fatty acids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unsaturated fatty acids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hydrophobic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hydrophilic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fats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oils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phospholipids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myelin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cholesterol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steroids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hormones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waxes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Lipids are made mostly from carbon and hydrogen</a:t>
            </a:r>
          </a:p>
          <a:p>
            <a:r>
              <a:rPr lang="en-US" dirty="0" smtClean="0"/>
              <a:t>They are </a:t>
            </a:r>
            <a:r>
              <a:rPr lang="en-US" dirty="0" smtClean="0">
                <a:solidFill>
                  <a:srgbClr val="FF0000"/>
                </a:solidFill>
              </a:rPr>
              <a:t>hydrophobic </a:t>
            </a:r>
            <a:r>
              <a:rPr lang="en-US" dirty="0" smtClean="0"/>
              <a:t>and don’t dissolve in water (insoluble)</a:t>
            </a:r>
          </a:p>
          <a:p>
            <a:r>
              <a:rPr lang="en-US" dirty="0" smtClean="0"/>
              <a:t>Composed of glycerol + fatty acid monomers</a:t>
            </a:r>
          </a:p>
          <a:p>
            <a:r>
              <a:rPr lang="en-US" dirty="0" smtClean="0"/>
              <a:t>Most common lipids are fats, oils, and waxes</a:t>
            </a:r>
          </a:p>
        </p:txBody>
      </p:sp>
      <p:pic>
        <p:nvPicPr>
          <p:cNvPr id="1026" name="Picture 2" descr="http://ww2.valdosta.edu/%7Egange/DSC0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0"/>
            <a:ext cx="3133725" cy="4695825"/>
          </a:xfrm>
          <a:prstGeom prst="rect">
            <a:avLst/>
          </a:prstGeom>
          <a:noFill/>
        </p:spPr>
      </p:pic>
      <p:pic>
        <p:nvPicPr>
          <p:cNvPr id="1028" name="Picture 4" descr="http://o.quizlet.com/i/DQsZhKUv6hlTjoSUP3gTHQ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667000" cy="2366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74676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2 types –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saturated</a:t>
            </a:r>
            <a:r>
              <a:rPr lang="en-US" dirty="0" smtClean="0">
                <a:latin typeface="Arial" charset="0"/>
                <a:cs typeface="Arial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unsaturated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- What’s the difference?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 		    -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saturated fatty acids </a:t>
            </a:r>
            <a:r>
              <a:rPr lang="en-US" dirty="0" smtClean="0">
                <a:latin typeface="Arial" charset="0"/>
                <a:cs typeface="Arial" charset="0"/>
              </a:rPr>
              <a:t>contain 		      	      no double bonds between  		                Carbon atoms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                        - </a:t>
            </a:r>
            <a:r>
              <a:rPr lang="en-US" sz="2000" dirty="0" smtClean="0">
                <a:latin typeface="Arial" charset="0"/>
                <a:cs typeface="Arial" charset="0"/>
              </a:rPr>
              <a:t>holds the maximum # of H atoms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			     (</a:t>
            </a:r>
            <a:r>
              <a:rPr lang="en-US" sz="2000" b="1" i="1" dirty="0" smtClean="0">
                <a:latin typeface="Arial" charset="0"/>
                <a:cs typeface="Arial" charset="0"/>
              </a:rPr>
              <a:t>saturated </a:t>
            </a:r>
            <a:r>
              <a:rPr lang="en-US" sz="2000" dirty="0" smtClean="0">
                <a:latin typeface="Arial" charset="0"/>
                <a:cs typeface="Arial" charset="0"/>
              </a:rPr>
              <a:t>with hydrogen)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	 		    -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unsaturated fatty acids </a:t>
            </a:r>
            <a:r>
              <a:rPr lang="en-US" dirty="0" smtClean="0">
                <a:latin typeface="Arial" charset="0"/>
                <a:cs typeface="Arial" charset="0"/>
              </a:rPr>
              <a:t>contain 		     	     double bonds between 			      Carbon atoms 	          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02" name="Picture 2" descr="http://www.fishershypnosis.com/images/unsaturated-fat-vs-saturated-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3810000" cy="3741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Saturated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4343400" cy="4724400"/>
          </a:xfrm>
        </p:spPr>
        <p:txBody>
          <a:bodyPr/>
          <a:lstStyle/>
          <a:p>
            <a:r>
              <a:rPr lang="en-US" dirty="0" smtClean="0"/>
              <a:t>Found in animal products like bacon, whole milk, ice creams, fatty meats</a:t>
            </a:r>
          </a:p>
          <a:p>
            <a:r>
              <a:rPr lang="en-US" dirty="0" smtClean="0"/>
              <a:t>They are a solid at room temperature</a:t>
            </a:r>
          </a:p>
          <a:p>
            <a:r>
              <a:rPr lang="en-US" dirty="0" smtClean="0"/>
              <a:t>Tends to increase the amount of cholesterol in your body, which also increases your risk for heart attack and stroke by clogging arteries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5058" name="Picture 2" descr="http://www.rsu.edu/health-center/healthy-you/2008/images/0908_choleste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2971800" cy="59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Unsaturated 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343400" cy="4389437"/>
          </a:xfrm>
        </p:spPr>
        <p:txBody>
          <a:bodyPr/>
          <a:lstStyle/>
          <a:p>
            <a:r>
              <a:rPr lang="en-US" dirty="0" smtClean="0"/>
              <a:t>Found in plant products like canola oil, avocados, and nuts.</a:t>
            </a:r>
          </a:p>
          <a:p>
            <a:r>
              <a:rPr lang="en-US" dirty="0" smtClean="0"/>
              <a:t>Tends to be a liquid at room temperature</a:t>
            </a:r>
          </a:p>
          <a:p>
            <a:r>
              <a:rPr lang="en-US" dirty="0" smtClean="0"/>
              <a:t>Raises levels of good cholesterol in your body</a:t>
            </a:r>
          </a:p>
        </p:txBody>
      </p:sp>
      <p:pic>
        <p:nvPicPr>
          <p:cNvPr id="46082" name="Picture 2" descr="http://www.cdc.gov/nutrition/images/fats_g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676" y="1255902"/>
            <a:ext cx="4173324" cy="3468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981200"/>
            <a:ext cx="8153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1C1C34"/>
                </a:solidFill>
              </a:rPr>
              <a:t>Fats/Oils – long term energy storage, insulation and protection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1C1C34"/>
                </a:solidFill>
              </a:rPr>
              <a:t>Phospholipids – cell membranes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1C1C34"/>
                </a:solidFill>
              </a:rPr>
              <a:t>Steroids – make hormones (chemical messengers)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b="1" dirty="0">
                <a:solidFill>
                  <a:srgbClr val="1C1C34"/>
                </a:solidFill>
              </a:rPr>
              <a:t>Waxes – waterproofing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DDDDDD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b="1" dirty="0">
              <a:solidFill>
                <a:srgbClr val="1C1C3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Lipids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Types and Functions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82638" y="2057400"/>
            <a:ext cx="32543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534400" cy="1979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>
                <a:solidFill>
                  <a:srgbClr val="6699CC"/>
                </a:solidFill>
              </a:rPr>
              <a:t>  Fats &amp; Oils (triglycerides)- </a:t>
            </a:r>
            <a:r>
              <a:rPr lang="en-US" sz="2800" b="1" dirty="0" smtClean="0">
                <a:solidFill>
                  <a:srgbClr val="6699CC"/>
                </a:solidFill>
              </a:rPr>
              <a:t>provide long </a:t>
            </a:r>
            <a:r>
              <a:rPr lang="en-US" sz="2800" b="1" dirty="0">
                <a:solidFill>
                  <a:srgbClr val="6699CC"/>
                </a:solidFill>
              </a:rPr>
              <a:t>term </a:t>
            </a:r>
            <a:r>
              <a:rPr lang="en-US" sz="2800" b="1" dirty="0" smtClean="0">
                <a:solidFill>
                  <a:srgbClr val="6699CC"/>
                </a:solidFill>
              </a:rPr>
              <a:t>energy </a:t>
            </a:r>
            <a:r>
              <a:rPr lang="en-US" sz="2800" b="1" dirty="0">
                <a:solidFill>
                  <a:srgbClr val="6699CC"/>
                </a:solidFill>
              </a:rPr>
              <a:t>storage</a:t>
            </a:r>
          </a:p>
          <a:p>
            <a:pPr>
              <a:spcBef>
                <a:spcPts val="45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Fat has </a:t>
            </a:r>
            <a:r>
              <a:rPr lang="en-US" dirty="0">
                <a:solidFill>
                  <a:srgbClr val="FF0000"/>
                </a:solidFill>
              </a:rPr>
              <a:t>twice</a:t>
            </a:r>
            <a:r>
              <a:rPr lang="en-US" dirty="0">
                <a:solidFill>
                  <a:srgbClr val="000000"/>
                </a:solidFill>
              </a:rPr>
              <a:t> the calories of carbohydrates.  </a:t>
            </a:r>
          </a:p>
          <a:p>
            <a:pPr marL="457200" lvl="1" indent="0">
              <a:spcBef>
                <a:spcPts val="45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  fat = 9 cal/g        sugar= 4 cal/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spcBef>
                <a:spcPts val="45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The enormous energy is found within the hydrocarbon tails of the fatty acids.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/>
          <a:srcRect t="14999" b="4500"/>
          <a:stretch>
            <a:fillRect/>
          </a:stretch>
        </p:blipFill>
        <p:spPr bwMode="auto">
          <a:xfrm>
            <a:off x="304800" y="3733800"/>
            <a:ext cx="4724400" cy="285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22225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381000"/>
            <a:ext cx="8229600" cy="895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Lipids – Fats and Oils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696913"/>
            <a:ext cx="82296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dirty="0">
                <a:solidFill>
                  <a:srgbClr val="1C1C34"/>
                </a:solidFill>
              </a:rPr>
              <a:t>Body Fat – stores energy, insulates 	  	    and protects the organs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3886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ts val="6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000" b="1" dirty="0">
                <a:solidFill>
                  <a:srgbClr val="1C1C34"/>
                </a:solidFill>
              </a:rPr>
              <a:t>Excess energy </a:t>
            </a:r>
            <a:r>
              <a:rPr lang="en-US" sz="2000" b="1" dirty="0" smtClean="0">
                <a:solidFill>
                  <a:srgbClr val="1C1C34"/>
                </a:solidFill>
              </a:rPr>
              <a:t>not used or burned off is </a:t>
            </a:r>
            <a:r>
              <a:rPr lang="en-US" sz="2000" b="1" dirty="0">
                <a:solidFill>
                  <a:srgbClr val="1C1C34"/>
                </a:solidFill>
              </a:rPr>
              <a:t>converted to fat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876800" y="2286000"/>
            <a:ext cx="347503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>
              <a:spcBef>
                <a:spcPts val="6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400" b="1" dirty="0">
                <a:solidFill>
                  <a:srgbClr val="1C1C34"/>
                </a:solidFill>
              </a:rPr>
              <a:t>Sea mammals rely on fat to keep them warm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4040188" cy="384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645025" y="2514600"/>
            <a:ext cx="4041775" cy="384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18986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24200"/>
            <a:ext cx="41148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58" name="Picture 2" descr="http://i1-news.softpedia-static.com/images/news2/Not-All-Fat-is-Ba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114800"/>
            <a:ext cx="2533650" cy="25336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704850"/>
            <a:ext cx="8839200" cy="89535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Lipids function to form cell membranes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542213" cy="411321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Glycerol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only 2 fatty acids </a:t>
            </a:r>
            <a:r>
              <a:rPr lang="en-US" sz="1800" b="1" dirty="0" smtClean="0">
                <a:latin typeface="Calibri" pitchFamily="34" charset="0"/>
              </a:rPr>
              <a:t>(not 3 like fats and oils)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latin typeface="Calibri" pitchFamily="34" charset="0"/>
              </a:rPr>
              <a:t>3</a:t>
            </a:r>
            <a:r>
              <a:rPr lang="en-US" b="1" baseline="30000" dirty="0" smtClean="0">
                <a:latin typeface="Calibri" pitchFamily="34" charset="0"/>
              </a:rPr>
              <a:t>rd</a:t>
            </a:r>
            <a:r>
              <a:rPr lang="en-US" b="1" dirty="0" smtClean="0">
                <a:latin typeface="Calibri" pitchFamily="34" charset="0"/>
              </a:rPr>
              <a:t> fatty acid is replaced by a phosphate molecule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4724400" cy="3384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114800" y="33528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ONCH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975</TotalTime>
  <Words>725</Words>
  <Application>Microsoft Macintosh PowerPoint</Application>
  <PresentationFormat>On-screen Show (4:3)</PresentationFormat>
  <Paragraphs>148</Paragraphs>
  <Slides>16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Lipids</vt:lpstr>
      <vt:lpstr>Lipid Basics</vt:lpstr>
      <vt:lpstr>Fatty Acids</vt:lpstr>
      <vt:lpstr>Saturated Fats</vt:lpstr>
      <vt:lpstr>Unsaturated Fats</vt:lpstr>
      <vt:lpstr>Slide 6</vt:lpstr>
      <vt:lpstr>Slide 7</vt:lpstr>
      <vt:lpstr>Slide 8</vt:lpstr>
      <vt:lpstr>Lipids function to form cell membranes </vt:lpstr>
      <vt:lpstr>Slide 10</vt:lpstr>
      <vt:lpstr>Slide 11</vt:lpstr>
      <vt:lpstr>Slide 12</vt:lpstr>
      <vt:lpstr>Steroids: Lipids that act as Hormones</vt:lpstr>
      <vt:lpstr>Waxes-Lipids that repel water</vt:lpstr>
      <vt:lpstr>Tests to detect the presence of lipids…</vt:lpstr>
      <vt:lpstr> Flashcards for Your Learning Pleasure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Details about Biomolecules</dc:title>
  <dc:creator>Jennifer W Marsh</dc:creator>
  <cp:lastModifiedBy>Shannon Atkins</cp:lastModifiedBy>
  <cp:revision>85</cp:revision>
  <cp:lastPrinted>2009-02-01T11:23:04Z</cp:lastPrinted>
  <dcterms:created xsi:type="dcterms:W3CDTF">2015-01-19T23:33:36Z</dcterms:created>
  <dcterms:modified xsi:type="dcterms:W3CDTF">2015-01-19T23:59:39Z</dcterms:modified>
</cp:coreProperties>
</file>