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2" r:id="rId1"/>
  </p:sldMasterIdLst>
  <p:sldIdLst>
    <p:sldId id="263" r:id="rId2"/>
    <p:sldId id="256" r:id="rId3"/>
    <p:sldId id="259" r:id="rId4"/>
    <p:sldId id="270" r:id="rId5"/>
    <p:sldId id="271" r:id="rId6"/>
    <p:sldId id="265" r:id="rId7"/>
    <p:sldId id="272" r:id="rId8"/>
    <p:sldId id="273" r:id="rId9"/>
    <p:sldId id="274" r:id="rId10"/>
    <p:sldId id="269" r:id="rId11"/>
    <p:sldId id="257" r:id="rId12"/>
    <p:sldId id="266" r:id="rId13"/>
    <p:sldId id="268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66"/>
    <a:srgbClr val="003300"/>
    <a:srgbClr val="008000"/>
    <a:srgbClr val="FF6600"/>
    <a:srgbClr val="FF0000"/>
    <a:srgbClr val="33CC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E806-59F0-4CBF-B0C1-520AB109D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172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1E00-F098-44F0-8FF5-E376C06FD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38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829C-A756-47A9-834E-23C2ED14B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63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A282A5-AFE2-44D8-9A30-AFA6BF246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B68B67-1196-4BDB-B28B-C442B6E68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C6B3-44B8-476C-B3C0-BF2691F21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48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5334-F67E-4D7A-8526-D6F0254F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71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7F01-5B5F-4956-B65F-4D6E655C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2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731D-1E82-4E6C-9FEC-59142F15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86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AD4F-7F88-440A-8C00-26D35EB98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26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EB07-2800-4ECA-BD21-D279C7BB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231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827E-B232-49AF-A8AE-A5D95EE05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047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4804-AE7F-4871-9366-BBE47F8B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415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5CE6-85C8-464E-8F5E-0148A7BF9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88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tvdsb.on.ca/westmin/science/Biology12/Metabolic%20Processes/chloro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http://www.ekcsk12.org/faculty/jbuckley/regbio/practi2.gif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tvdsb.on.ca/westmin/science/Biology12/Metabolic%20Processes/chloro.htm" TargetMode="External"/><Relationship Id="rId3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419600" cy="37560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48200" y="381000"/>
            <a:ext cx="43434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What does the blue box represent?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What do the coils represent?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What do the purple spheres represent?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How is energy released from this molecule?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What is the name of the molecule labeled </a:t>
            </a:r>
            <a:r>
              <a:rPr lang="en-US" sz="2000" u="sng" dirty="0"/>
              <a:t>A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What is the name of the molecule labeled </a:t>
            </a:r>
            <a:r>
              <a:rPr lang="en-US" sz="2000" u="sng" dirty="0"/>
              <a:t>B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In what form must energy be in to be used by the body?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Where is this molecule made in the cell?</a:t>
            </a:r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4419600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b="1" u="sng" dirty="0"/>
              <a:t>HAVE A SEAT!!</a:t>
            </a:r>
            <a:endParaRPr lang="en-US" sz="3300" dirty="0"/>
          </a:p>
          <a:p>
            <a:pPr algn="ctr">
              <a:spcBef>
                <a:spcPct val="50000"/>
              </a:spcBef>
            </a:pPr>
            <a:r>
              <a:rPr lang="en-US" sz="3300" dirty="0" smtClean="0"/>
              <a:t>Answer the questions on a separate piece of paper!</a:t>
            </a:r>
            <a:endParaRPr lang="en-US" sz="3300" b="1" u="sng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2895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8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915400" cy="44196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900" dirty="0" smtClean="0"/>
              <a:t>1. </a:t>
            </a:r>
            <a:r>
              <a:rPr lang="en-US" sz="3900" b="1" u="sng" dirty="0" smtClean="0">
                <a:solidFill>
                  <a:srgbClr val="002060"/>
                </a:solidFill>
              </a:rPr>
              <a:t>Wavelength</a:t>
            </a:r>
            <a:r>
              <a:rPr lang="en-US" sz="3900" dirty="0" smtClean="0"/>
              <a:t> of light</a:t>
            </a:r>
          </a:p>
          <a:p>
            <a:pPr marL="514350" indent="-51435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500" dirty="0" smtClean="0"/>
              <a:t>   Red &amp; blue increases rate of </a:t>
            </a:r>
            <a:r>
              <a:rPr lang="en-US" sz="3500" dirty="0" err="1" smtClean="0"/>
              <a:t>photosythesis</a:t>
            </a:r>
            <a:r>
              <a:rPr lang="en-US" sz="3500" dirty="0" smtClean="0"/>
              <a:t>; green decreases rate of photosynthesis</a:t>
            </a:r>
          </a:p>
          <a:p>
            <a:pPr marL="342900" lvl="1" indent="-342900">
              <a:spcBef>
                <a:spcPts val="12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900" dirty="0" smtClean="0"/>
              <a:t>2. Light </a:t>
            </a:r>
            <a:r>
              <a:rPr lang="en-US" sz="3900" b="1" u="sng" dirty="0" smtClean="0">
                <a:solidFill>
                  <a:srgbClr val="002060"/>
                </a:solidFill>
              </a:rPr>
              <a:t>intensity</a:t>
            </a:r>
          </a:p>
          <a:p>
            <a:pPr marL="514350" indent="-51435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900" dirty="0" smtClean="0"/>
              <a:t>3. </a:t>
            </a:r>
            <a:r>
              <a:rPr lang="en-US" sz="3900" b="1" u="sng" dirty="0" smtClean="0">
                <a:solidFill>
                  <a:srgbClr val="002060"/>
                </a:solidFill>
              </a:rPr>
              <a:t>Temperature</a:t>
            </a:r>
            <a:r>
              <a:rPr lang="en-US" sz="3900" dirty="0" smtClean="0"/>
              <a:t> (within range)</a:t>
            </a:r>
          </a:p>
          <a:p>
            <a:pPr marL="514350" indent="-51435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900" dirty="0" smtClean="0"/>
              <a:t>4. </a:t>
            </a:r>
            <a:r>
              <a:rPr lang="en-US" sz="3900" b="1" u="sng" dirty="0" smtClean="0">
                <a:solidFill>
                  <a:srgbClr val="002060"/>
                </a:solidFill>
              </a:rPr>
              <a:t>Water</a:t>
            </a:r>
            <a:r>
              <a:rPr lang="en-US" sz="3900" dirty="0" smtClean="0"/>
              <a:t> availability</a:t>
            </a:r>
          </a:p>
          <a:p>
            <a:pPr marL="514350" indent="-51435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900" dirty="0" smtClean="0"/>
              <a:t>5. </a:t>
            </a:r>
            <a:r>
              <a:rPr lang="en-US" sz="3900" b="1" u="sng" dirty="0" smtClean="0">
                <a:solidFill>
                  <a:srgbClr val="002060"/>
                </a:solidFill>
              </a:rPr>
              <a:t>CO</a:t>
            </a:r>
            <a:r>
              <a:rPr lang="en-US" sz="3900" b="1" u="sng" baseline="-25000" dirty="0" smtClean="0">
                <a:solidFill>
                  <a:srgbClr val="002060"/>
                </a:solidFill>
              </a:rPr>
              <a:t>2</a:t>
            </a:r>
            <a:r>
              <a:rPr lang="en-US" sz="3900" dirty="0" smtClean="0"/>
              <a:t> concentration</a:t>
            </a:r>
            <a:endParaRPr lang="en-US" sz="3900" baseline="-25000" dirty="0" smtClean="0"/>
          </a:p>
          <a:p>
            <a:pPr marL="514350" indent="-51435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900" dirty="0" smtClean="0"/>
              <a:t>6. </a:t>
            </a:r>
            <a:r>
              <a:rPr lang="en-US" sz="3900" b="1" u="sng" dirty="0" smtClean="0">
                <a:solidFill>
                  <a:srgbClr val="002060"/>
                </a:solidFill>
              </a:rPr>
              <a:t>Nutrient</a:t>
            </a:r>
            <a:r>
              <a:rPr lang="en-US" sz="3900" dirty="0" smtClean="0"/>
              <a:t> availability</a:t>
            </a:r>
          </a:p>
          <a:p>
            <a:pPr marL="514350" indent="-514350">
              <a:buFont typeface="Wingdings" pitchFamily="2" charset="2"/>
              <a:buAutoNum type="arabicPeriod" startAt="2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2954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Photosynthesis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Affecting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29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Trapping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the Sun’s Energy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5181600" cy="4953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Tx/>
              <a:buNone/>
            </a:pPr>
            <a:endParaRPr lang="en-US" sz="3200" dirty="0" smtClean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3200" b="1" u="sng" dirty="0" smtClean="0">
                <a:latin typeface="Bookman Old Style" pitchFamily="18" charset="0"/>
              </a:rPr>
              <a:t>Chlorophyll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>
                <a:latin typeface="Bookman Old Style" pitchFamily="18" charset="0"/>
              </a:rPr>
              <a:t>= </a:t>
            </a:r>
            <a:r>
              <a:rPr lang="en-US" sz="3200" b="1" u="sng" dirty="0">
                <a:solidFill>
                  <a:srgbClr val="002060"/>
                </a:solidFill>
                <a:latin typeface="Bookman Old Style" pitchFamily="18" charset="0"/>
              </a:rPr>
              <a:t>pigment</a:t>
            </a:r>
            <a:r>
              <a:rPr lang="en-US" sz="3200" dirty="0">
                <a:latin typeface="Bookman Old Style" pitchFamily="18" charset="0"/>
              </a:rPr>
              <a:t> that traps the sun’s energy and</a:t>
            </a:r>
            <a:r>
              <a:rPr lang="en-US" sz="32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200" b="1" u="sng" dirty="0">
                <a:solidFill>
                  <a:srgbClr val="002060"/>
                </a:solidFill>
                <a:latin typeface="Bookman Old Style" pitchFamily="18" charset="0"/>
              </a:rPr>
              <a:t>absorbs</a:t>
            </a:r>
            <a:r>
              <a:rPr lang="en-US" sz="32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200" dirty="0">
                <a:latin typeface="Bookman Old Style" pitchFamily="18" charset="0"/>
              </a:rPr>
              <a:t>most wavelengths </a:t>
            </a: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except</a:t>
            </a:r>
            <a:r>
              <a:rPr lang="en-US" sz="3200" u="sng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200" dirty="0">
                <a:latin typeface="Bookman Old Style" pitchFamily="18" charset="0"/>
              </a:rPr>
              <a:t>for </a:t>
            </a:r>
            <a:r>
              <a:rPr lang="en-US" sz="3200" b="1" u="sng" dirty="0">
                <a:solidFill>
                  <a:srgbClr val="00B050"/>
                </a:solidFill>
                <a:latin typeface="Bookman Old Style" pitchFamily="18" charset="0"/>
              </a:rPr>
              <a:t>green</a:t>
            </a:r>
            <a:r>
              <a:rPr lang="en-US" sz="3200" dirty="0">
                <a:latin typeface="Bookman Old Style" pitchFamily="18" charset="0"/>
              </a:rPr>
              <a:t> light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3077" name="Picture 5" descr="chroma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457575" cy="440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8000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Photosynthesis in words: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3716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Needs: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	Water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	Carbon Dioxide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	Light</a:t>
            </a:r>
          </a:p>
          <a:p>
            <a:pPr>
              <a:buFontTx/>
              <a:buNone/>
            </a:pPr>
            <a:endParaRPr lang="en-US" sz="28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Makes: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	Glucose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	Oxygen</a:t>
            </a:r>
          </a:p>
        </p:txBody>
      </p:sp>
      <p:pic>
        <p:nvPicPr>
          <p:cNvPr id="12298" name="Picture 10" descr="http://rds.yahoo.com/_ylt=A0WTb_jQLIVLmXsAjAujzbkF/SIG=128frqbjn/EXP=1267105360/**http%3a//www.factmonster.com/images/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57330"/>
            <a:ext cx="4903788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oto_syn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526" y="109490"/>
            <a:ext cx="3009374" cy="2787650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4475747"/>
            <a:ext cx="3581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>
                <a:latin typeface="Bookman Old Style" pitchFamily="18" charset="0"/>
              </a:rPr>
              <a:t>Trail 1 Data </a:t>
            </a:r>
          </a:p>
          <a:p>
            <a:pPr>
              <a:spcBef>
                <a:spcPct val="50000"/>
              </a:spcBef>
            </a:pPr>
            <a:r>
              <a:rPr lang="en-US" u="sng" dirty="0">
                <a:latin typeface="Bookman Old Style" pitchFamily="18" charset="0"/>
              </a:rPr>
              <a:t>Time 		# of Bubbles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man Old Style" pitchFamily="18" charset="0"/>
              </a:rPr>
              <a:t>1</a:t>
            </a:r>
            <a:r>
              <a:rPr lang="en-US" baseline="30000" dirty="0">
                <a:latin typeface="Bookman Old Style" pitchFamily="18" charset="0"/>
              </a:rPr>
              <a:t>st</a:t>
            </a:r>
            <a:r>
              <a:rPr lang="en-US" dirty="0">
                <a:latin typeface="Bookman Old Style" pitchFamily="18" charset="0"/>
              </a:rPr>
              <a:t> Min		       1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man Old Style" pitchFamily="18" charset="0"/>
              </a:rPr>
              <a:t>2</a:t>
            </a:r>
            <a:r>
              <a:rPr lang="en-US" baseline="30000" dirty="0">
                <a:latin typeface="Bookman Old Style" pitchFamily="18" charset="0"/>
              </a:rPr>
              <a:t>nd</a:t>
            </a:r>
            <a:r>
              <a:rPr lang="en-US" dirty="0">
                <a:latin typeface="Bookman Old Style" pitchFamily="18" charset="0"/>
              </a:rPr>
              <a:t> Min		      10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man Old Style" pitchFamily="18" charset="0"/>
              </a:rPr>
              <a:t>3</a:t>
            </a:r>
            <a:r>
              <a:rPr lang="en-US" baseline="30000" dirty="0">
                <a:latin typeface="Bookman Old Style" pitchFamily="18" charset="0"/>
              </a:rPr>
              <a:t>rd</a:t>
            </a:r>
            <a:r>
              <a:rPr lang="en-US" dirty="0">
                <a:latin typeface="Bookman Old Style" pitchFamily="18" charset="0"/>
              </a:rPr>
              <a:t> Min		      18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0" y="4495800"/>
            <a:ext cx="3581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>
                <a:latin typeface="Bookman Old Style" pitchFamily="18" charset="0"/>
              </a:rPr>
              <a:t>Trail 2 Data: </a:t>
            </a:r>
          </a:p>
          <a:p>
            <a:pPr>
              <a:spcBef>
                <a:spcPct val="50000"/>
              </a:spcBef>
            </a:pPr>
            <a:r>
              <a:rPr lang="en-US" u="sng" dirty="0">
                <a:latin typeface="Bookman Old Style" pitchFamily="18" charset="0"/>
              </a:rPr>
              <a:t>Time 		# of Bubbles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man Old Style" pitchFamily="18" charset="0"/>
              </a:rPr>
              <a:t>1</a:t>
            </a:r>
            <a:r>
              <a:rPr lang="en-US" baseline="30000" dirty="0">
                <a:latin typeface="Bookman Old Style" pitchFamily="18" charset="0"/>
              </a:rPr>
              <a:t>st</a:t>
            </a:r>
            <a:r>
              <a:rPr lang="en-US" dirty="0">
                <a:latin typeface="Bookman Old Style" pitchFamily="18" charset="0"/>
              </a:rPr>
              <a:t> Min		       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man Old Style" pitchFamily="18" charset="0"/>
              </a:rPr>
              <a:t>2</a:t>
            </a:r>
            <a:r>
              <a:rPr lang="en-US" baseline="30000" dirty="0">
                <a:latin typeface="Bookman Old Style" pitchFamily="18" charset="0"/>
              </a:rPr>
              <a:t>nd</a:t>
            </a:r>
            <a:r>
              <a:rPr lang="en-US" dirty="0">
                <a:latin typeface="Bookman Old Style" pitchFamily="18" charset="0"/>
              </a:rPr>
              <a:t> Min		       2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man Old Style" pitchFamily="18" charset="0"/>
              </a:rPr>
              <a:t>3</a:t>
            </a:r>
            <a:r>
              <a:rPr lang="en-US" baseline="30000" dirty="0">
                <a:latin typeface="Bookman Old Style" pitchFamily="18" charset="0"/>
              </a:rPr>
              <a:t>rd</a:t>
            </a:r>
            <a:r>
              <a:rPr lang="en-US" dirty="0">
                <a:latin typeface="Bookman Old Style" pitchFamily="18" charset="0"/>
              </a:rPr>
              <a:t> Min		      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0518" y="2879494"/>
            <a:ext cx="2222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do the </a:t>
            </a:r>
          </a:p>
          <a:p>
            <a:pPr algn="ctr"/>
            <a:r>
              <a:rPr lang="en-US" sz="2800" dirty="0" smtClean="0"/>
              <a:t>bubbles </a:t>
            </a:r>
          </a:p>
          <a:p>
            <a:pPr algn="ctr"/>
            <a:r>
              <a:rPr lang="en-US" sz="2800" dirty="0" smtClean="0"/>
              <a:t>represent?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696200" y="4230117"/>
            <a:ext cx="80674" cy="745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http://www.ekcsk12.org/faculty/jbuckley/regbio/practi2.gif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374" y="1066800"/>
            <a:ext cx="3163352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2400" y="690687"/>
            <a:ext cx="259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set of data shows the plant performing photosynthesis at the highest rate?  How do you know?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09490"/>
            <a:ext cx="205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set up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57800" y="381000"/>
            <a:ext cx="685800" cy="32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70166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Depiction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29263" y="1079465"/>
            <a:ext cx="456937" cy="52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228600"/>
            <a:ext cx="8610600" cy="6629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4800" dirty="0" smtClean="0"/>
              <a:t> </a:t>
            </a:r>
            <a:r>
              <a:rPr lang="en-US" sz="4400" dirty="0" smtClean="0"/>
              <a:t>The </a:t>
            </a:r>
            <a:r>
              <a:rPr lang="en-US" sz="4400" b="1" u="sng" dirty="0" smtClean="0">
                <a:solidFill>
                  <a:srgbClr val="002060"/>
                </a:solidFill>
              </a:rPr>
              <a:t>source</a:t>
            </a:r>
            <a:r>
              <a:rPr lang="en-US" sz="4400" dirty="0" smtClean="0"/>
              <a:t> of energy for life on earth is the </a:t>
            </a:r>
            <a:r>
              <a:rPr lang="en-US" sz="4400" b="1" u="sng" dirty="0" smtClean="0">
                <a:solidFill>
                  <a:srgbClr val="002060"/>
                </a:solidFill>
              </a:rPr>
              <a:t>sun</a:t>
            </a:r>
            <a:r>
              <a:rPr lang="en-US" sz="4400" u="sng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4400" dirty="0" smtClean="0"/>
          </a:p>
          <a:p>
            <a:pPr>
              <a:buFont typeface="Wingdings" pitchFamily="2" charset="2"/>
              <a:buNone/>
              <a:defRPr/>
            </a:pPr>
            <a:endParaRPr lang="en-US" sz="4400" dirty="0" smtClean="0"/>
          </a:p>
          <a:p>
            <a:pPr>
              <a:buFont typeface="Wingdings" pitchFamily="2" charset="2"/>
              <a:buNone/>
              <a:defRPr/>
            </a:pPr>
            <a:endParaRPr lang="en-US" sz="4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4400" dirty="0" smtClean="0"/>
              <a:t> The only way to get that </a:t>
            </a:r>
            <a:r>
              <a:rPr lang="en-US" sz="4400" dirty="0" smtClean="0">
                <a:solidFill>
                  <a:srgbClr val="002060"/>
                </a:solidFill>
              </a:rPr>
              <a:t>energy</a:t>
            </a:r>
            <a:r>
              <a:rPr lang="en-US" sz="4400" dirty="0" smtClean="0"/>
              <a:t> to living things on earth is through </a:t>
            </a:r>
            <a:r>
              <a:rPr lang="en-US" sz="4400" b="1" u="sng" dirty="0" smtClean="0">
                <a:solidFill>
                  <a:srgbClr val="002060"/>
                </a:solidFill>
              </a:rPr>
              <a:t>photosynthesis</a:t>
            </a:r>
            <a:endParaRPr lang="en-US" sz="4400" b="1" u="sng" dirty="0">
              <a:solidFill>
                <a:srgbClr val="002060"/>
              </a:solidFill>
            </a:endParaRPr>
          </a:p>
        </p:txBody>
      </p:sp>
      <p:pic>
        <p:nvPicPr>
          <p:cNvPr id="3" name="Picture 21" descr="C:\Users\Sandy\AppData\Local\Microsoft\Windows\Temporary Internet Files\Content.IE5\HRYUPVGF\MCj0412464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2766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991600" cy="1470025"/>
          </a:xfrm>
        </p:spPr>
        <p:txBody>
          <a:bodyPr/>
          <a:lstStyle/>
          <a:p>
            <a:r>
              <a:rPr lang="en-US" sz="6600" b="1">
                <a:solidFill>
                  <a:srgbClr val="FF6600"/>
                </a:solidFill>
                <a:latin typeface="Castellar" pitchFamily="18" charset="0"/>
              </a:rPr>
              <a:t>Photosynthesis</a:t>
            </a:r>
          </a:p>
        </p:txBody>
      </p:sp>
      <p:pic>
        <p:nvPicPr>
          <p:cNvPr id="2052" name="Picture 4" descr="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8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Photosynthesis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sz="2800" dirty="0">
                <a:latin typeface="Bookman Old Style" pitchFamily="18" charset="0"/>
              </a:rPr>
              <a:t>Plant cells trap </a:t>
            </a:r>
            <a:r>
              <a:rPr lang="en-US" sz="2800" b="1" u="sng" dirty="0">
                <a:latin typeface="Bookman Old Style" pitchFamily="18" charset="0"/>
              </a:rPr>
              <a:t>sunlight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and store it in a usable </a:t>
            </a:r>
            <a:r>
              <a:rPr lang="en-US" sz="2800" dirty="0" smtClean="0">
                <a:latin typeface="Bookman Old Style" pitchFamily="18" charset="0"/>
              </a:rPr>
              <a:t>form in the </a:t>
            </a:r>
            <a:r>
              <a:rPr lang="en-US" sz="2800" b="1" u="sng" dirty="0" smtClean="0">
                <a:latin typeface="Bookman Old Style" pitchFamily="18" charset="0"/>
              </a:rPr>
              <a:t>bonds </a:t>
            </a:r>
            <a:r>
              <a:rPr lang="en-US" sz="2800" b="1" u="sng" dirty="0">
                <a:latin typeface="Bookman Old Style" pitchFamily="18" charset="0"/>
              </a:rPr>
              <a:t>of ATP</a:t>
            </a:r>
          </a:p>
          <a:p>
            <a:endParaRPr lang="en-US" sz="2800" dirty="0">
              <a:latin typeface="Bookman Old Style" pitchFamily="18" charset="0"/>
            </a:endParaRPr>
          </a:p>
          <a:p>
            <a:r>
              <a:rPr lang="en-US" sz="2800" dirty="0">
                <a:latin typeface="Bookman Old Style" pitchFamily="18" charset="0"/>
              </a:rPr>
              <a:t>ATP is used to make </a:t>
            </a:r>
            <a:r>
              <a:rPr lang="en-US" sz="2800" b="1" u="sng" dirty="0">
                <a:latin typeface="Bookman Old Style" pitchFamily="18" charset="0"/>
              </a:rPr>
              <a:t>sugar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(glucose)</a:t>
            </a:r>
          </a:p>
          <a:p>
            <a:pPr>
              <a:buFontTx/>
              <a:buNone/>
            </a:pPr>
            <a:endParaRPr lang="en-US" sz="2800" dirty="0">
              <a:latin typeface="Bookman Old Style" pitchFamily="18" charset="0"/>
            </a:endParaRPr>
          </a:p>
          <a:p>
            <a:r>
              <a:rPr lang="en-US" sz="2800" b="1" u="sng" dirty="0">
                <a:latin typeface="Bookman Old Style" pitchFamily="18" charset="0"/>
              </a:rPr>
              <a:t>PHOTOSYNTHESIS</a:t>
            </a:r>
            <a:r>
              <a:rPr lang="en-US" sz="2800" u="sng" dirty="0"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= process plants use to convert the sun’s energy and build </a:t>
            </a:r>
            <a:r>
              <a:rPr lang="en-US" sz="2800" b="1" u="sng" dirty="0">
                <a:latin typeface="Bookman Old Style" pitchFamily="18" charset="0"/>
              </a:rPr>
              <a:t>glucose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or C</a:t>
            </a:r>
            <a:r>
              <a:rPr lang="en-US" sz="2800" baseline="-25000" dirty="0">
                <a:latin typeface="Bookman Old Style" pitchFamily="18" charset="0"/>
              </a:rPr>
              <a:t>6</a:t>
            </a:r>
            <a:r>
              <a:rPr lang="en-US" sz="2800" dirty="0">
                <a:latin typeface="Bookman Old Style" pitchFamily="18" charset="0"/>
              </a:rPr>
              <a:t>H</a:t>
            </a:r>
            <a:r>
              <a:rPr lang="en-US" sz="2800" baseline="-25000" dirty="0">
                <a:latin typeface="Bookman Old Style" pitchFamily="18" charset="0"/>
              </a:rPr>
              <a:t>12</a:t>
            </a:r>
            <a:r>
              <a:rPr lang="en-US" sz="2800" dirty="0">
                <a:latin typeface="Bookman Old Style" pitchFamily="18" charset="0"/>
              </a:rPr>
              <a:t>O</a:t>
            </a:r>
            <a:r>
              <a:rPr lang="en-US" sz="2800" baseline="-25000" dirty="0">
                <a:latin typeface="Bookman Old Style" pitchFamily="18" charset="0"/>
              </a:rPr>
              <a:t>6</a:t>
            </a:r>
          </a:p>
        </p:txBody>
      </p:sp>
      <p:pic>
        <p:nvPicPr>
          <p:cNvPr id="5124" name="Picture 4" descr="C:\Program Files\Microsoft Office\Clipart\WebArt\BD10890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362200"/>
            <a:ext cx="15430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Photosynthesis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-76200" y="3124200"/>
            <a:ext cx="944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6CO</a:t>
            </a:r>
            <a:r>
              <a:rPr lang="en-US" sz="4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+ 6H</a:t>
            </a:r>
            <a:r>
              <a:rPr lang="en-US" sz="4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C</a:t>
            </a:r>
            <a:r>
              <a:rPr lang="en-US" sz="4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sz="4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sz="4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+ 6O</a:t>
            </a:r>
            <a:r>
              <a:rPr lang="en-US" sz="4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05400" y="3962400"/>
            <a:ext cx="19812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latin typeface="Skia"/>
              </a:rPr>
              <a:t>GLUCOSE</a:t>
            </a:r>
          </a:p>
        </p:txBody>
      </p:sp>
      <p:pic>
        <p:nvPicPr>
          <p:cNvPr id="8" name="Picture 21" descr="C:\Users\Sandy\AppData\Local\Microsoft\Windows\Temporary Internet Files\Content.IE5\HRYUPVGF\MCj04124640000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16065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933950"/>
            <a:ext cx="88392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/>
              <a:t>Photosynthesis occurs in </a:t>
            </a:r>
            <a:r>
              <a:rPr lang="en-US" sz="3600" dirty="0"/>
              <a:t>the presence of </a:t>
            </a:r>
            <a:r>
              <a:rPr lang="en-US" sz="3600" b="1" u="sng" dirty="0">
                <a:solidFill>
                  <a:srgbClr val="002060"/>
                </a:solidFill>
              </a:rPr>
              <a:t>light</a:t>
            </a:r>
            <a:r>
              <a:rPr lang="en-US" sz="3600" dirty="0"/>
              <a:t> and </a:t>
            </a:r>
            <a:r>
              <a:rPr lang="en-US" sz="3600" b="1" u="sng" dirty="0" smtClean="0">
                <a:solidFill>
                  <a:srgbClr val="002060"/>
                </a:solidFill>
              </a:rPr>
              <a:t>chlorophyll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(a light absorbing pigment)</a:t>
            </a:r>
            <a:endParaRPr lang="en-US" sz="36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3600" b="1" dirty="0">
              <a:solidFill>
                <a:srgbClr val="00CC00"/>
              </a:solidFill>
            </a:endParaRPr>
          </a:p>
          <a:p>
            <a:pPr>
              <a:defRPr/>
            </a:pPr>
            <a:endParaRPr lang="en-US" sz="3600" b="1" dirty="0">
              <a:solidFill>
                <a:srgbClr val="00CC00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rgbClr val="00CC00"/>
                </a:solidFill>
              </a:rPr>
              <a:t>http://www.tvdsb.on.ca/westmin/science/Biology12/Metabolic%20Processes/chloro.htm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6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524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 of a Plant</a:t>
            </a:r>
            <a:endParaRPr lang="en-US" dirty="0"/>
          </a:p>
        </p:txBody>
      </p:sp>
      <p:pic>
        <p:nvPicPr>
          <p:cNvPr id="1026" name="Picture 2" descr="http://ashleysbiostudyguides.files.wordpress.com/2013/04/plant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7283" y="-603040"/>
            <a:ext cx="6190883" cy="85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15240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LEAF</a:t>
            </a:r>
            <a:r>
              <a:rPr lang="en-US" b="1" dirty="0" smtClean="0"/>
              <a:t>: </a:t>
            </a:r>
            <a:r>
              <a:rPr lang="en-US" dirty="0" smtClean="0"/>
              <a:t>CONTAINS THE </a:t>
            </a:r>
            <a:r>
              <a:rPr lang="en-US" b="1" u="sng" dirty="0" smtClean="0">
                <a:solidFill>
                  <a:srgbClr val="002060"/>
                </a:solidFill>
              </a:rPr>
              <a:t>CHLOROPLAST</a:t>
            </a:r>
            <a:r>
              <a:rPr lang="en-US" u="sng" dirty="0" smtClean="0"/>
              <a:t> </a:t>
            </a:r>
            <a:r>
              <a:rPr lang="en-US" dirty="0" smtClean="0"/>
              <a:t>ORGANELLE WHERE PHOTOSYNTHESIS OCCURS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0256" y="31242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STEM</a:t>
            </a:r>
            <a:r>
              <a:rPr lang="en-US" b="1" dirty="0" smtClean="0"/>
              <a:t>: </a:t>
            </a:r>
            <a:r>
              <a:rPr lang="en-US" dirty="0" smtClean="0"/>
              <a:t>CONTAINS </a:t>
            </a:r>
            <a:r>
              <a:rPr lang="en-US" b="1" u="sng" dirty="0" smtClean="0">
                <a:solidFill>
                  <a:srgbClr val="002060"/>
                </a:solidFill>
              </a:rPr>
              <a:t>XYLEM</a:t>
            </a:r>
            <a:r>
              <a:rPr lang="en-US" u="sng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002060"/>
                </a:solidFill>
              </a:rPr>
              <a:t>PHLOEM</a:t>
            </a:r>
            <a:r>
              <a:rPr lang="en-US" dirty="0" smtClean="0"/>
              <a:t>, WHERE WATER AND NUTRIENTS MOVE TROUGHOUT THE PLANT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5079" y="5093594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ROOTS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dirty="0" smtClean="0"/>
              <a:t>WHERE RATE OF CELL </a:t>
            </a:r>
            <a:r>
              <a:rPr lang="en-US" b="1" u="sng" dirty="0" smtClean="0">
                <a:solidFill>
                  <a:srgbClr val="002060"/>
                </a:solidFill>
              </a:rPr>
              <a:t>GROWTH</a:t>
            </a:r>
            <a:r>
              <a:rPr lang="en-US" u="sng" dirty="0" smtClean="0"/>
              <a:t> </a:t>
            </a:r>
            <a:r>
              <a:rPr lang="en-US" dirty="0" smtClean="0"/>
              <a:t>IS THE GREATEST; PLANTS GROW FROM THE ROOTS UP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81600" y="1676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26676" y="320368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63892" y="5093594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1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028" descr="Chloroplast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33613"/>
            <a:ext cx="6324600" cy="4237037"/>
          </a:xfrm>
          <a:prstGeom prst="rect">
            <a:avLst/>
          </a:prstGeom>
          <a:noFill/>
        </p:spPr>
      </p:pic>
      <p:sp>
        <p:nvSpPr>
          <p:cNvPr id="1126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78276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Photosynthesis occurs in the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  <a:latin typeface="Cambria" pitchFamily="18" charset="0"/>
              </a:rPr>
              <a:t>chloroplast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 of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plant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2" y="0"/>
            <a:ext cx="8229600" cy="1143000"/>
          </a:xfrm>
        </p:spPr>
        <p:txBody>
          <a:bodyPr/>
          <a:lstStyle/>
          <a:p>
            <a:r>
              <a:rPr lang="en-US" dirty="0" smtClean="0"/>
              <a:t>PLANT ANATOMY: THE LEAF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10200" y="990600"/>
            <a:ext cx="3505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300" b="1" u="sng" dirty="0">
                <a:solidFill>
                  <a:srgbClr val="002060"/>
                </a:solidFill>
              </a:rPr>
              <a:t>Stomata</a:t>
            </a:r>
            <a:r>
              <a:rPr lang="en-US" sz="2300" b="1" dirty="0">
                <a:solidFill>
                  <a:srgbClr val="002060"/>
                </a:solidFill>
              </a:rPr>
              <a:t>:  </a:t>
            </a:r>
            <a:r>
              <a:rPr lang="en-US" sz="2300" dirty="0"/>
              <a:t>pores on the leaves that allow carbon dioxide (CO</a:t>
            </a:r>
            <a:r>
              <a:rPr lang="en-US" sz="2300" baseline="-25000" dirty="0"/>
              <a:t>2</a:t>
            </a:r>
            <a:r>
              <a:rPr lang="en-US" sz="2300" dirty="0"/>
              <a:t>) in and </a:t>
            </a:r>
            <a:r>
              <a:rPr lang="en-US" sz="2300" b="1" u="sng" dirty="0">
                <a:solidFill>
                  <a:srgbClr val="002060"/>
                </a:solidFill>
              </a:rPr>
              <a:t>oxygen</a:t>
            </a:r>
            <a:r>
              <a:rPr lang="en-US" sz="2300" dirty="0"/>
              <a:t> (O</a:t>
            </a:r>
            <a:r>
              <a:rPr lang="en-US" sz="2300" baseline="-25000" dirty="0"/>
              <a:t>2</a:t>
            </a:r>
            <a:r>
              <a:rPr lang="en-US" sz="2300" dirty="0"/>
              <a:t>)</a:t>
            </a:r>
            <a:r>
              <a:rPr lang="en-US" sz="2300" baseline="-25000" dirty="0"/>
              <a:t> </a:t>
            </a:r>
            <a:r>
              <a:rPr lang="en-US" sz="2300" dirty="0"/>
              <a:t>out during </a:t>
            </a:r>
            <a:r>
              <a:rPr lang="en-US" sz="2300" b="1" u="sng" dirty="0">
                <a:solidFill>
                  <a:srgbClr val="002060"/>
                </a:solidFill>
              </a:rPr>
              <a:t>photosynthesis</a:t>
            </a:r>
            <a:r>
              <a:rPr lang="en-US" sz="2300" dirty="0"/>
              <a:t> </a:t>
            </a:r>
            <a:br>
              <a:rPr lang="en-US" sz="2300" dirty="0"/>
            </a:br>
            <a:endParaRPr lang="en-US" sz="2300" dirty="0"/>
          </a:p>
          <a:p>
            <a:pPr eaLnBrk="1" hangingPunct="1">
              <a:defRPr/>
            </a:pPr>
            <a:r>
              <a:rPr lang="en-US" sz="2300" b="1" dirty="0"/>
              <a:t>2. </a:t>
            </a:r>
            <a:r>
              <a:rPr lang="en-US" sz="2300" b="1" u="sng" dirty="0">
                <a:solidFill>
                  <a:srgbClr val="002060"/>
                </a:solidFill>
              </a:rPr>
              <a:t>Guard </a:t>
            </a:r>
            <a:r>
              <a:rPr lang="en-US" sz="2300" b="1" u="sng" dirty="0" smtClean="0">
                <a:solidFill>
                  <a:srgbClr val="002060"/>
                </a:solidFill>
              </a:rPr>
              <a:t>cells</a:t>
            </a:r>
            <a:r>
              <a:rPr lang="en-US" sz="2300" b="1" dirty="0" smtClean="0">
                <a:solidFill>
                  <a:srgbClr val="002060"/>
                </a:solidFill>
              </a:rPr>
              <a:t> </a:t>
            </a:r>
            <a:r>
              <a:rPr lang="en-US" sz="2300" dirty="0" smtClean="0"/>
              <a:t>control </a:t>
            </a:r>
            <a:r>
              <a:rPr lang="en-US" sz="2300" dirty="0"/>
              <a:t>the opening &amp; closing of the </a:t>
            </a:r>
            <a:r>
              <a:rPr lang="en-US" sz="2300" b="1" u="sng" dirty="0">
                <a:solidFill>
                  <a:srgbClr val="002060"/>
                </a:solidFill>
              </a:rPr>
              <a:t>stomata</a:t>
            </a:r>
            <a:r>
              <a:rPr lang="en-US" sz="2300" dirty="0"/>
              <a:t> (open during the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u="sng" dirty="0">
                <a:solidFill>
                  <a:srgbClr val="002060"/>
                </a:solidFill>
              </a:rPr>
              <a:t>day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dirty="0"/>
              <a:t>for </a:t>
            </a:r>
            <a:r>
              <a:rPr lang="en-US" sz="2300" b="1" u="sng" dirty="0">
                <a:solidFill>
                  <a:srgbClr val="002060"/>
                </a:solidFill>
              </a:rPr>
              <a:t>photosynthesis</a:t>
            </a:r>
            <a:r>
              <a:rPr lang="en-US" sz="2300" dirty="0"/>
              <a:t> &amp; closed at night)</a:t>
            </a:r>
          </a:p>
          <a:p>
            <a:pPr eaLnBrk="1" hangingPunct="1">
              <a:defRPr/>
            </a:pPr>
            <a:endParaRPr lang="en-US" sz="2300" dirty="0"/>
          </a:p>
          <a:p>
            <a:pPr eaLnBrk="1" hangingPunct="1">
              <a:defRPr/>
            </a:pPr>
            <a:r>
              <a:rPr lang="en-US" sz="2300" b="1" dirty="0"/>
              <a:t>3. </a:t>
            </a:r>
            <a:r>
              <a:rPr lang="en-US" sz="2300" b="1" u="sng" dirty="0">
                <a:solidFill>
                  <a:srgbClr val="002060"/>
                </a:solidFill>
              </a:rPr>
              <a:t>Transpiration</a:t>
            </a:r>
            <a:r>
              <a:rPr lang="en-US" sz="2300" b="1" dirty="0">
                <a:solidFill>
                  <a:srgbClr val="002060"/>
                </a:solidFill>
              </a:rPr>
              <a:t>: </a:t>
            </a:r>
            <a:r>
              <a:rPr lang="en-US" sz="2300" dirty="0"/>
              <a:t>loss of water through the </a:t>
            </a:r>
            <a:r>
              <a:rPr lang="en-US" sz="2300" b="1" u="sng" dirty="0">
                <a:solidFill>
                  <a:srgbClr val="002060"/>
                </a:solidFill>
              </a:rPr>
              <a:t>stomata</a:t>
            </a:r>
            <a:r>
              <a:rPr lang="en-US" sz="2300" dirty="0"/>
              <a:t> of leaves</a:t>
            </a:r>
          </a:p>
        </p:txBody>
      </p:sp>
      <p:pic>
        <p:nvPicPr>
          <p:cNvPr id="4" name="Picture 2" descr="Stomata/guard c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3" y="4390137"/>
            <a:ext cx="3067707" cy="24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352800" y="5867400"/>
            <a:ext cx="2236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 dirty="0"/>
              <a:t>Guard Cells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818493" y="4178300"/>
            <a:ext cx="1" cy="1"/>
          </a:xfrm>
          <a:prstGeom prst="straightConnector1">
            <a:avLst/>
          </a:prstGeom>
          <a:noFill/>
          <a:ln w="635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7" name="Straight Arrow Connector 9"/>
          <p:cNvCxnSpPr>
            <a:cxnSpLocks noChangeShapeType="1"/>
          </p:cNvCxnSpPr>
          <p:nvPr/>
        </p:nvCxnSpPr>
        <p:spPr bwMode="auto">
          <a:xfrm>
            <a:off x="970893" y="4787900"/>
            <a:ext cx="1" cy="1"/>
          </a:xfrm>
          <a:prstGeom prst="straightConnector1">
            <a:avLst/>
          </a:prstGeom>
          <a:noFill/>
          <a:ln w="635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657600" y="4883973"/>
            <a:ext cx="1064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 dirty="0" smtClean="0"/>
              <a:t>Stoma</a:t>
            </a:r>
            <a:endParaRPr lang="en-US" sz="2000" b="1" dirty="0"/>
          </a:p>
        </p:txBody>
      </p:sp>
      <p:cxnSp>
        <p:nvCxnSpPr>
          <p:cNvPr id="9" name="Straight Arrow Connector 14"/>
          <p:cNvCxnSpPr>
            <a:cxnSpLocks noChangeShapeType="1"/>
          </p:cNvCxnSpPr>
          <p:nvPr/>
        </p:nvCxnSpPr>
        <p:spPr bwMode="auto">
          <a:xfrm flipH="1">
            <a:off x="2029792" y="5181600"/>
            <a:ext cx="1551608" cy="427980"/>
          </a:xfrm>
          <a:prstGeom prst="straightConnector1">
            <a:avLst/>
          </a:prstGeom>
          <a:noFill/>
          <a:ln w="635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7" name="Straight Arrow Connector 14"/>
          <p:cNvCxnSpPr>
            <a:cxnSpLocks noChangeShapeType="1"/>
            <a:stCxn id="5" idx="1"/>
          </p:cNvCxnSpPr>
          <p:nvPr/>
        </p:nvCxnSpPr>
        <p:spPr bwMode="auto">
          <a:xfrm flipH="1" flipV="1">
            <a:off x="1801192" y="5975970"/>
            <a:ext cx="1551608" cy="91485"/>
          </a:xfrm>
          <a:prstGeom prst="straightConnector1">
            <a:avLst/>
          </a:prstGeom>
          <a:noFill/>
          <a:ln w="635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19" name="Picture 9" descr="http://www.digitalfrog.com/resources/archives/le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894" y="971282"/>
            <a:ext cx="3810000" cy="325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3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38"/>
            <a:ext cx="8229600" cy="1143000"/>
          </a:xfrm>
        </p:spPr>
        <p:txBody>
          <a:bodyPr/>
          <a:lstStyle/>
          <a:p>
            <a:r>
              <a:rPr lang="en-US" dirty="0" smtClean="0"/>
              <a:t>PLANT ANATOMY: THE STEM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3616036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vascular plants, </a:t>
            </a:r>
            <a:r>
              <a:rPr lang="en-US" b="1" u="sng" dirty="0" smtClean="0">
                <a:solidFill>
                  <a:srgbClr val="002060"/>
                </a:solidFill>
              </a:rPr>
              <a:t>xylem</a:t>
            </a:r>
            <a:r>
              <a:rPr lang="en-US" dirty="0" smtClean="0"/>
              <a:t> takes water and  </a:t>
            </a:r>
            <a:r>
              <a:rPr lang="en-US" b="1" u="sng" dirty="0" smtClean="0">
                <a:solidFill>
                  <a:srgbClr val="002060"/>
                </a:solidFill>
              </a:rPr>
              <a:t>nutrients</a:t>
            </a:r>
            <a:r>
              <a:rPr lang="en-US" u="sng" dirty="0" smtClean="0"/>
              <a:t> </a:t>
            </a:r>
            <a:r>
              <a:rPr lang="en-US" dirty="0" smtClean="0"/>
              <a:t>from the roots to the rest of the plant (moves up)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Phloem</a:t>
            </a:r>
            <a:r>
              <a:rPr lang="en-US" dirty="0" smtClean="0"/>
              <a:t> carries sugars down to the roots (</a:t>
            </a:r>
            <a:r>
              <a:rPr lang="en-US" b="1" u="sng" dirty="0" smtClean="0">
                <a:solidFill>
                  <a:srgbClr val="002060"/>
                </a:solidFill>
              </a:rPr>
              <a:t>moves</a:t>
            </a:r>
            <a:r>
              <a:rPr lang="en-US" u="sng" dirty="0" smtClean="0"/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down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 descr="http://cnx.org/content/m44708/latest/Figure_30_05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917190" cy="530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9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ANATOMY: THE ROOTS</a:t>
            </a:r>
            <a:endParaRPr lang="en-US" dirty="0"/>
          </a:p>
        </p:txBody>
      </p:sp>
      <p:pic>
        <p:nvPicPr>
          <p:cNvPr id="3074" name="Picture 2" descr="http://www.wolftrax.com/_uploads/PageContent/images/PROTINUS_soybe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6726"/>
            <a:ext cx="8001000" cy="38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486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Growth rate is </a:t>
            </a:r>
            <a:r>
              <a:rPr lang="en-US" sz="2400" b="1" u="sng" dirty="0" smtClean="0">
                <a:solidFill>
                  <a:srgbClr val="002060"/>
                </a:solidFill>
              </a:rPr>
              <a:t>fastest</a:t>
            </a:r>
            <a:r>
              <a:rPr lang="en-US" sz="2400" dirty="0" smtClean="0"/>
              <a:t> in the roots, because plants grow from the </a:t>
            </a:r>
            <a:r>
              <a:rPr lang="en-US" sz="2400" b="1" u="sng" dirty="0" smtClean="0">
                <a:solidFill>
                  <a:srgbClr val="002060"/>
                </a:solidFill>
              </a:rPr>
              <a:t>roots</a:t>
            </a:r>
            <a:r>
              <a:rPr lang="en-US" sz="2400" dirty="0" smtClean="0"/>
              <a:t> up!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54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551</Words>
  <Application>Microsoft Macintosh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Photosynthesis</vt:lpstr>
      <vt:lpstr>Photosynthesis</vt:lpstr>
      <vt:lpstr>Slide 4</vt:lpstr>
      <vt:lpstr>Structure of a Plant</vt:lpstr>
      <vt:lpstr>Photosynthesis occurs in the chloroplast of plant cells.</vt:lpstr>
      <vt:lpstr>PLANT ANATOMY: THE LEAF</vt:lpstr>
      <vt:lpstr>PLANT ANATOMY: THE STEM</vt:lpstr>
      <vt:lpstr>PLANT ANATOMY: THE ROOTS</vt:lpstr>
      <vt:lpstr>Slide 10</vt:lpstr>
      <vt:lpstr>Trapping the Sun’s Energy</vt:lpstr>
      <vt:lpstr>Photosynthesis in words:</vt:lpstr>
      <vt:lpstr>Slide 13</vt:lpstr>
      <vt:lpstr>Slide 14</vt:lpstr>
    </vt:vector>
  </TitlesOfParts>
  <Company>Harnett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HCS</dc:creator>
  <cp:lastModifiedBy>Shannon Atkins</cp:lastModifiedBy>
  <cp:revision>57</cp:revision>
  <dcterms:created xsi:type="dcterms:W3CDTF">2016-02-25T01:11:24Z</dcterms:created>
  <dcterms:modified xsi:type="dcterms:W3CDTF">2016-02-25T01:52:38Z</dcterms:modified>
</cp:coreProperties>
</file>