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59" r:id="rId5"/>
    <p:sldId id="258" r:id="rId6"/>
    <p:sldId id="261" r:id="rId7"/>
    <p:sldId id="262" r:id="rId8"/>
    <p:sldId id="263" r:id="rId9"/>
    <p:sldId id="264" r:id="rId10"/>
    <p:sldId id="265" r:id="rId11"/>
    <p:sldId id="268" r:id="rId12"/>
    <p:sldId id="269" r:id="rId13"/>
    <p:sldId id="270" r:id="rId14"/>
    <p:sldId id="271" r:id="rId15"/>
    <p:sldId id="272" r:id="rId16"/>
    <p:sldId id="267" r:id="rId17"/>
    <p:sldId id="275" r:id="rId18"/>
    <p:sldId id="276" r:id="rId19"/>
    <p:sldId id="277" r:id="rId20"/>
    <p:sldId id="26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098"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9445C8-3500-4DF6-A25C-68E9EBEAEA1E}"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BCB6-FDBE-46CC-8EAC-C4D071A579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445C8-3500-4DF6-A25C-68E9EBEAEA1E}"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BCB6-FDBE-46CC-8EAC-C4D071A579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445C8-3500-4DF6-A25C-68E9EBEAEA1E}"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BCB6-FDBE-46CC-8EAC-C4D071A579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445C8-3500-4DF6-A25C-68E9EBEAEA1E}"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BCB6-FDBE-46CC-8EAC-C4D071A579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9445C8-3500-4DF6-A25C-68E9EBEAEA1E}" type="datetimeFigureOut">
              <a:rPr lang="en-US" smtClean="0"/>
              <a:pPr/>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1BCB6-FDBE-46CC-8EAC-C4D071A579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9445C8-3500-4DF6-A25C-68E9EBEAEA1E}" type="datetimeFigureOut">
              <a:rPr lang="en-US" smtClean="0"/>
              <a:pPr/>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1BCB6-FDBE-46CC-8EAC-C4D071A579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9445C8-3500-4DF6-A25C-68E9EBEAEA1E}" type="datetimeFigureOut">
              <a:rPr lang="en-US" smtClean="0"/>
              <a:pPr/>
              <a:t>9/2/2015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51BCB6-FDBE-46CC-8EAC-C4D071A579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9445C8-3500-4DF6-A25C-68E9EBEAEA1E}" type="datetimeFigureOut">
              <a:rPr lang="en-US" smtClean="0"/>
              <a:pPr/>
              <a:t>9/2/2015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51BCB6-FDBE-46CC-8EAC-C4D071A579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445C8-3500-4DF6-A25C-68E9EBEAEA1E}" type="datetimeFigureOut">
              <a:rPr lang="en-US" smtClean="0"/>
              <a:pPr/>
              <a:t>9/2/2015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51BCB6-FDBE-46CC-8EAC-C4D071A579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445C8-3500-4DF6-A25C-68E9EBEAEA1E}" type="datetimeFigureOut">
              <a:rPr lang="en-US" smtClean="0"/>
              <a:pPr/>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1BCB6-FDBE-46CC-8EAC-C4D071A579C2}"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89445C8-3500-4DF6-A25C-68E9EBEAEA1E}" type="datetimeFigureOut">
              <a:rPr lang="en-US" smtClean="0"/>
              <a:pPr/>
              <a:t>9/2/2015</a:t>
            </a:fld>
            <a:endParaRPr lang="en-US"/>
          </a:p>
        </p:txBody>
      </p:sp>
      <p:sp>
        <p:nvSpPr>
          <p:cNvPr id="9" name="Slide Number Placeholder 8"/>
          <p:cNvSpPr>
            <a:spLocks noGrp="1"/>
          </p:cNvSpPr>
          <p:nvPr>
            <p:ph type="sldNum" sz="quarter" idx="11"/>
          </p:nvPr>
        </p:nvSpPr>
        <p:spPr/>
        <p:txBody>
          <a:bodyPr/>
          <a:lstStyle/>
          <a:p>
            <a:fld id="{5B51BCB6-FDBE-46CC-8EAC-C4D071A579C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B51BCB6-FDBE-46CC-8EAC-C4D071A579C2}"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89445C8-3500-4DF6-A25C-68E9EBEAEA1E}" type="datetimeFigureOut">
              <a:rPr lang="en-US" smtClean="0"/>
              <a:pPr/>
              <a:t>9/2/2015</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XUn64HY5bu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uic.edu/classes/bios/bios100/lectures/enzymes02.html"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www.phschool.com/science/biology_place/glossary/p.html#pH scal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childrenshospital.org/research/_nemaline_animation/"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lantus.com/hcp/about-lantus/how-lantus-works.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Proteins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Function - Structure</a:t>
            </a:r>
            <a:endParaRPr lang="en-US" dirty="0"/>
          </a:p>
        </p:txBody>
      </p:sp>
      <p:sp>
        <p:nvSpPr>
          <p:cNvPr id="3" name="Content Placeholder 2"/>
          <p:cNvSpPr>
            <a:spLocks noGrp="1"/>
          </p:cNvSpPr>
          <p:nvPr>
            <p:ph idx="1"/>
          </p:nvPr>
        </p:nvSpPr>
        <p:spPr>
          <a:xfrm>
            <a:off x="0" y="1447800"/>
            <a:ext cx="4724400" cy="5257800"/>
          </a:xfrm>
        </p:spPr>
        <p:txBody>
          <a:bodyPr>
            <a:normAutofit/>
          </a:bodyPr>
          <a:lstStyle/>
          <a:p>
            <a:r>
              <a:rPr lang="en-US" sz="2800" dirty="0" smtClean="0"/>
              <a:t>Structural proteins are fibrous and stringy and provide support. Examples include keratin and collagen.  Keratins strengthen protective coverings such as hair, nails, quills, feathers, horns, and beaks. Collagens provide support for connective tissues such as tendons and ligaments.</a:t>
            </a:r>
            <a:endParaRPr lang="en-US" sz="2800" dirty="0"/>
          </a:p>
        </p:txBody>
      </p:sp>
      <p:sp>
        <p:nvSpPr>
          <p:cNvPr id="22530" name="AutoShape 2" descr="data:image/jpeg;base64,/9j/4AAQSkZJRgABAQAAAQABAAD/2wCEAAkGBhQSERUUEhQVFBQVFxYXFBUUFRQUFBQVFRcVGBUUFRUXHCYeFxkkGhQXHy8gIycpLCwsFR4xNTAqNSYrLCkBCQoKDgwOGg8PFCwcHCQqLCwsKSwsKSwpKSwtLCwpKSwpLCwpLCwsKSwsLCwpLCksLCkpLCksKSwpLCwsLCksLP/AABEIALcBEwMBIgACEQEDEQH/xAAcAAABBAMBAAAAAAAAAAAAAAAAAQIDBAUGBwj/xABCEAABAgMCCwcBBgQFBQAAAAABAAIDESEEMQUSQVFhcYGRscHwBgciMqHR4RNicoKywvEkQlKSFCMzU6IVY3OT0v/EABkBAAIDAQAAAAAAAAAAAAAAAAABAgMEBf/EACMRAQEAAgICAgMBAQEAAAAAAAABAhEDMQQhEkEiMlETgWH/2gAMAwEAAhEDEQA/AO4rUu9a04mCbTWWM1rB+N7QfQlbaue9+NoxcGhv9ceG06gHu/SFHLqp4ftHAMa7arDAadZFVZ781ZF428FkroYoGOntcfSasxTPL1RU7PcNbuvVW4t+32Rexj0dAmBs90pNct4TWGmzily7RwSOnB1+scAomxKX5/QJ06HX7KuHcSmilc8ofE05B6TUZdLek9gklErYppq9k5r9ORVoTrtSkcZf2pU4lhxPCesieYnh2jiq7XUlq9QlLqbRxRoLcOLUVTsamW8fKqQ39fhVhrqbeARobPJmdo9JFRzv6v8AhK1/NKxldoTQb32Ts8mA51tkJYLAdnxYTRo415rYLOFjvutV9HhDky1W5jBV2wTJ9Fh7Z2kl5W1GdwG+Vyei2yMQqB71q1s7Qx3AlrRIG8T9qrFv7VRG0N+oj1N6lOK1G8kjdIj1XjuWv2Htkx0g8y+1k25ll4lpBuUbhce1mOUy6JNdN7AwgLJMXue4u1iQ4ALmAK6R3dRZ2ZwzRD6tatHj/uzeVPwbWhCF0XLCEIQAhCEALmXfyP4KD/5x+R/uumrm/foz+BhHNHaN7H+yhn+qzj/aOCQMmqXFWM2s8FBA4Hrip2+/ArLW/FXswoPxclZPNV7MaDRNWCjLsY9Gg9bCnh1fxDgmwr+sqCajWOCR0r336zxCgHMqV5v1u4j2UEuJ4Jolc6Z3cE2d6M+xIDwQNkgu4KV5/Kq8AqUn8qLPZy+joZ4jklDqDYo4TuSUmgQW0gPA+yma7iVXOXZ6lPnxJ4ICVj6b+Kns1XtGn4VSEbvw+6yeAoWNHhj7QJ3zRl6gx910+yNkBoEt1Fk4LCR1RY2zxFkW2kALE00w4EaTNxJ1EgJsTB8Fv8o47aqC2YYDcq1y29pC4kQwXHLK4azcFKe+iv8A6zNsjsAlILVsLWNjxcFBFdGde5rdFXHLqVB9se14a6Tp0m3POV2T4VkxsRumBt1hMN1Fm+y9uf5DMiVJ5ArDbM2Jfs1Z1ewbgjEdMdBWZckuOqhjx2ZbjKMK6T3aAf4eIZ3xCJZpNbeubmA9xxYTHRHuo1jbyeQ0rpXdx2UiWKzvEdwMaK/HeGmbW0Aa0HKc6fj4+/kh5Wc+PxbahCFvc0IQhACEIQAtD76YU8GOP9EWCd7sX9S3xah3swMbBFqle1rH/wBkRjj6AqOXVSwuso82QPO4afdTi7Y7gom/6rtInyUpNNh4LJXQxV7HcdqsZd3P3VWx3H8XAKw4yl1/SjLtLHorMqV+TWmtvKVxrtCQRk8XcU0ZNZQ135iN6RxrvUkCDL+FRk3ahzUrDwbzUcQUGocSgIoJ4KZx4clFBHBOeeXBO9lOhC9k52RRsNTs4FPdk1JCdJQ6/WAlxqHUeaiaabSeCXGpu9Sg9poZ48As92PhztI0Bx9Pla6w8/Urbu72zzjOdmbL+5w5BR5PWNPD9m6ykoLVbcUXrIOgTWOwhYCRRZI0tVwvhJzrzisym4kZZLHWjtUITA2GyQMwDKQ1ielZu0YEBq+srgbhplcsd2gsLorGNAbNmMZtEi+ecZ6alsw+OmTP57a7hDD8bGq0sx/G2eVpnItyEGqgd9Xw+OYdIkeUyM8u0jantsr4kRgfe1rYbBKXhbQAD13rZ7Dg9rraWN8sOE1rTQhxaGh3qXKzLKTqIY4290dnLMXOyGQqQPC37La1Oc6LluAs8mqTB+DcXqSyLoHhWDky3W7D1NIuweEIcO1xHRXNaGsa1gJAJfEInIHM0bl0/B2EWR4YiQzNjp4jrg8CmM2f8pM5HLfcVxbBPdh/jbc6JEx2wQ4FzhQEBrZMaTSZOachOly7fAgNY1rGgBrQA0C4ACQC6PBNYxy+e7zqRCEK9QEIQgBCEIAWK7VWD69itMK/HgxGjWWGXrJZVIQgR4/n4mnO0/lnxClBofRWMP2H6Noiw8sKNEh7GvcB6SVZvsetyx10se1ey3nXxopX+UdZPhRQzJ51qV3lGgj9Q5ovZ49FB8WsFK+/dxUTT5dye5yRmkVP3h6psQVG1BPidqBRGvH3uuCkgRh4N/Ukdk1H9SGZdXNyIuTbzR9j6RNSu63JMvWlNeeXBPSO/Qab9Q4JxPBN9hwSv5IBWmgTmu61AqKfBOcb+syBtK002D3XRe7izyhOdndLY0e7lzjKur9iIGLZmaZu3n4VPNfxW8M3a2dsNQxoauwm0UcVix1pkYaPZprA4QsJqtsiQ1QtMAFSxysGmjPsUQGbHELI4HwScfGc5znZHE3aFmhYBNXIEABW3kukPhF+ykyE71dhw6KnZ1kISqvs9aZfsnbcR7oRuf4m/eAqNo4LbVzt8wQ5tHNIIOYi5b3g23CNDa8ZRUZiLxvW/wAbPc+N+mDysNX5T7WUIQtbGEIQgBCEIAQhCA8196WD/pYUtQA87mRRqiMaSf7muWo2YzaNIluXVe/rB2LaYEb/AHIL4Z1wnhw9Ip3LlFlMgNBI4/Cy5z3W7ju5DIp8esexUjneF2g8CCoLQat3cVLKZcM45SS/ic7pWmm355JxNTqUDTTZ7KUX9dZUj2R3n1tI3SKItWk6jw+Uxzqs3bxLknNzaB6Ej2TRNbl6y/Ke8zG/gmQuX/ynZOtKAjl1sKjf1uUnxwUcT3UkQLusyByCRIDRIFFyQGe9JOQCRpuUiqwy9dj7PQ8WGxuZrR6BchwZBxorRpC7Fgo0WTyL1Gvx5+NrYYKSKFC2KgxFm2v0je1U4rFdJUD2pGplicFI5qjUiWIRV+C5YxjlegFBaWnBZDsvhL6cUwj5Ynl0PHuBLYFjiqsdpvFCKg5QRcVZjl8bMorywmeNxrpiFj8B4UEeEHfzDwvGZwv2G/asgutLLNxxspcbqhCEJkEIQgBCEIDnHflg7HsMOLKsKM2f3YjXMP8AyxFwCFe4aZ8F6k7w7B9bBlqZlEJzx96F/mD1YvLjxKJr9vhUck9tXDfx/wCo7Y2/RIjrYnQ31B0FPtDJ7lBBub1eJclXOl/2fiy2TCGm7WevRDzU7DyQwXjMfZAD7hoPP5SzrtI3gFJF8pz/AB8Jrjl0tO+Y9kF9lg5dZ5JXinWYJIfmI0e6VxR9l9GAcuaZGFBrKkHtxKbGFBrKf2Nekbhf1mTQaJzsqZOiZFd1uTQapz8ijmnEaz3ZSDjRp5hNdTwa6gXOuxsGTS7OZLoVhNFg57vOulwTXHGV+ogRFW+okx1QuXMdNJUDYid9RNGwrlXeVK5yp2mJJMtJoL5lZKzuWJwfErJZhrgE+iqbGS4s1DEtbQqUfDLW5U5UdM92Yt30rSGfyxfDqcAS08RtC3pcx7LB9ptbCB4ITsd5yCQMhPOTKmtdOXR8bfx9uZ5evn6CEIWlkCEIQAhCEBHHgh7XNNQ4Fp1ESPFeRcNWUwohY4eKG5zDrhuc08F6+XmLvUsWJhG1D/ul/wD7Gtf+oqrk+l3Fe41p5uPUiqjBLGGafpVTQHTh6W8imDza/wBlT01d6OcLtII4EJIZ9QN4SkeEHMQeRTWiRG0db0fR/Z7hQ6vdQirdnAhTk3alFAN41+s/hE6Kz2VrvE056bx8p7yoGGgOaXoVLFTI1NjGm1KU2JcdnJANfl6zqM3KV5oVE4pwqVxUZTia7EkJkyBnIG9SiFb72bs+LCh6RPfVbjZBRYPBllk1ozABbBBZILmZ3d262PqSHpZppSqtMs0Y6QlMJTBz4iqOdMp8V6LNDypo1E+yuDsZhkfQpIkWMaUGm9ZDFTXsonstsbZsExY8QQ4eNEeck5ADO43NC3jA3dRAbJ1pP1XZWtJazafM701LE9hcMiz2h7YhkyLIEm5rh5STmqQupLf4+GNm65vk8ucup6iCx2JkJgZDY1jRc1oACnQhbGAIQhACEIQAhCEALgfflYcW3F2SLAhv2sL2H0DV3xcj7/LFSyRZZYsI/ia17fyOVfJ+q3iv5OIYPd4i05edOtaBf1q5KOG7FeNKljDxHSeNfdVZdtON9FyEa+R5JrzUHUd/7p482sJpFNNRunLgopU8ZNB4qNvm6yJQeAPW5NiHxA6eKIKbDF41+s1JOiYaRNY4VS5DtTIEpkXLqHNLETYnJEBHXblG/Inz8KZEvUoVMcVcwJAx47B9oKiSs92Ngzjz/pE0Z3WNpYTecjpVigrJtCp2NXwuXXT2jISSUjgmFJKU2SY9SFMLUDaAQ5lWobJJjQoo1va2k1JG1ea1EdwaJkyWN/6yLmAvccjRNQwYTLRGMG02ttliSaWMdDLmkOum/GDQdB3qzDjuSGWUx7qF2E/qRA1jZkkASvJNABnXc7JBxIbG/wBLWt3ABa32Z7v7NZS2ICY0UXRHSkJi9jRQUy1OlbUuhxcfwczyeaclkxCEIV7KEIQgBCEIAQhCAFovfPg76mC3vF8B8OKNQdiO/wCLzuW9KjhzBwtFmjQTdFhvZX7bSB6lKzc0eN1dvH2EGYpJ0zHHmpYhmAdHCqLcw4oxrx4XDM5pkQorO6cPVyVF6a53Updceq/slnVw1OHWxRzp1kKeHVadY3SI9JqCwMyaD6FRxLk6cp9aEj/dP7F6EY1advW9KfNrCY4+DUh5oDsQWw80CbFNBtSxLlHENNqcIgPhSPvO1I11OtCAb1PSOzDeFtXYeBVztnW9aq69bv2LbKFPOVXzX8E+CbzbvZDRXA5ULO+ish65tdBYmhRtcnTSAKaUpcoojk4Fe1xDKTb1r78CRCfE81yiU1n3mqR0USVuN0Ip2SDEhsxWuA0yqsY7Ahx8d7nPdIVcZmQoMiy8WOM6qxradCtmW05jh/HQO6zCjvHZySWtbjsmZ4tQHAZhUGWtdCXPe6rA72iJaHtLQ8BkOYljNnNzhomANhXQlu4t/H243lfH/W/EIQhWMwQhCAEIQgBCEIAQhCA8ud5WCPoYRtkMCQMT6rM2LGAfTa4jYtRsTqkHL+3Ndm7/ADAuLGs9pApEa6BE1tm+HvBf/auMMEnVzyKps7jVjd6qVgv1y3/sjJqkeRSvFTqnuTMuuY3/ALqtac+/WOSUex5Jk6ddXpYZ5jYgSmwz4SMxTW+UjNyTm+YjOPg8kxhkeslPZNE5xomOu3IJvSE+FShVGw8UNN+tNHNKw81NXsG8reOzTsWE0dVJWkNF2kkrZMH23EACp5puaXcF1dugWaJRWgVr2DsIAhZmFHmufZp0JdrQcn46gDk4FRNIXKN5TglLU4FR4UMQFXyxQR2JhQwdYjHtMOFPFD3hpOYG8612rBfZezQGBrITLquc0Oc7SXFco7NQ/wCNs8v91nFdsC3+PJZa53l2yybACVCFrYQhCEAIQhACEIQAhCEAIQhAab3uYE/xOCo4b54QEdmuFV29mONq8x2ozk4XEVXsuLDDmlrhMEEEG4g0IOxeQsM4KNnj2izG+DFewaWhxAO6R2qvP+ruO+rFPG8p6rRRRKbP2ToBmCMySJx5/Kq6q/uAGp01314zSQzU6gU1pm0HKKcxzSgycMxpsPRT0NiIag5jLf0EkS/13pXXbPUJruNEQURb0weU7eac40CY24qU6Qt9ogeKcwpg5onRWKtrVlh4z2jUs19BVMBQJvn1Qe5Czbod6zcmXtq48fSCyvLTQrbG2ePChsiRYL2Q3gFjy04hBurcNskzsH2TNutQaR/lMk6Kfszo0aXXap5l6F+iMXFkMWUpSEpZpZkpxfObLLm/zunBYVvBUzLUumYZ7tbJHJc1pgPOWFINJ0sPh3SWp2/uqtLP9GIyKMxnDd6zHqqsvHyi7DycL3dMMy0KX6oVa19nLbB89niSGVoxxvbNUDanNo5pBzEEcVTcLF8zxvVZcxFXjRVQNvWXwP2VtVrcMVhZDN8R4LWgaJ1dsRMLb6PLPGTdrKd3eDjFtf1JeCCCSftEENHE7F1hY7AWA4dlgiFDyVc43vdlcVkV0uLD4Y6cnm5P9MthCEK1SEIQgBCEIAQhCAEIQgBCEIAXnHvxweIGFsceW0QmPP3hOG70Y0pUKOXSeF1XPCMV8s9PZLE62oQqf41T7RMNSM4ntFfdMimmrklQpfaF6Svy6+P7qOdEISiVIo4ZvQhTiuoilCEKStuGArLismbyB11mVuI2qELDb7dCdPQHYLs22x2RjZD6jwHxSMrnCgnmAkN+dbGhC34zUczK7uwhCEyCY+EDeAdYBQhAMbY2AzDGg6Gj2UyEIAQhCAEIQgBCEIAQhCAEIQ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2" name="Picture 4" descr="https://encrypted-tbn3.gstatic.com/images?q=tbn:ANd9GcTqAQsBlkiaWmzcdz4dV_UW__PFwU8tVx6uZrcj3dOhPq0SG7pT"/>
          <p:cNvPicPr>
            <a:picLocks noChangeAspect="1" noChangeArrowheads="1"/>
          </p:cNvPicPr>
          <p:nvPr/>
        </p:nvPicPr>
        <p:blipFill>
          <a:blip r:embed="rId2" cstate="print"/>
          <a:srcRect/>
          <a:stretch>
            <a:fillRect/>
          </a:stretch>
        </p:blipFill>
        <p:spPr bwMode="auto">
          <a:xfrm>
            <a:off x="4800600" y="1447800"/>
            <a:ext cx="4343400" cy="2895600"/>
          </a:xfrm>
          <a:prstGeom prst="rect">
            <a:avLst/>
          </a:prstGeom>
          <a:noFill/>
        </p:spPr>
      </p:pic>
      <p:pic>
        <p:nvPicPr>
          <p:cNvPr id="22534" name="Picture 6" descr="http://www.lifemartini.com/wp-content/uploads/2011/07/Strong-Nails.jpg"/>
          <p:cNvPicPr>
            <a:picLocks noChangeAspect="1" noChangeArrowheads="1"/>
          </p:cNvPicPr>
          <p:nvPr/>
        </p:nvPicPr>
        <p:blipFill>
          <a:blip r:embed="rId3" cstate="print"/>
          <a:srcRect/>
          <a:stretch>
            <a:fillRect/>
          </a:stretch>
        </p:blipFill>
        <p:spPr bwMode="auto">
          <a:xfrm>
            <a:off x="5486400" y="4343400"/>
            <a:ext cx="3017520" cy="2514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Function - </a:t>
            </a:r>
            <a:r>
              <a:rPr lang="en-US" dirty="0" smtClean="0">
                <a:hlinkClick r:id="rId2"/>
              </a:rPr>
              <a:t>Enzymes</a:t>
            </a:r>
            <a:endParaRPr lang="en-US" dirty="0"/>
          </a:p>
        </p:txBody>
      </p:sp>
      <p:sp>
        <p:nvSpPr>
          <p:cNvPr id="3" name="Content Placeholder 2"/>
          <p:cNvSpPr>
            <a:spLocks noGrp="1"/>
          </p:cNvSpPr>
          <p:nvPr>
            <p:ph idx="1"/>
          </p:nvPr>
        </p:nvSpPr>
        <p:spPr>
          <a:xfrm>
            <a:off x="457200" y="1371600"/>
            <a:ext cx="7467600" cy="4525963"/>
          </a:xfrm>
        </p:spPr>
        <p:txBody>
          <a:bodyPr/>
          <a:lstStyle/>
          <a:p>
            <a:pPr>
              <a:defRPr/>
            </a:pPr>
            <a:r>
              <a:rPr lang="en-US" sz="2800" dirty="0" smtClean="0"/>
              <a:t>Enzymes are proteins that aid in  biochemical reactions. Most chemical reactions require energy to begin</a:t>
            </a:r>
          </a:p>
          <a:p>
            <a:pPr marL="395288" indent="-395288">
              <a:buNone/>
              <a:defRPr/>
            </a:pPr>
            <a:r>
              <a:rPr lang="en-US" sz="2800" dirty="0" smtClean="0"/>
              <a:t>   - the energy required to start a chemical reaction is called activation energy</a:t>
            </a:r>
            <a:r>
              <a:rPr lang="en-US" sz="2800" dirty="0" smtClean="0">
                <a:solidFill>
                  <a:srgbClr val="FF0000"/>
                </a:solidFill>
              </a:rPr>
              <a:t>.</a:t>
            </a:r>
          </a:p>
          <a:p>
            <a:pPr>
              <a:buNone/>
            </a:pPr>
            <a:endParaRPr lang="en-US" dirty="0"/>
          </a:p>
        </p:txBody>
      </p:sp>
      <p:pic>
        <p:nvPicPr>
          <p:cNvPr id="4" name="Picture 2" descr="C:\Users\Tom\Pictures\Activation Energy.gif"/>
          <p:cNvPicPr>
            <a:picLocks noChangeAspect="1" noChangeArrowheads="1"/>
          </p:cNvPicPr>
          <p:nvPr/>
        </p:nvPicPr>
        <p:blipFill>
          <a:blip r:embed="rId3" cstate="print"/>
          <a:srcRect/>
          <a:stretch>
            <a:fillRect/>
          </a:stretch>
        </p:blipFill>
        <p:spPr bwMode="auto">
          <a:xfrm>
            <a:off x="3048000" y="3860800"/>
            <a:ext cx="4495800" cy="2997200"/>
          </a:xfrm>
          <a:prstGeom prst="rect">
            <a:avLst/>
          </a:prstGeom>
          <a:noFill/>
          <a:ln w="9525">
            <a:noFill/>
            <a:miter lim="800000"/>
            <a:headEnd/>
            <a:tailEnd/>
          </a:ln>
        </p:spPr>
      </p:pic>
      <p:cxnSp>
        <p:nvCxnSpPr>
          <p:cNvPr id="6" name="Straight Arrow Connector 5"/>
          <p:cNvCxnSpPr/>
          <p:nvPr/>
        </p:nvCxnSpPr>
        <p:spPr>
          <a:xfrm rot="5400000">
            <a:off x="3924300" y="3848100"/>
            <a:ext cx="914400" cy="685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Function - Enzymes</a:t>
            </a:r>
            <a:endParaRPr lang="en-US" dirty="0"/>
          </a:p>
        </p:txBody>
      </p:sp>
      <p:sp>
        <p:nvSpPr>
          <p:cNvPr id="3" name="Content Placeholder 2"/>
          <p:cNvSpPr>
            <a:spLocks noGrp="1"/>
          </p:cNvSpPr>
          <p:nvPr>
            <p:ph idx="1"/>
          </p:nvPr>
        </p:nvSpPr>
        <p:spPr>
          <a:xfrm>
            <a:off x="457200" y="1447800"/>
            <a:ext cx="7467600" cy="4525963"/>
          </a:xfrm>
        </p:spPr>
        <p:txBody>
          <a:bodyPr>
            <a:normAutofit/>
          </a:bodyPr>
          <a:lstStyle/>
          <a:p>
            <a:r>
              <a:rPr lang="en-US" sz="3200" dirty="0" smtClean="0">
                <a:ea typeface="ＭＳ Ｐゴシック" charset="-128"/>
              </a:rPr>
              <a:t>Enzymes are </a:t>
            </a:r>
            <a:r>
              <a:rPr lang="en-US" sz="3200" b="1" dirty="0" smtClean="0">
                <a:ea typeface="ＭＳ Ｐゴシック" charset="-128"/>
              </a:rPr>
              <a:t>proteins</a:t>
            </a:r>
            <a:r>
              <a:rPr lang="en-US" sz="3200" dirty="0" smtClean="0">
                <a:ea typeface="ＭＳ Ｐゴシック" charset="-128"/>
              </a:rPr>
              <a:t> which reduce the </a:t>
            </a:r>
            <a:r>
              <a:rPr lang="en-US" sz="3200" dirty="0" smtClean="0">
                <a:solidFill>
                  <a:srgbClr val="FF0000"/>
                </a:solidFill>
                <a:ea typeface="ＭＳ Ｐゴシック" charset="-128"/>
              </a:rPr>
              <a:t>activation energy </a:t>
            </a:r>
            <a:r>
              <a:rPr lang="en-US" sz="3200" dirty="0" smtClean="0">
                <a:ea typeface="ＭＳ Ｐゴシック" charset="-128"/>
              </a:rPr>
              <a:t>required for a chemical reaction to occur</a:t>
            </a:r>
            <a:endParaRPr lang="en-US" sz="3200" dirty="0" smtClean="0"/>
          </a:p>
        </p:txBody>
      </p:sp>
      <p:pic>
        <p:nvPicPr>
          <p:cNvPr id="4" name="Picture 4"/>
          <p:cNvPicPr>
            <a:picLocks noChangeAspect="1" noChangeArrowheads="1"/>
          </p:cNvPicPr>
          <p:nvPr/>
        </p:nvPicPr>
        <p:blipFill>
          <a:blip r:embed="rId2" cstate="print"/>
          <a:srcRect/>
          <a:stretch>
            <a:fillRect/>
          </a:stretch>
        </p:blipFill>
        <p:spPr>
          <a:xfrm>
            <a:off x="3276600" y="2984485"/>
            <a:ext cx="5257800" cy="387351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Protein Function - Enzymes</a:t>
            </a:r>
            <a:endParaRPr lang="en-US" dirty="0"/>
          </a:p>
        </p:txBody>
      </p:sp>
      <p:sp>
        <p:nvSpPr>
          <p:cNvPr id="3" name="Content Placeholder 2"/>
          <p:cNvSpPr>
            <a:spLocks noGrp="1"/>
          </p:cNvSpPr>
          <p:nvPr>
            <p:ph idx="1"/>
          </p:nvPr>
        </p:nvSpPr>
        <p:spPr/>
        <p:txBody>
          <a:bodyPr>
            <a:normAutofit/>
          </a:bodyPr>
          <a:lstStyle/>
          <a:p>
            <a:r>
              <a:rPr lang="en-US" sz="3200" dirty="0" smtClean="0"/>
              <a:t>Enzymes are often referred to as </a:t>
            </a:r>
            <a:r>
              <a:rPr lang="en-US" sz="3200" i="1" dirty="0" smtClean="0">
                <a:solidFill>
                  <a:srgbClr val="FF0000"/>
                </a:solidFill>
              </a:rPr>
              <a:t>catalysts</a:t>
            </a:r>
            <a:r>
              <a:rPr lang="en-US" sz="3200" dirty="0" smtClean="0"/>
              <a:t> because they speed up chemical reactions.  The catalyst does not change during the reaction!</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Protein Function - Enzymes</a:t>
            </a:r>
            <a:endParaRPr lang="en-US" dirty="0"/>
          </a:p>
        </p:txBody>
      </p:sp>
      <p:sp>
        <p:nvSpPr>
          <p:cNvPr id="5" name="Content Placeholder 2"/>
          <p:cNvSpPr>
            <a:spLocks noGrp="1"/>
          </p:cNvSpPr>
          <p:nvPr>
            <p:ph idx="1"/>
          </p:nvPr>
        </p:nvSpPr>
        <p:spPr>
          <a:xfrm>
            <a:off x="457200" y="1447800"/>
            <a:ext cx="7467600" cy="4525963"/>
          </a:xfrm>
        </p:spPr>
        <p:txBody>
          <a:bodyPr>
            <a:normAutofit/>
          </a:bodyPr>
          <a:lstStyle/>
          <a:p>
            <a:pPr eaLnBrk="1" hangingPunct="1"/>
            <a:r>
              <a:rPr lang="en-US" sz="3200" dirty="0" smtClean="0">
                <a:ea typeface="ＭＳ Ｐゴシック" charset="-128"/>
              </a:rPr>
              <a:t>Enzymes have an area called an active site.  </a:t>
            </a:r>
          </a:p>
          <a:p>
            <a:pPr eaLnBrk="1" hangingPunct="1">
              <a:buFont typeface="Wingdings 2" pitchFamily="18" charset="2"/>
              <a:buNone/>
            </a:pPr>
            <a:r>
              <a:rPr lang="en-US" sz="3200" dirty="0" smtClean="0">
                <a:ea typeface="ＭＳ Ｐゴシック" charset="-128"/>
              </a:rPr>
              <a:t>    - the active site is where the chemical reaction occurs</a:t>
            </a:r>
          </a:p>
        </p:txBody>
      </p:sp>
      <p:pic>
        <p:nvPicPr>
          <p:cNvPr id="6" name="Picture 4"/>
          <p:cNvPicPr>
            <a:picLocks noChangeAspect="1" noChangeArrowheads="1"/>
          </p:cNvPicPr>
          <p:nvPr/>
        </p:nvPicPr>
        <p:blipFill>
          <a:blip r:embed="rId2" cstate="print"/>
          <a:srcRect/>
          <a:stretch>
            <a:fillRect/>
          </a:stretch>
        </p:blipFill>
        <p:spPr bwMode="auto">
          <a:xfrm>
            <a:off x="2286000" y="3623663"/>
            <a:ext cx="4419600" cy="304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Protein Function - Enzymes</a:t>
            </a:r>
            <a:endParaRPr lang="en-US" dirty="0"/>
          </a:p>
        </p:txBody>
      </p:sp>
      <p:sp>
        <p:nvSpPr>
          <p:cNvPr id="3" name="Content Placeholder 2"/>
          <p:cNvSpPr>
            <a:spLocks noGrp="1"/>
          </p:cNvSpPr>
          <p:nvPr>
            <p:ph idx="1"/>
          </p:nvPr>
        </p:nvSpPr>
        <p:spPr>
          <a:xfrm>
            <a:off x="0" y="1600200"/>
            <a:ext cx="4267200" cy="4525963"/>
          </a:xfrm>
        </p:spPr>
        <p:txBody>
          <a:bodyPr>
            <a:normAutofit fontScale="92500"/>
          </a:bodyPr>
          <a:lstStyle/>
          <a:p>
            <a:r>
              <a:rPr lang="en-US" sz="3200" dirty="0" smtClean="0">
                <a:ea typeface="ＭＳ Ｐゴシック" charset="-128"/>
              </a:rPr>
              <a:t>The active site of the enzyme fits with only one type of molecule known as the substrate.</a:t>
            </a:r>
          </a:p>
          <a:p>
            <a:r>
              <a:rPr lang="en-US" sz="3200" dirty="0" smtClean="0">
                <a:ea typeface="ＭＳ Ｐゴシック" charset="-128"/>
              </a:rPr>
              <a:t>The fact that the active site can only accept one type of substrate is known as </a:t>
            </a:r>
            <a:r>
              <a:rPr lang="en-US" sz="3200" b="1" dirty="0" smtClean="0">
                <a:ea typeface="ＭＳ Ｐゴシック" charset="-128"/>
              </a:rPr>
              <a:t>enzyme specificity</a:t>
            </a:r>
          </a:p>
          <a:p>
            <a:endParaRPr lang="en-US" dirty="0"/>
          </a:p>
        </p:txBody>
      </p:sp>
      <p:pic>
        <p:nvPicPr>
          <p:cNvPr id="3074" name="Picture 2" descr="binding specificity"/>
          <p:cNvPicPr>
            <a:picLocks noChangeAspect="1" noChangeArrowheads="1" noCrop="1"/>
          </p:cNvPicPr>
          <p:nvPr/>
        </p:nvPicPr>
        <p:blipFill>
          <a:blip r:embed="rId2" cstate="print"/>
          <a:srcRect/>
          <a:stretch>
            <a:fillRect/>
          </a:stretch>
        </p:blipFill>
        <p:spPr bwMode="auto">
          <a:xfrm>
            <a:off x="4495801" y="2285999"/>
            <a:ext cx="4610098" cy="30734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Protein Function - </a:t>
            </a:r>
            <a:r>
              <a:rPr lang="en-US" dirty="0" smtClean="0">
                <a:hlinkClick r:id="rId2"/>
              </a:rPr>
              <a:t>Enzymes</a:t>
            </a:r>
            <a:endParaRPr lang="en-US" dirty="0"/>
          </a:p>
        </p:txBody>
      </p:sp>
      <p:sp>
        <p:nvSpPr>
          <p:cNvPr id="3" name="Content Placeholder 2"/>
          <p:cNvSpPr>
            <a:spLocks noGrp="1"/>
          </p:cNvSpPr>
          <p:nvPr>
            <p:ph idx="1"/>
          </p:nvPr>
        </p:nvSpPr>
        <p:spPr>
          <a:xfrm>
            <a:off x="457200" y="1600201"/>
            <a:ext cx="7467600" cy="1143000"/>
          </a:xfrm>
        </p:spPr>
        <p:txBody>
          <a:bodyPr/>
          <a:lstStyle/>
          <a:p>
            <a:r>
              <a:rPr lang="en-US" sz="2800" dirty="0" smtClean="0"/>
              <a:t>Enzymes  work to bind to a substrate</a:t>
            </a:r>
          </a:p>
          <a:p>
            <a:pPr>
              <a:buNone/>
            </a:pPr>
            <a:endParaRPr lang="en-US" dirty="0"/>
          </a:p>
        </p:txBody>
      </p:sp>
      <p:pic>
        <p:nvPicPr>
          <p:cNvPr id="6" name="Picture 5" descr="Lock &amp; Key.jpg"/>
          <p:cNvPicPr>
            <a:picLocks noChangeAspect="1"/>
          </p:cNvPicPr>
          <p:nvPr/>
        </p:nvPicPr>
        <p:blipFill>
          <a:blip r:embed="rId3" cstate="print"/>
          <a:srcRect/>
          <a:stretch>
            <a:fillRect/>
          </a:stretch>
        </p:blipFill>
        <p:spPr bwMode="auto">
          <a:xfrm>
            <a:off x="381000" y="3276600"/>
            <a:ext cx="3226406" cy="3052763"/>
          </a:xfrm>
          <a:prstGeom prst="rect">
            <a:avLst/>
          </a:prstGeom>
          <a:noFill/>
          <a:ln w="9525">
            <a:noFill/>
            <a:miter lim="800000"/>
            <a:headEnd/>
            <a:tailEnd/>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503" y="3429000"/>
            <a:ext cx="423189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Function - Enzymes</a:t>
            </a:r>
            <a:endParaRPr lang="en-US" dirty="0"/>
          </a:p>
        </p:txBody>
      </p:sp>
      <p:sp>
        <p:nvSpPr>
          <p:cNvPr id="3" name="Content Placeholder 2"/>
          <p:cNvSpPr>
            <a:spLocks noGrp="1"/>
          </p:cNvSpPr>
          <p:nvPr>
            <p:ph idx="1"/>
          </p:nvPr>
        </p:nvSpPr>
        <p:spPr>
          <a:xfrm>
            <a:off x="457200" y="1600200"/>
            <a:ext cx="8077200" cy="4525963"/>
          </a:xfrm>
        </p:spPr>
        <p:txBody>
          <a:bodyPr>
            <a:normAutofit/>
          </a:bodyPr>
          <a:lstStyle/>
          <a:p>
            <a:r>
              <a:rPr lang="en-US" sz="3600" dirty="0" smtClean="0"/>
              <a:t>Enzymes are affected by two main factors:</a:t>
            </a:r>
          </a:p>
          <a:p>
            <a:r>
              <a:rPr lang="en-US" sz="3600" dirty="0" smtClean="0"/>
              <a:t>(1) pH</a:t>
            </a:r>
          </a:p>
          <a:p>
            <a:r>
              <a:rPr lang="en-US" sz="3600" dirty="0" smtClean="0"/>
              <a:t>(2) temperature</a:t>
            </a: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Protein Function - Enzymes</a:t>
            </a:r>
            <a:endParaRPr lang="en-US" dirty="0"/>
          </a:p>
        </p:txBody>
      </p:sp>
      <p:sp>
        <p:nvSpPr>
          <p:cNvPr id="3" name="Content Placeholder 2"/>
          <p:cNvSpPr>
            <a:spLocks noGrp="1"/>
          </p:cNvSpPr>
          <p:nvPr>
            <p:ph idx="1"/>
          </p:nvPr>
        </p:nvSpPr>
        <p:spPr>
          <a:xfrm>
            <a:off x="0" y="1295400"/>
            <a:ext cx="4724400" cy="5257800"/>
          </a:xfrm>
        </p:spPr>
        <p:txBody>
          <a:bodyPr>
            <a:noAutofit/>
          </a:bodyPr>
          <a:lstStyle/>
          <a:p>
            <a:r>
              <a:rPr lang="en-US" sz="3200" dirty="0" smtClean="0"/>
              <a:t>Each enzyme functions best within a certain pH range. For example, the enzyme pepsin, which works in your stomach, functions best in a strongly acidic environment. When the </a:t>
            </a:r>
            <a:r>
              <a:rPr lang="en-US" sz="3200" dirty="0" smtClean="0">
                <a:hlinkClick r:id="rId2"/>
              </a:rPr>
              <a:t>pH</a:t>
            </a:r>
            <a:r>
              <a:rPr lang="en-US" sz="3200" dirty="0" smtClean="0"/>
              <a:t> changes, the active site distorts and affects enzyme function.</a:t>
            </a:r>
            <a:endParaRPr lang="en-US" sz="3200" dirty="0"/>
          </a:p>
        </p:txBody>
      </p:sp>
      <p:pic>
        <p:nvPicPr>
          <p:cNvPr id="32770" name="Picture 2" descr="animation of ph affect on enzyme action"/>
          <p:cNvPicPr>
            <a:picLocks noChangeAspect="1" noChangeArrowheads="1" noCrop="1"/>
          </p:cNvPicPr>
          <p:nvPr/>
        </p:nvPicPr>
        <p:blipFill>
          <a:blip r:embed="rId3" cstate="print"/>
          <a:srcRect/>
          <a:stretch>
            <a:fillRect/>
          </a:stretch>
        </p:blipFill>
        <p:spPr bwMode="auto">
          <a:xfrm>
            <a:off x="4876801" y="2057400"/>
            <a:ext cx="4343397" cy="2895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Function - Enzymes</a:t>
            </a:r>
            <a:endParaRPr lang="en-US" dirty="0"/>
          </a:p>
        </p:txBody>
      </p:sp>
      <p:sp>
        <p:nvSpPr>
          <p:cNvPr id="3" name="Content Placeholder 2"/>
          <p:cNvSpPr>
            <a:spLocks noGrp="1"/>
          </p:cNvSpPr>
          <p:nvPr>
            <p:ph idx="1"/>
          </p:nvPr>
        </p:nvSpPr>
        <p:spPr>
          <a:xfrm>
            <a:off x="0" y="1447800"/>
            <a:ext cx="5105400" cy="5257800"/>
          </a:xfrm>
        </p:spPr>
        <p:txBody>
          <a:bodyPr>
            <a:normAutofit/>
          </a:bodyPr>
          <a:lstStyle/>
          <a:p>
            <a:r>
              <a:rPr lang="en-US" sz="2800" dirty="0" smtClean="0"/>
              <a:t>Chemical reactions speed up as temperature is increased, so, in general, reactions will increase at a faster rate at higher temperatures. However, each enzyme has a temperature optimum, and beyond this point the enzyme's functional shape is lost. Boiling temperatures will </a:t>
            </a:r>
            <a:r>
              <a:rPr lang="en-US" sz="2800" b="1" dirty="0" smtClean="0"/>
              <a:t>denature </a:t>
            </a:r>
            <a:r>
              <a:rPr lang="en-US" sz="2800" dirty="0" smtClean="0"/>
              <a:t>most enzymes.</a:t>
            </a:r>
            <a:endParaRPr lang="en-US" sz="2800" dirty="0"/>
          </a:p>
        </p:txBody>
      </p:sp>
      <p:pic>
        <p:nvPicPr>
          <p:cNvPr id="34824" name="Picture 8" descr="http://www.kscience.co.uk/as/module1/pictures/enzyme_activity.gif"/>
          <p:cNvPicPr>
            <a:picLocks noChangeAspect="1" noChangeArrowheads="1"/>
          </p:cNvPicPr>
          <p:nvPr/>
        </p:nvPicPr>
        <p:blipFill>
          <a:blip r:embed="rId2" cstate="print"/>
          <a:srcRect/>
          <a:stretch>
            <a:fillRect/>
          </a:stretch>
        </p:blipFill>
        <p:spPr bwMode="auto">
          <a:xfrm>
            <a:off x="5029200" y="1828799"/>
            <a:ext cx="3960026" cy="341668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Proteins</a:t>
            </a:r>
            <a:endParaRPr lang="en-US" dirty="0"/>
          </a:p>
        </p:txBody>
      </p:sp>
      <p:sp>
        <p:nvSpPr>
          <p:cNvPr id="3" name="Content Placeholder 2"/>
          <p:cNvSpPr>
            <a:spLocks noGrp="1"/>
          </p:cNvSpPr>
          <p:nvPr>
            <p:ph idx="1"/>
          </p:nvPr>
        </p:nvSpPr>
        <p:spPr/>
        <p:txBody>
          <a:bodyPr>
            <a:noAutofit/>
          </a:bodyPr>
          <a:lstStyle/>
          <a:p>
            <a:r>
              <a:rPr lang="en-US" sz="2800" dirty="0" smtClean="0"/>
              <a:t>Some of the most diverse group of macromolecules (polymers)</a:t>
            </a:r>
          </a:p>
          <a:p>
            <a:r>
              <a:rPr lang="en-US" sz="2800" dirty="0" smtClean="0"/>
              <a:t>Contain carbon, hydrogen, oxygen, and  nitrogen (CHON)</a:t>
            </a:r>
          </a:p>
          <a:p>
            <a:r>
              <a:rPr lang="en-US" sz="2800" dirty="0" smtClean="0"/>
              <a:t>Examples include: </a:t>
            </a:r>
          </a:p>
          <a:p>
            <a:pPr>
              <a:buNone/>
            </a:pPr>
            <a:r>
              <a:rPr lang="en-US" sz="2800" dirty="0" smtClean="0"/>
              <a:t>	(1) Antibodies</a:t>
            </a:r>
          </a:p>
          <a:p>
            <a:pPr>
              <a:buNone/>
            </a:pPr>
            <a:r>
              <a:rPr lang="en-US" sz="2800" dirty="0" smtClean="0"/>
              <a:t>    (2) Contractile Proteins</a:t>
            </a:r>
          </a:p>
          <a:p>
            <a:pPr>
              <a:buNone/>
            </a:pPr>
            <a:r>
              <a:rPr lang="en-US" sz="2800" dirty="0" smtClean="0"/>
              <a:t>    (3) Hormones (Insulin)</a:t>
            </a:r>
          </a:p>
          <a:p>
            <a:pPr>
              <a:buNone/>
            </a:pPr>
            <a:r>
              <a:rPr lang="en-US" sz="2800" dirty="0" smtClean="0"/>
              <a:t>    (4) Structural Proteins</a:t>
            </a:r>
          </a:p>
          <a:p>
            <a:pPr>
              <a:buNone/>
            </a:pPr>
            <a:r>
              <a:rPr lang="en-US" sz="2800" dirty="0" smtClean="0"/>
              <a:t>    (5) Enzymes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ctr"/>
            <a:r>
              <a:rPr lang="en-US" dirty="0" smtClean="0"/>
              <a:t>Protein Function – Common Enzymes</a:t>
            </a:r>
            <a:endParaRPr lang="en-US" dirty="0"/>
          </a:p>
        </p:txBody>
      </p:sp>
      <p:sp>
        <p:nvSpPr>
          <p:cNvPr id="3" name="Content Placeholder 2"/>
          <p:cNvSpPr>
            <a:spLocks noGrp="1"/>
          </p:cNvSpPr>
          <p:nvPr>
            <p:ph idx="1"/>
          </p:nvPr>
        </p:nvSpPr>
        <p:spPr/>
        <p:txBody>
          <a:bodyPr>
            <a:normAutofit/>
          </a:bodyPr>
          <a:lstStyle/>
          <a:p>
            <a:r>
              <a:rPr lang="en-US" sz="2800" dirty="0" smtClean="0"/>
              <a:t>Enzymes often end in the suffix –</a:t>
            </a:r>
            <a:r>
              <a:rPr lang="en-US" sz="2800" dirty="0" err="1" smtClean="0"/>
              <a:t>ase</a:t>
            </a:r>
            <a:r>
              <a:rPr lang="en-US" sz="2800" dirty="0" smtClean="0"/>
              <a:t>.  </a:t>
            </a:r>
            <a:endParaRPr lang="en-US" sz="2800" dirty="0"/>
          </a:p>
        </p:txBody>
      </p:sp>
      <p:sp>
        <p:nvSpPr>
          <p:cNvPr id="4" name="Content Placeholder 2"/>
          <p:cNvSpPr txBox="1">
            <a:spLocks/>
          </p:cNvSpPr>
          <p:nvPr/>
        </p:nvSpPr>
        <p:spPr>
          <a:xfrm>
            <a:off x="228600" y="2209800"/>
            <a:ext cx="8229600" cy="4038600"/>
          </a:xfrm>
          <a:prstGeom prst="rect">
            <a:avLst/>
          </a:prstGeom>
        </p:spPr>
        <p:txBody>
          <a:bodyPr vert="horz">
            <a:normAutofit/>
          </a:bodyPr>
          <a:lstStyle/>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ＭＳ Ｐゴシック" charset="-128"/>
                <a:cs typeface="+mn-cs"/>
              </a:rPr>
              <a:t>Amyl</a:t>
            </a:r>
            <a:r>
              <a:rPr kumimoji="0" lang="en-US" sz="3000" b="0" i="0" u="none" strike="noStrike" kern="1200" cap="none" spc="0" normalizeH="0" baseline="0" noProof="0" dirty="0" smtClean="0">
                <a:ln>
                  <a:noFill/>
                </a:ln>
                <a:solidFill>
                  <a:srgbClr val="FF0000"/>
                </a:solidFill>
                <a:effectLst/>
                <a:uLnTx/>
                <a:uFillTx/>
                <a:latin typeface="+mn-lt"/>
                <a:ea typeface="ＭＳ Ｐゴシック" charset="-128"/>
                <a:cs typeface="+mn-cs"/>
              </a:rPr>
              <a:t>ase</a:t>
            </a:r>
            <a:r>
              <a:rPr kumimoji="0" lang="en-US" sz="3000" b="0" i="0" u="none" strike="noStrike" kern="1200" cap="none" spc="0" normalizeH="0" baseline="0" noProof="0" dirty="0" smtClean="0">
                <a:ln>
                  <a:noFill/>
                </a:ln>
                <a:solidFill>
                  <a:schemeClr val="tx1"/>
                </a:solidFill>
                <a:effectLst/>
                <a:uLnTx/>
                <a:uFillTx/>
                <a:latin typeface="+mn-lt"/>
                <a:ea typeface="ＭＳ Ｐゴシック" charset="-128"/>
                <a:cs typeface="+mn-cs"/>
              </a:rPr>
              <a:t>  - breaks down starch</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err="1" smtClean="0">
                <a:ln>
                  <a:noFill/>
                </a:ln>
                <a:solidFill>
                  <a:schemeClr val="tx1"/>
                </a:solidFill>
                <a:effectLst/>
                <a:uLnTx/>
                <a:uFillTx/>
                <a:latin typeface="+mn-lt"/>
                <a:ea typeface="ＭＳ Ｐゴシック" charset="-128"/>
                <a:cs typeface="+mn-cs"/>
              </a:rPr>
              <a:t>Catal</a:t>
            </a:r>
            <a:r>
              <a:rPr kumimoji="0" lang="en-US" sz="3000" b="0" i="0" u="none" strike="noStrike" kern="1200" cap="none" spc="0" normalizeH="0" baseline="0" noProof="0" dirty="0" err="1" smtClean="0">
                <a:ln>
                  <a:noFill/>
                </a:ln>
                <a:solidFill>
                  <a:srgbClr val="FF0000"/>
                </a:solidFill>
                <a:effectLst/>
                <a:uLnTx/>
                <a:uFillTx/>
                <a:latin typeface="+mn-lt"/>
                <a:ea typeface="ＭＳ Ｐゴシック" charset="-128"/>
                <a:cs typeface="+mn-cs"/>
              </a:rPr>
              <a:t>ase</a:t>
            </a:r>
            <a:r>
              <a:rPr kumimoji="0" lang="en-US" sz="3000" b="0" i="0" u="none" strike="noStrike" kern="1200" cap="none" spc="0" normalizeH="0" baseline="0" noProof="0" dirty="0" smtClean="0">
                <a:ln>
                  <a:noFill/>
                </a:ln>
                <a:solidFill>
                  <a:schemeClr val="tx1"/>
                </a:solidFill>
                <a:effectLst/>
                <a:uLnTx/>
                <a:uFillTx/>
                <a:latin typeface="+mn-lt"/>
                <a:ea typeface="ＭＳ Ｐゴシック" charset="-128"/>
                <a:cs typeface="+mn-cs"/>
              </a:rPr>
              <a:t> – breaks down H</a:t>
            </a:r>
            <a:r>
              <a:rPr kumimoji="0" lang="en-US" sz="3000" b="0" i="0" u="none" strike="noStrike" kern="1200" cap="none" spc="0" normalizeH="0" baseline="-25000" noProof="0" dirty="0" smtClean="0">
                <a:ln>
                  <a:noFill/>
                </a:ln>
                <a:solidFill>
                  <a:schemeClr val="tx1"/>
                </a:solidFill>
                <a:effectLst/>
                <a:uLnTx/>
                <a:uFillTx/>
                <a:latin typeface="+mn-lt"/>
                <a:ea typeface="ＭＳ Ｐゴシック" charset="-128"/>
                <a:cs typeface="+mn-cs"/>
              </a:rPr>
              <a:t>2</a:t>
            </a:r>
            <a:r>
              <a:rPr kumimoji="0" lang="en-US" sz="3000" b="0" i="0" u="none" strike="noStrike" kern="1200" cap="none" spc="0" normalizeH="0" baseline="0" noProof="0" dirty="0" smtClean="0">
                <a:ln>
                  <a:noFill/>
                </a:ln>
                <a:solidFill>
                  <a:schemeClr val="tx1"/>
                </a:solidFill>
                <a:effectLst/>
                <a:uLnTx/>
                <a:uFillTx/>
                <a:latin typeface="+mn-lt"/>
                <a:ea typeface="ＭＳ Ｐゴシック" charset="-128"/>
                <a:cs typeface="+mn-cs"/>
              </a:rPr>
              <a:t>O</a:t>
            </a:r>
            <a:r>
              <a:rPr kumimoji="0" lang="en-US" sz="3000" b="0" i="0" u="none" strike="noStrike" kern="1200" cap="none" spc="0" normalizeH="0" baseline="-25000" noProof="0" dirty="0" smtClean="0">
                <a:ln>
                  <a:noFill/>
                </a:ln>
                <a:solidFill>
                  <a:schemeClr val="tx1"/>
                </a:solidFill>
                <a:effectLst/>
                <a:uLnTx/>
                <a:uFillTx/>
                <a:latin typeface="+mn-lt"/>
                <a:ea typeface="ＭＳ Ｐゴシック" charset="-128"/>
                <a:cs typeface="+mn-cs"/>
              </a:rPr>
              <a:t>2</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ＭＳ Ｐゴシック" charset="-128"/>
                <a:cs typeface="+mn-cs"/>
              </a:rPr>
              <a:t>DNA polymer</a:t>
            </a:r>
            <a:r>
              <a:rPr kumimoji="0" lang="en-US" sz="3000" b="0" i="0" u="none" strike="noStrike" kern="1200" cap="none" spc="0" normalizeH="0" baseline="0" noProof="0" dirty="0" smtClean="0">
                <a:ln>
                  <a:noFill/>
                </a:ln>
                <a:solidFill>
                  <a:srgbClr val="FF0000"/>
                </a:solidFill>
                <a:effectLst/>
                <a:uLnTx/>
                <a:uFillTx/>
                <a:latin typeface="+mn-lt"/>
                <a:ea typeface="ＭＳ Ｐゴシック" charset="-128"/>
                <a:cs typeface="+mn-cs"/>
              </a:rPr>
              <a:t>ase</a:t>
            </a:r>
            <a:r>
              <a:rPr kumimoji="0" lang="en-US" sz="3000" b="0" i="0" u="none" strike="noStrike" kern="1200" cap="none" spc="0" normalizeH="0" baseline="0" noProof="0" dirty="0" smtClean="0">
                <a:ln>
                  <a:noFill/>
                </a:ln>
                <a:solidFill>
                  <a:schemeClr val="tx1"/>
                </a:solidFill>
                <a:effectLst/>
                <a:uLnTx/>
                <a:uFillTx/>
                <a:latin typeface="+mn-lt"/>
                <a:ea typeface="ＭＳ Ｐゴシック" charset="-128"/>
                <a:cs typeface="+mn-cs"/>
              </a:rPr>
              <a:t> – joins DNA nucleotides to build DNA</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ＭＳ Ｐゴシック" charset="-128"/>
                <a:cs typeface="+mn-cs"/>
              </a:rPr>
              <a:t>Lip</a:t>
            </a:r>
            <a:r>
              <a:rPr kumimoji="0" lang="en-US" sz="3000" b="0" i="0" u="none" strike="noStrike" kern="1200" cap="none" spc="0" normalizeH="0" baseline="0" noProof="0" dirty="0" smtClean="0">
                <a:ln>
                  <a:noFill/>
                </a:ln>
                <a:solidFill>
                  <a:srgbClr val="FF0000"/>
                </a:solidFill>
                <a:effectLst/>
                <a:uLnTx/>
                <a:uFillTx/>
                <a:latin typeface="+mn-lt"/>
                <a:ea typeface="ＭＳ Ｐゴシック" charset="-128"/>
                <a:cs typeface="+mn-cs"/>
              </a:rPr>
              <a:t>ase</a:t>
            </a:r>
            <a:r>
              <a:rPr kumimoji="0" lang="en-US" sz="3000" b="0" i="0" u="none" strike="noStrike" kern="1200" cap="none" spc="0" normalizeH="0" baseline="0" noProof="0" dirty="0" smtClean="0">
                <a:ln>
                  <a:noFill/>
                </a:ln>
                <a:solidFill>
                  <a:schemeClr val="tx1"/>
                </a:solidFill>
                <a:effectLst/>
                <a:uLnTx/>
                <a:uFillTx/>
                <a:latin typeface="+mn-lt"/>
                <a:ea typeface="ＭＳ Ｐゴシック" charset="-128"/>
                <a:cs typeface="+mn-cs"/>
              </a:rPr>
              <a:t> – break apart fats</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ＭＳ Ｐゴシック" charset="-128"/>
                <a:cs typeface="+mn-cs"/>
              </a:rPr>
              <a:t>Lact</a:t>
            </a:r>
            <a:r>
              <a:rPr kumimoji="0" lang="en-US" sz="3000" b="0" i="0" u="none" strike="noStrike" kern="1200" cap="none" spc="0" normalizeH="0" baseline="0" noProof="0" dirty="0" smtClean="0">
                <a:ln>
                  <a:noFill/>
                </a:ln>
                <a:solidFill>
                  <a:srgbClr val="FF0000"/>
                </a:solidFill>
                <a:effectLst/>
                <a:uLnTx/>
                <a:uFillTx/>
                <a:latin typeface="+mn-lt"/>
                <a:ea typeface="ＭＳ Ｐゴシック" charset="-128"/>
                <a:cs typeface="+mn-cs"/>
              </a:rPr>
              <a:t>ase</a:t>
            </a:r>
            <a:r>
              <a:rPr kumimoji="0" lang="en-US" sz="3000" b="0" i="0" u="none" strike="noStrike" kern="1200" cap="none" spc="0" normalizeH="0" baseline="0" noProof="0" dirty="0" smtClean="0">
                <a:ln>
                  <a:noFill/>
                </a:ln>
                <a:solidFill>
                  <a:schemeClr val="tx1"/>
                </a:solidFill>
                <a:effectLst/>
                <a:uLnTx/>
                <a:uFillTx/>
                <a:latin typeface="+mn-lt"/>
                <a:ea typeface="ＭＳ Ｐゴシック" charset="-128"/>
                <a:cs typeface="+mn-cs"/>
              </a:rPr>
              <a:t> – breaks apart lactose – milk sugar</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n-US" sz="3000" b="0" i="0" u="none" strike="noStrike" kern="1200" cap="none" spc="0" normalizeH="0" baseline="0" noProof="0" dirty="0" smtClean="0">
                <a:ln>
                  <a:noFill/>
                </a:ln>
                <a:solidFill>
                  <a:schemeClr val="tx1"/>
                </a:solidFill>
                <a:effectLst/>
                <a:uLnTx/>
                <a:uFillTx/>
                <a:latin typeface="+mn-lt"/>
                <a:ea typeface="ＭＳ Ｐゴシック" charset="-128"/>
                <a:cs typeface="+mn-cs"/>
              </a:rPr>
              <a:t>Prote</a:t>
            </a:r>
            <a:r>
              <a:rPr kumimoji="0" lang="en-US" sz="3000" b="0" i="0" u="none" strike="noStrike" kern="1200" cap="none" spc="0" normalizeH="0" baseline="0" noProof="0" dirty="0" smtClean="0">
                <a:ln>
                  <a:noFill/>
                </a:ln>
                <a:solidFill>
                  <a:srgbClr val="FF0000"/>
                </a:solidFill>
                <a:effectLst/>
                <a:uLnTx/>
                <a:uFillTx/>
                <a:latin typeface="+mn-lt"/>
                <a:ea typeface="ＭＳ Ｐゴシック" charset="-128"/>
                <a:cs typeface="+mn-cs"/>
              </a:rPr>
              <a:t>ase</a:t>
            </a:r>
            <a:r>
              <a:rPr kumimoji="0" lang="en-US" sz="3000" b="0" i="0" u="none" strike="noStrike" kern="1200" cap="none" spc="0" normalizeH="0" baseline="0" noProof="0" dirty="0" smtClean="0">
                <a:ln>
                  <a:noFill/>
                </a:ln>
                <a:solidFill>
                  <a:schemeClr val="tx1"/>
                </a:solidFill>
                <a:effectLst/>
                <a:uLnTx/>
                <a:uFillTx/>
                <a:latin typeface="+mn-lt"/>
                <a:ea typeface="ＭＳ Ｐゴシック" charset="-128"/>
                <a:cs typeface="+mn-cs"/>
              </a:rPr>
              <a:t>- breaks apart protein molecules</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pitchFamily="18" charset="2"/>
              <a:buNone/>
              <a:tabLst/>
              <a:defRPr/>
            </a:pPr>
            <a:endParaRPr kumimoji="0" lang="en-US" sz="3000" b="0" i="0" u="none" strike="noStrike" kern="1200" cap="none" spc="0" normalizeH="0" baseline="0" noProof="0" dirty="0" smtClean="0">
              <a:ln>
                <a:noFill/>
              </a:ln>
              <a:solidFill>
                <a:schemeClr val="tx1"/>
              </a:solidFill>
              <a:effectLst/>
              <a:uLnTx/>
              <a:uFillTx/>
              <a:latin typeface="+mn-lt"/>
              <a:ea typeface="ＭＳ Ｐゴシック" charset="-128"/>
              <a:cs typeface="+mn-cs"/>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pitchFamily="18" charset="2"/>
              <a:buNone/>
              <a:tabLst/>
              <a:defRPr/>
            </a:pPr>
            <a:endParaRPr kumimoji="0" lang="en-US" sz="3000" b="0" i="0" u="none" strike="noStrike" kern="1200" cap="none" spc="0" normalizeH="0" baseline="0" noProof="0" dirty="0" smtClean="0">
              <a:ln>
                <a:noFill/>
              </a:ln>
              <a:solidFill>
                <a:schemeClr val="tx1"/>
              </a:solidFill>
              <a:effectLst/>
              <a:uLnTx/>
              <a:uFillTx/>
              <a:latin typeface="+mn-lt"/>
              <a:ea typeface="ＭＳ Ｐゴシック" charset="-128"/>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381000"/>
            <a:ext cx="7620000" cy="1143000"/>
          </a:xfrm>
        </p:spPr>
        <p:txBody>
          <a:bodyPr/>
          <a:lstStyle/>
          <a:p>
            <a:r>
              <a:rPr lang="en-US" dirty="0" smtClean="0"/>
              <a:t>Protein Monomers</a:t>
            </a:r>
            <a:endParaRPr lang="en-US" dirty="0"/>
          </a:p>
        </p:txBody>
      </p:sp>
      <p:sp>
        <p:nvSpPr>
          <p:cNvPr id="3" name="Content Placeholder 2"/>
          <p:cNvSpPr>
            <a:spLocks noGrp="1"/>
          </p:cNvSpPr>
          <p:nvPr>
            <p:ph idx="1"/>
          </p:nvPr>
        </p:nvSpPr>
        <p:spPr/>
        <p:txBody>
          <a:bodyPr/>
          <a:lstStyle/>
          <a:p>
            <a:r>
              <a:rPr lang="en-US" sz="3200" dirty="0" smtClean="0"/>
              <a:t>Proteins are composed of monomers called </a:t>
            </a:r>
            <a:r>
              <a:rPr lang="en-US" sz="3200" i="1" dirty="0" smtClean="0">
                <a:solidFill>
                  <a:schemeClr val="tx2"/>
                </a:solidFill>
              </a:rPr>
              <a:t>amino acids</a:t>
            </a:r>
            <a:endParaRPr lang="en-US" sz="3200" dirty="0" smtClean="0">
              <a:solidFill>
                <a:schemeClr val="tx2"/>
              </a:solidFill>
            </a:endParaRPr>
          </a:p>
          <a:p>
            <a:r>
              <a:rPr lang="en-US" sz="3200" dirty="0" smtClean="0"/>
              <a:t>There are 20 different amino acids that exist in nature!!</a:t>
            </a:r>
          </a:p>
          <a:p>
            <a:pPr marL="36576" indent="0">
              <a:buNone/>
            </a:pPr>
            <a:endParaRPr lang="en-US" dirty="0"/>
          </a:p>
        </p:txBody>
      </p:sp>
      <p:pic>
        <p:nvPicPr>
          <p:cNvPr id="1030" name="Picture 6" descr="http://www.ucl.ac.uk/%7Esjjgsca/AminoAcid1.gif"/>
          <p:cNvPicPr>
            <a:picLocks noChangeAspect="1" noChangeArrowheads="1"/>
          </p:cNvPicPr>
          <p:nvPr/>
        </p:nvPicPr>
        <p:blipFill>
          <a:blip r:embed="rId2" cstate="print"/>
          <a:srcRect/>
          <a:stretch>
            <a:fillRect/>
          </a:stretch>
        </p:blipFill>
        <p:spPr bwMode="auto">
          <a:xfrm>
            <a:off x="3505200" y="3534471"/>
            <a:ext cx="4429125" cy="332352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Proteins</a:t>
            </a:r>
            <a:endParaRPr lang="en-US" dirty="0"/>
          </a:p>
        </p:txBody>
      </p:sp>
      <p:sp>
        <p:nvSpPr>
          <p:cNvPr id="3" name="Content Placeholder 2"/>
          <p:cNvSpPr>
            <a:spLocks noGrp="1"/>
          </p:cNvSpPr>
          <p:nvPr>
            <p:ph idx="1"/>
          </p:nvPr>
        </p:nvSpPr>
        <p:spPr>
          <a:xfrm>
            <a:off x="457200" y="1219200"/>
            <a:ext cx="7467600" cy="1676400"/>
          </a:xfrm>
        </p:spPr>
        <p:txBody>
          <a:bodyPr>
            <a:normAutofit/>
          </a:bodyPr>
          <a:lstStyle/>
          <a:p>
            <a:r>
              <a:rPr lang="en-US" sz="2800" dirty="0" smtClean="0"/>
              <a:t>Proteins can have up to four different levels of organization, and assume a 3-dimensional shape</a:t>
            </a:r>
            <a:endParaRPr lang="en-US" sz="2800" dirty="0"/>
          </a:p>
        </p:txBody>
      </p:sp>
      <p:pic>
        <p:nvPicPr>
          <p:cNvPr id="1026" name="Picture 2" descr="http://www.umass.edu/molvis/workshop/imgs/protein-structure2.png"/>
          <p:cNvPicPr>
            <a:picLocks noChangeAspect="1" noChangeArrowheads="1"/>
          </p:cNvPicPr>
          <p:nvPr/>
        </p:nvPicPr>
        <p:blipFill>
          <a:blip r:embed="rId2" cstate="print"/>
          <a:srcRect/>
          <a:stretch>
            <a:fillRect/>
          </a:stretch>
        </p:blipFill>
        <p:spPr bwMode="auto">
          <a:xfrm>
            <a:off x="0" y="2667000"/>
            <a:ext cx="9144000" cy="4191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of Proteins…</a:t>
            </a:r>
            <a:endParaRPr lang="en-US" dirty="0"/>
          </a:p>
        </p:txBody>
      </p:sp>
      <p:sp>
        <p:nvSpPr>
          <p:cNvPr id="3" name="Content Placeholder 2"/>
          <p:cNvSpPr>
            <a:spLocks noGrp="1"/>
          </p:cNvSpPr>
          <p:nvPr>
            <p:ph idx="1"/>
          </p:nvPr>
        </p:nvSpPr>
        <p:spPr/>
        <p:txBody>
          <a:bodyPr>
            <a:normAutofit/>
          </a:bodyPr>
          <a:lstStyle/>
          <a:p>
            <a:pPr>
              <a:buNone/>
            </a:pPr>
            <a:r>
              <a:rPr lang="en-US" dirty="0" smtClean="0"/>
              <a:t>Proteins serve many different functions:</a:t>
            </a:r>
          </a:p>
          <a:p>
            <a:r>
              <a:rPr lang="en-US" dirty="0" smtClean="0"/>
              <a:t>1. Muscles provide structural support and motion (actin and myosin)</a:t>
            </a:r>
          </a:p>
          <a:p>
            <a:r>
              <a:rPr lang="en-US" dirty="0" smtClean="0"/>
              <a:t>2. Help fight disease (antibodies)</a:t>
            </a:r>
          </a:p>
          <a:p>
            <a:r>
              <a:rPr lang="en-US" dirty="0" smtClean="0"/>
              <a:t>3. Regulate cell processes (hormones)</a:t>
            </a:r>
          </a:p>
          <a:p>
            <a:r>
              <a:rPr lang="en-US" dirty="0" smtClean="0"/>
              <a:t>4. Transport substances into or out of cells (hemoglobin)</a:t>
            </a:r>
          </a:p>
          <a:p>
            <a:r>
              <a:rPr lang="en-US" dirty="0" smtClean="0"/>
              <a:t>5. Structural proteins provide support (keratin and collagen) </a:t>
            </a:r>
          </a:p>
          <a:p>
            <a:r>
              <a:rPr lang="en-US" dirty="0" smtClean="0"/>
              <a:t>6. Control reaction rates (enzymes)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Function - Movement</a:t>
            </a:r>
            <a:endParaRPr lang="en-US" dirty="0"/>
          </a:p>
        </p:txBody>
      </p:sp>
      <p:sp>
        <p:nvSpPr>
          <p:cNvPr id="3" name="Content Placeholder 2"/>
          <p:cNvSpPr>
            <a:spLocks noGrp="1"/>
          </p:cNvSpPr>
          <p:nvPr>
            <p:ph idx="1"/>
          </p:nvPr>
        </p:nvSpPr>
        <p:spPr>
          <a:xfrm>
            <a:off x="0" y="1600201"/>
            <a:ext cx="4038600" cy="5257799"/>
          </a:xfrm>
        </p:spPr>
        <p:txBody>
          <a:bodyPr>
            <a:normAutofit/>
          </a:bodyPr>
          <a:lstStyle/>
          <a:p>
            <a:r>
              <a:rPr lang="en-US" dirty="0" smtClean="0"/>
              <a:t>Contractile proteins are responsible for </a:t>
            </a:r>
            <a:r>
              <a:rPr lang="en-US" dirty="0" smtClean="0">
                <a:hlinkClick r:id="rId2"/>
              </a:rPr>
              <a:t>movement. </a:t>
            </a:r>
            <a:r>
              <a:rPr lang="en-US" dirty="0" smtClean="0"/>
              <a:t>Examples include </a:t>
            </a:r>
            <a:r>
              <a:rPr lang="en-US" dirty="0" err="1" smtClean="0"/>
              <a:t>actin</a:t>
            </a:r>
            <a:r>
              <a:rPr lang="en-US" dirty="0" smtClean="0"/>
              <a:t> and myosin. These proteins are involved in muscle contraction and movement. </a:t>
            </a:r>
            <a:endParaRPr lang="en-US" dirty="0"/>
          </a:p>
        </p:txBody>
      </p:sp>
      <p:pic>
        <p:nvPicPr>
          <p:cNvPr id="1028" name="Picture 4" descr="http://www.unc.edu/%7Emalloyk/actin1.gif"/>
          <p:cNvPicPr>
            <a:picLocks noChangeAspect="1" noChangeArrowheads="1" noCrop="1"/>
          </p:cNvPicPr>
          <p:nvPr/>
        </p:nvPicPr>
        <p:blipFill>
          <a:blip r:embed="rId3" cstate="print"/>
          <a:srcRect/>
          <a:stretch>
            <a:fillRect/>
          </a:stretch>
        </p:blipFill>
        <p:spPr bwMode="auto">
          <a:xfrm>
            <a:off x="4648200" y="4114800"/>
            <a:ext cx="3657600" cy="2743200"/>
          </a:xfrm>
          <a:prstGeom prst="rect">
            <a:avLst/>
          </a:prstGeom>
          <a:noFill/>
        </p:spPr>
      </p:pic>
      <p:pic>
        <p:nvPicPr>
          <p:cNvPr id="1030" name="Picture 6" descr="http://www.unc.edu/%7Emalloyk/players11.jpg"/>
          <p:cNvPicPr>
            <a:picLocks noChangeAspect="1" noChangeArrowheads="1"/>
          </p:cNvPicPr>
          <p:nvPr/>
        </p:nvPicPr>
        <p:blipFill>
          <a:blip r:embed="rId4" cstate="print"/>
          <a:srcRect/>
          <a:stretch>
            <a:fillRect/>
          </a:stretch>
        </p:blipFill>
        <p:spPr bwMode="auto">
          <a:xfrm>
            <a:off x="5257800" y="1295400"/>
            <a:ext cx="2395503" cy="2819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Function of Proteins…Antibodies</a:t>
            </a:r>
            <a:endParaRPr lang="en-US" dirty="0"/>
          </a:p>
        </p:txBody>
      </p:sp>
      <p:sp>
        <p:nvSpPr>
          <p:cNvPr id="3" name="Content Placeholder 2"/>
          <p:cNvSpPr>
            <a:spLocks noGrp="1"/>
          </p:cNvSpPr>
          <p:nvPr>
            <p:ph idx="1"/>
          </p:nvPr>
        </p:nvSpPr>
        <p:spPr>
          <a:xfrm>
            <a:off x="0" y="1600200"/>
            <a:ext cx="5029200" cy="5257800"/>
          </a:xfrm>
        </p:spPr>
        <p:txBody>
          <a:bodyPr>
            <a:normAutofit/>
          </a:bodyPr>
          <a:lstStyle/>
          <a:p>
            <a:r>
              <a:rPr lang="en-US" sz="2800" dirty="0" smtClean="0"/>
              <a:t>Proteins help fight disease. </a:t>
            </a:r>
            <a:r>
              <a:rPr lang="en-US" sz="2800" b="1" dirty="0" smtClean="0"/>
              <a:t>Antibodies</a:t>
            </a:r>
            <a:r>
              <a:rPr lang="en-US" sz="2800" dirty="0" smtClean="0"/>
              <a:t> are specialized proteins involved in defending the body from antigens (foreign invaders). They can travel through the bloodstream and are utilized by the immune system to identify and defend against bacteria, viruses, and other foreign intruders. </a:t>
            </a:r>
            <a:endParaRPr lang="en-US" sz="2800" dirty="0"/>
          </a:p>
        </p:txBody>
      </p:sp>
      <p:pic>
        <p:nvPicPr>
          <p:cNvPr id="19458" name="Picture 2" descr="http://www.interactive-biology.com/wp-content/uploads/2012/10/Antibodies-attacking-a-virus-1024x768.jpg"/>
          <p:cNvPicPr>
            <a:picLocks noChangeAspect="1" noChangeArrowheads="1"/>
          </p:cNvPicPr>
          <p:nvPr/>
        </p:nvPicPr>
        <p:blipFill>
          <a:blip r:embed="rId2" cstate="print"/>
          <a:srcRect/>
          <a:stretch>
            <a:fillRect/>
          </a:stretch>
        </p:blipFill>
        <p:spPr bwMode="auto">
          <a:xfrm>
            <a:off x="5029200" y="2057400"/>
            <a:ext cx="3886200" cy="29146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Protein Function - Hormones</a:t>
            </a:r>
            <a:endParaRPr lang="en-US" dirty="0"/>
          </a:p>
        </p:txBody>
      </p:sp>
      <p:sp>
        <p:nvSpPr>
          <p:cNvPr id="3" name="Content Placeholder 2"/>
          <p:cNvSpPr>
            <a:spLocks noGrp="1"/>
          </p:cNvSpPr>
          <p:nvPr>
            <p:ph idx="1"/>
          </p:nvPr>
        </p:nvSpPr>
        <p:spPr>
          <a:xfrm>
            <a:off x="0" y="1524000"/>
            <a:ext cx="4876800" cy="4525963"/>
          </a:xfrm>
        </p:spPr>
        <p:txBody>
          <a:bodyPr>
            <a:normAutofit/>
          </a:bodyPr>
          <a:lstStyle/>
          <a:p>
            <a:r>
              <a:rPr lang="en-US" dirty="0" smtClean="0"/>
              <a:t>Hormones are messenger proteins which help to regulate bodily activities and maintain homeostasis. </a:t>
            </a:r>
            <a:r>
              <a:rPr lang="en-US" dirty="0" smtClean="0">
                <a:hlinkClick r:id="rId2"/>
              </a:rPr>
              <a:t>Insulin</a:t>
            </a:r>
            <a:r>
              <a:rPr lang="en-US" dirty="0" smtClean="0"/>
              <a:t> regulates glucose metabolism by controlling the blood-sugar concentration. </a:t>
            </a:r>
            <a:endParaRPr lang="en-US" dirty="0"/>
          </a:p>
        </p:txBody>
      </p:sp>
      <p:pic>
        <p:nvPicPr>
          <p:cNvPr id="20482" name="Picture 2" descr="http://upload.wikimedia.org/wikipedia/commons/thumb/9/99/Endocrine_growth_regulation.svg/240px-Endocrine_growth_regulation.svg.png"/>
          <p:cNvPicPr>
            <a:picLocks noChangeAspect="1" noChangeArrowheads="1"/>
          </p:cNvPicPr>
          <p:nvPr/>
        </p:nvPicPr>
        <p:blipFill>
          <a:blip r:embed="rId3" cstate="print"/>
          <a:srcRect/>
          <a:stretch>
            <a:fillRect/>
          </a:stretch>
        </p:blipFill>
        <p:spPr bwMode="auto">
          <a:xfrm>
            <a:off x="5105400" y="1524000"/>
            <a:ext cx="3810000" cy="46672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Protein Function – Cell Transport</a:t>
            </a:r>
            <a:endParaRPr lang="en-US" dirty="0"/>
          </a:p>
        </p:txBody>
      </p:sp>
      <p:sp>
        <p:nvSpPr>
          <p:cNvPr id="3" name="Content Placeholder 2"/>
          <p:cNvSpPr>
            <a:spLocks noGrp="1"/>
          </p:cNvSpPr>
          <p:nvPr>
            <p:ph idx="1"/>
          </p:nvPr>
        </p:nvSpPr>
        <p:spPr>
          <a:xfrm>
            <a:off x="228600" y="1447800"/>
            <a:ext cx="3886200" cy="5410200"/>
          </a:xfrm>
        </p:spPr>
        <p:txBody>
          <a:bodyPr>
            <a:normAutofit/>
          </a:bodyPr>
          <a:lstStyle/>
          <a:p>
            <a:r>
              <a:rPr lang="en-US" b="1" dirty="0" smtClean="0"/>
              <a:t>Transport Proteins</a:t>
            </a:r>
            <a:r>
              <a:rPr lang="en-US" dirty="0" smtClean="0"/>
              <a:t> are proteins which move molecules from one place to another around the body.  Hemoglobin transports oxygen through the blood. </a:t>
            </a:r>
            <a:endParaRPr lang="en-US" dirty="0"/>
          </a:p>
        </p:txBody>
      </p:sp>
      <p:pic>
        <p:nvPicPr>
          <p:cNvPr id="21506" name="Picture 2" descr="hemoglobin-binding2"/>
          <p:cNvPicPr>
            <a:picLocks noChangeAspect="1" noChangeArrowheads="1"/>
          </p:cNvPicPr>
          <p:nvPr/>
        </p:nvPicPr>
        <p:blipFill>
          <a:blip r:embed="rId2" cstate="print"/>
          <a:srcRect/>
          <a:stretch>
            <a:fillRect/>
          </a:stretch>
        </p:blipFill>
        <p:spPr bwMode="auto">
          <a:xfrm>
            <a:off x="4267200" y="1905000"/>
            <a:ext cx="4705347" cy="376428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1098</TotalTime>
  <Words>652</Words>
  <Application>Microsoft Office PowerPoint</Application>
  <PresentationFormat>On-screen Show (4:3)</PresentationFormat>
  <Paragraphs>64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Cambria</vt:lpstr>
      <vt:lpstr>Wingdings 2</vt:lpstr>
      <vt:lpstr>Adjacency</vt:lpstr>
      <vt:lpstr>Proteins</vt:lpstr>
      <vt:lpstr>Proteins</vt:lpstr>
      <vt:lpstr>Protein Monomers</vt:lpstr>
      <vt:lpstr>Proteins</vt:lpstr>
      <vt:lpstr>Function of Proteins…</vt:lpstr>
      <vt:lpstr>Protein Function - Movement</vt:lpstr>
      <vt:lpstr>Function of Proteins…Antibodies</vt:lpstr>
      <vt:lpstr>Protein Function - Hormones</vt:lpstr>
      <vt:lpstr>Protein Function – Cell Transport</vt:lpstr>
      <vt:lpstr>Protein Function - Structure</vt:lpstr>
      <vt:lpstr>Protein Function - Enzymes</vt:lpstr>
      <vt:lpstr>Protein Function - Enzymes</vt:lpstr>
      <vt:lpstr>Protein Function - Enzymes</vt:lpstr>
      <vt:lpstr>Protein Function - Enzymes</vt:lpstr>
      <vt:lpstr>Protein Function - Enzymes</vt:lpstr>
      <vt:lpstr>Protein Function - Enzymes</vt:lpstr>
      <vt:lpstr>Protein Function - Enzymes</vt:lpstr>
      <vt:lpstr>Protein Function - Enzymes</vt:lpstr>
      <vt:lpstr>Protein Function - Enzymes</vt:lpstr>
      <vt:lpstr>Protein Function – Common Enzymes</vt:lpstr>
    </vt:vector>
  </TitlesOfParts>
  <Company>Harnett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Proteins</dc:title>
  <dc:creator>HCS</dc:creator>
  <cp:lastModifiedBy>Shannon Atkins</cp:lastModifiedBy>
  <cp:revision>40</cp:revision>
  <dcterms:created xsi:type="dcterms:W3CDTF">2015-01-20T00:05:01Z</dcterms:created>
  <dcterms:modified xsi:type="dcterms:W3CDTF">2015-09-02T15:02:33Z</dcterms:modified>
</cp:coreProperties>
</file>