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5" r:id="rId8"/>
    <p:sldId id="263" r:id="rId9"/>
    <p:sldId id="264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4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BD26-8F88-4E43-8338-4CC19E923628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B1AD-A4C2-477C-81E7-6FB36FD57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78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BD26-8F88-4E43-8338-4CC19E923628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B1AD-A4C2-477C-81E7-6FB36FD57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57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BD26-8F88-4E43-8338-4CC19E923628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B1AD-A4C2-477C-81E7-6FB36FD57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868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09541-FCC0-4AE5-AC75-5B39233B9FC3}" type="datetimeFigureOut">
              <a:rPr lang="en-US"/>
              <a:pPr>
                <a:defRPr/>
              </a:pPr>
              <a:t>4/29/2016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84D08-5C2D-4D07-BCEF-8B38EB5F5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1261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2AF66-5889-4A6E-ACD1-42661C95081A}" type="datetimeFigureOut">
              <a:rPr lang="en-US"/>
              <a:pPr>
                <a:defRPr/>
              </a:pPr>
              <a:t>4/29/2016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4DF33-200D-4BE6-9C55-612B0B694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20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BD26-8F88-4E43-8338-4CC19E923628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B1AD-A4C2-477C-81E7-6FB36FD57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684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BD26-8F88-4E43-8338-4CC19E923628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B1AD-A4C2-477C-81E7-6FB36FD57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32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BD26-8F88-4E43-8338-4CC19E923628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B1AD-A4C2-477C-81E7-6FB36FD57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883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BD26-8F88-4E43-8338-4CC19E923628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B1AD-A4C2-477C-81E7-6FB36FD57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33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BD26-8F88-4E43-8338-4CC19E923628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B1AD-A4C2-477C-81E7-6FB36FD57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24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BD26-8F88-4E43-8338-4CC19E923628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B1AD-A4C2-477C-81E7-6FB36FD57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64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BD26-8F88-4E43-8338-4CC19E923628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B1AD-A4C2-477C-81E7-6FB36FD57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75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BD26-8F88-4E43-8338-4CC19E923628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B1AD-A4C2-477C-81E7-6FB36FD57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65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1BD26-8F88-4E43-8338-4CC19E923628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FB1AD-A4C2-477C-81E7-6FB36FD57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11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s.ie/files/restriction-enzymes-and-gene-cloning-animation.swf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16%20Genetic%20engineering\videos\Restriction_Enzyme_EcoR1.wmv" TargetMode="Externa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Recombinant DNA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899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49530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000" b="1" u="sng" dirty="0" smtClean="0"/>
              <a:t>Benefits:</a:t>
            </a:r>
            <a:r>
              <a:rPr lang="en-US" sz="4000" dirty="0" smtClean="0"/>
              <a:t>  </a:t>
            </a:r>
          </a:p>
          <a:p>
            <a:pPr eaLnBrk="1" hangingPunct="1"/>
            <a:r>
              <a:rPr lang="en-US" sz="4000" dirty="0" smtClean="0"/>
              <a:t>Insulin is cheaper</a:t>
            </a:r>
          </a:p>
          <a:p>
            <a:pPr eaLnBrk="1" hangingPunct="1"/>
            <a:r>
              <a:rPr lang="en-US" sz="4000" dirty="0" smtClean="0"/>
              <a:t>There are no side effects because it is human insulin. </a:t>
            </a:r>
          </a:p>
          <a:p>
            <a:pPr eaLnBrk="1" hangingPunct="1"/>
            <a:r>
              <a:rPr lang="en-US" sz="4000" dirty="0" smtClean="0"/>
              <a:t>We once used pig insulin but there are side effects and it is more expensive.</a:t>
            </a:r>
            <a:r>
              <a:rPr lang="en-US" dirty="0" smtClean="0"/>
              <a:t> 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31747" name="Picture 10" descr="Image Deta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971800"/>
            <a:ext cx="2479675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12" descr="Image Deta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0"/>
            <a:ext cx="44958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172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5943600" cy="6858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3000" b="1" u="sng" dirty="0" smtClean="0"/>
              <a:t>Gene splicing</a:t>
            </a:r>
            <a:r>
              <a:rPr lang="en-US" sz="3000" b="1" dirty="0" smtClean="0"/>
              <a:t>:</a:t>
            </a:r>
            <a:r>
              <a:rPr lang="en-US" sz="3000" dirty="0" smtClean="0"/>
              <a:t> DNA is cut out of one organism and put into another organism.  This creates </a:t>
            </a:r>
            <a:r>
              <a:rPr lang="en-US" sz="3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recombinant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DNA </a:t>
            </a:r>
            <a:r>
              <a:rPr lang="en-US" sz="3000" dirty="0" smtClean="0"/>
              <a:t>– DNA artificially formed by combining genetic material from several different organisms.</a:t>
            </a:r>
          </a:p>
          <a:p>
            <a:pPr eaLnBrk="1" hangingPunct="1">
              <a:defRPr/>
            </a:pPr>
            <a:r>
              <a:rPr lang="en-US" sz="3000" dirty="0" smtClean="0"/>
              <a:t>A </a:t>
            </a:r>
            <a:r>
              <a:rPr lang="en-US" sz="3000" b="1" u="sng" dirty="0" smtClean="0"/>
              <a:t>trait</a:t>
            </a:r>
            <a:r>
              <a:rPr lang="en-US" sz="3000" dirty="0" smtClean="0"/>
              <a:t> will be transferred from one organism to another.</a:t>
            </a:r>
          </a:p>
          <a:p>
            <a:pPr eaLnBrk="1" hangingPunct="1">
              <a:defRPr/>
            </a:pPr>
            <a:r>
              <a:rPr lang="en-US" sz="3000" dirty="0" smtClean="0"/>
              <a:t>For example:  the human insulin gene can be removed from a human cell.  It can be put into a bacterial cell.  The bacteria will now make human insulin. </a:t>
            </a:r>
          </a:p>
          <a:p>
            <a:pPr eaLnBrk="1" hangingPunct="1">
              <a:defRPr/>
            </a:pPr>
            <a:endParaRPr lang="en-US" sz="3000" dirty="0" smtClean="0"/>
          </a:p>
          <a:p>
            <a:pPr eaLnBrk="1" hangingPunct="1">
              <a:defRPr/>
            </a:pPr>
            <a:endParaRPr lang="en-US" sz="3000" dirty="0" smtClean="0"/>
          </a:p>
          <a:p>
            <a:pPr eaLnBrk="1" hangingPunct="1">
              <a:defRPr/>
            </a:pPr>
            <a:endParaRPr lang="en-US" sz="3000" dirty="0" smtClean="0"/>
          </a:p>
        </p:txBody>
      </p:sp>
      <p:pic>
        <p:nvPicPr>
          <p:cNvPr id="29699" name="Picture 5" descr="Image Detail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72163" y="1143000"/>
            <a:ext cx="3271837" cy="36972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574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9144000" cy="3429000"/>
          </a:xfrm>
        </p:spPr>
        <p:txBody>
          <a:bodyPr/>
          <a:lstStyle/>
          <a:p>
            <a:pPr eaLnBrk="1" hangingPunct="1"/>
            <a:r>
              <a:rPr lang="en-US" sz="3400" smtClean="0"/>
              <a:t>This picture represents gene splicing.</a:t>
            </a:r>
          </a:p>
          <a:p>
            <a:pPr eaLnBrk="1" hangingPunct="1"/>
            <a:r>
              <a:rPr lang="en-US" sz="3400" smtClean="0"/>
              <a:t>However, DNA is much smaller.</a:t>
            </a:r>
          </a:p>
          <a:p>
            <a:pPr eaLnBrk="1" hangingPunct="1"/>
            <a:r>
              <a:rPr lang="en-US" sz="3400" smtClean="0"/>
              <a:t>Its done with high tech lab equipment since DNA is too small to hold or see without a microscope.</a:t>
            </a:r>
          </a:p>
          <a:p>
            <a:pPr eaLnBrk="1" hangingPunct="1"/>
            <a:endParaRPr lang="en-US" sz="3400" smtClean="0"/>
          </a:p>
        </p:txBody>
      </p:sp>
      <p:pic>
        <p:nvPicPr>
          <p:cNvPr id="30723" name="Picture 4" descr="genetic_engineering_gm_encyclopaedi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24200" y="2844800"/>
            <a:ext cx="6019800" cy="4013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24" name="Text Box 8"/>
          <p:cNvSpPr txBox="1">
            <a:spLocks noChangeArrowheads="1"/>
          </p:cNvSpPr>
          <p:nvPr/>
        </p:nvSpPr>
        <p:spPr bwMode="auto">
          <a:xfrm>
            <a:off x="0" y="2895600"/>
            <a:ext cx="3962400" cy="3560763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The red piece the woman is holding is an insulin gene from a human being. It is being combined with DNA from a bacteria.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/>
              <a:t>Creates recombinant DNA, something that has never existed before.</a:t>
            </a:r>
          </a:p>
        </p:txBody>
      </p:sp>
    </p:spTree>
    <p:extLst>
      <p:ext uri="{BB962C8B-B14F-4D97-AF65-F5344CB8AC3E}">
        <p14:creationId xmlns:p14="http://schemas.microsoft.com/office/powerpoint/2010/main" val="1658563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04800" y="152400"/>
            <a:ext cx="8420100" cy="4678363"/>
          </a:xfrm>
        </p:spPr>
        <p:txBody>
          <a:bodyPr/>
          <a:lstStyle/>
          <a:p>
            <a:pPr algn="just" eaLnBrk="1" hangingPunct="1">
              <a:buFontTx/>
              <a:buNone/>
              <a:defRPr/>
            </a:pPr>
            <a:r>
              <a:rPr lang="en-US" sz="3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How are genes cut for gene splicing?</a:t>
            </a:r>
            <a:r>
              <a:rPr lang="en-US" sz="3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eaLnBrk="1" hangingPunct="1">
              <a:defRPr/>
            </a:pPr>
            <a:r>
              <a:rPr lang="en-US" sz="3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bacterial </a:t>
            </a:r>
            <a:r>
              <a:rPr lang="en-US" sz="30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plasmid</a:t>
            </a:r>
            <a:r>
              <a:rPr lang="en-US" sz="3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is used.</a:t>
            </a:r>
          </a:p>
          <a:p>
            <a:pPr eaLnBrk="1" hangingPunct="1">
              <a:defRPr/>
            </a:pPr>
            <a:endParaRPr lang="en-US" sz="3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n-US" sz="3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Plasmid:</a:t>
            </a:r>
            <a:r>
              <a:rPr lang="en-US" sz="3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circular DNA in a bacteria cell.  It is very simple and easy to manipulate. </a:t>
            </a:r>
          </a:p>
          <a:p>
            <a:pPr eaLnBrk="1" hangingPunct="1">
              <a:buFontTx/>
              <a:buNone/>
              <a:defRPr/>
            </a:pPr>
            <a:endParaRPr lang="en-US" sz="3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2771" name="Picture 6" descr="Image Deta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352800"/>
            <a:ext cx="5715000" cy="291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16072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4495800" cy="6629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3600" b="1" u="sng" dirty="0" smtClean="0"/>
              <a:t>Gene splicing- </a:t>
            </a:r>
            <a:r>
              <a:rPr lang="en-US" sz="3600" dirty="0" smtClean="0"/>
              <a:t>cutting genes out of DNA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3600" i="1" dirty="0" smtClean="0"/>
              <a:t>How to splice genes:</a:t>
            </a:r>
          </a:p>
          <a:p>
            <a:pPr marL="742950" indent="-74295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3600" dirty="0" smtClean="0"/>
              <a:t>A </a:t>
            </a:r>
            <a:r>
              <a:rPr lang="en-US" sz="3600" b="1" u="sng" dirty="0" smtClean="0"/>
              <a:t>restriction</a:t>
            </a:r>
            <a:r>
              <a:rPr lang="en-US" sz="3600" dirty="0" smtClean="0"/>
              <a:t> enzyme cuts the insulin gene out of the human DNA.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3600" dirty="0" smtClean="0"/>
              <a:t>2. A </a:t>
            </a:r>
            <a:r>
              <a:rPr lang="en-US" sz="3600" b="1" u="sng" dirty="0" smtClean="0"/>
              <a:t>plasmid</a:t>
            </a:r>
            <a:r>
              <a:rPr lang="en-US" sz="3600" dirty="0" smtClean="0"/>
              <a:t> is removed from a bacteria and cut with a restriction enzyme</a:t>
            </a:r>
          </a:p>
        </p:txBody>
      </p:sp>
      <p:pic>
        <p:nvPicPr>
          <p:cNvPr id="33795" name="Picture 5" descr="chromosom2011RAMADAN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0"/>
            <a:ext cx="41148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3796" name="Rectangle 8"/>
          <p:cNvSpPr>
            <a:spLocks noChangeArrowheads="1"/>
          </p:cNvSpPr>
          <p:nvPr/>
        </p:nvSpPr>
        <p:spPr bwMode="auto">
          <a:xfrm>
            <a:off x="6553200" y="3124200"/>
            <a:ext cx="1143000" cy="990600"/>
          </a:xfrm>
          <a:prstGeom prst="rect">
            <a:avLst/>
          </a:prstGeom>
          <a:solidFill>
            <a:srgbClr val="FF0000">
              <a:alpha val="38823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3797" name="Picture 10" descr="89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33900" y="4572000"/>
            <a:ext cx="4038600" cy="2066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3798" name="Rectangle 13"/>
          <p:cNvSpPr>
            <a:spLocks noChangeArrowheads="1"/>
          </p:cNvSpPr>
          <p:nvPr/>
        </p:nvSpPr>
        <p:spPr bwMode="auto">
          <a:xfrm>
            <a:off x="6934200" y="5410200"/>
            <a:ext cx="838200" cy="762000"/>
          </a:xfrm>
          <a:prstGeom prst="rect">
            <a:avLst/>
          </a:prstGeom>
          <a:solidFill>
            <a:srgbClr val="FF0000">
              <a:alpha val="38823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restriction enzyme: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enzyme that  cuts the DNA at a specific </a:t>
            </a:r>
            <a:r>
              <a:rPr lang="en-US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sequence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There are </a:t>
            </a:r>
            <a:r>
              <a:rPr lang="en-US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thousands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of restriction enzymes.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Each cuts DNA at a different sequence.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Some look for GGCC and cut in between the G and C.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Every time GGCC is found in the DNA it is cut by the restriction enzyme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restriction enzyme cuts the DNA, leaving “</a:t>
            </a:r>
            <a:r>
              <a:rPr lang="en-US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sticky ends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”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helps the new gene to attach. 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ends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then stitched together by another enzyme </a:t>
            </a:r>
            <a:endParaRPr lang="en-US" sz="3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595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assel.unl.edu/Image/siteImages/Fig8LG.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2157"/>
            <a:ext cx="8815388" cy="6132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1905000" y="4114800"/>
            <a:ext cx="685800" cy="6858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714500" y="4457700"/>
            <a:ext cx="342900" cy="955343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8600" y="3980646"/>
            <a:ext cx="1828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Sticky Ends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249109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This is how a </a:t>
            </a:r>
            <a:r>
              <a:rPr lang="en-US" sz="4000" b="1" u="sng" smtClean="0">
                <a:hlinkClick r:id="rId3"/>
              </a:rPr>
              <a:t>restriction enzyme</a:t>
            </a:r>
            <a:r>
              <a:rPr lang="en-US" sz="4000" smtClean="0">
                <a:hlinkClick r:id="rId3"/>
              </a:rPr>
              <a:t> </a:t>
            </a:r>
            <a:r>
              <a:rPr lang="en-US" sz="4000" smtClean="0"/>
              <a:t>works</a:t>
            </a:r>
          </a:p>
        </p:txBody>
      </p:sp>
      <p:pic>
        <p:nvPicPr>
          <p:cNvPr id="43015" name="Restriction_Enzyme_EcoR1.wmv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676400"/>
            <a:ext cx="9144000" cy="5143500"/>
          </a:xfrm>
        </p:spPr>
      </p:pic>
    </p:spTree>
    <p:extLst>
      <p:ext uri="{BB962C8B-B14F-4D97-AF65-F5344CB8AC3E}">
        <p14:creationId xmlns:p14="http://schemas.microsoft.com/office/powerpoint/2010/main" val="373639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0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30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01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3015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9144000" cy="6126163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dirty="0" smtClean="0"/>
              <a:t>3. The human gene is placed into the bacteria plasmid via a </a:t>
            </a:r>
            <a:r>
              <a:rPr lang="en-US" b="1" u="sng" dirty="0" smtClean="0"/>
              <a:t>vector</a:t>
            </a:r>
            <a:r>
              <a:rPr lang="en-US" dirty="0" smtClean="0"/>
              <a:t> (way to get a DNA from one organism into another!).  In this case, a </a:t>
            </a:r>
            <a:r>
              <a:rPr lang="en-US" b="1" u="sng" dirty="0" smtClean="0"/>
              <a:t>plasmid</a:t>
            </a:r>
            <a:r>
              <a:rPr lang="en-US" dirty="0" smtClean="0"/>
              <a:t> is used!</a:t>
            </a:r>
          </a:p>
          <a:p>
            <a:pPr algn="just" eaLnBrk="1" hangingPunct="1">
              <a:buFontTx/>
              <a:buNone/>
            </a:pPr>
            <a:r>
              <a:rPr lang="en-US" dirty="0" smtClean="0"/>
              <a:t>4. The plasmid is placed back into the </a:t>
            </a:r>
            <a:r>
              <a:rPr lang="en-US" b="1" u="sng" dirty="0" smtClean="0"/>
              <a:t>bacterial</a:t>
            </a:r>
            <a:r>
              <a:rPr lang="en-US" dirty="0" smtClean="0"/>
              <a:t> cell. </a:t>
            </a:r>
            <a:r>
              <a:rPr lang="en-US" dirty="0" smtClean="0"/>
              <a:t>The cell now has directions (DNA) to make </a:t>
            </a:r>
            <a:r>
              <a:rPr lang="en-US" b="1" u="sng" dirty="0" smtClean="0"/>
              <a:t>insulin</a:t>
            </a:r>
            <a:r>
              <a:rPr lang="en-US" dirty="0" smtClean="0"/>
              <a:t>.  That's exactly what it does.  Its human insulin, bacteria do not make insulin on their own. 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36867" name="Picture 5" descr="to%20crop%20up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81400" y="4191000"/>
            <a:ext cx="5257800" cy="2179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6868" name="Text Box 9"/>
          <p:cNvSpPr txBox="1">
            <a:spLocks noChangeArrowheads="1"/>
          </p:cNvSpPr>
          <p:nvPr/>
        </p:nvSpPr>
        <p:spPr bwMode="auto">
          <a:xfrm>
            <a:off x="609600" y="5257800"/>
            <a:ext cx="2209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Plasmid with insulin gene</a:t>
            </a:r>
          </a:p>
        </p:txBody>
      </p:sp>
      <p:sp>
        <p:nvSpPr>
          <p:cNvPr id="36869" name="Line 10"/>
          <p:cNvSpPr>
            <a:spLocks noChangeShapeType="1"/>
          </p:cNvSpPr>
          <p:nvPr/>
        </p:nvSpPr>
        <p:spPr bwMode="auto">
          <a:xfrm flipV="1">
            <a:off x="2743200" y="5486400"/>
            <a:ext cx="1066800" cy="152400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06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429</Words>
  <Application>Microsoft Office PowerPoint</Application>
  <PresentationFormat>On-screen Show (4:3)</PresentationFormat>
  <Paragraphs>33</Paragraphs>
  <Slides>10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Recombinant DNA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This is how a restriction enzyme works</vt:lpstr>
      <vt:lpstr>PowerPoint Presentation</vt:lpstr>
      <vt:lpstr>PowerPoint Presentation</vt:lpstr>
    </vt:vector>
  </TitlesOfParts>
  <Company>HCS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Recombinant DNA</dc:title>
  <dc:creator>Windows User</dc:creator>
  <cp:lastModifiedBy>Carol McKinney</cp:lastModifiedBy>
  <cp:revision>9</cp:revision>
  <dcterms:created xsi:type="dcterms:W3CDTF">2014-11-17T18:23:41Z</dcterms:created>
  <dcterms:modified xsi:type="dcterms:W3CDTF">2016-04-29T16:46:03Z</dcterms:modified>
</cp:coreProperties>
</file>